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9" r:id="rId1"/>
  </p:sldMasterIdLst>
  <p:notesMasterIdLst>
    <p:notesMasterId r:id="rId111"/>
  </p:notesMasterIdLst>
  <p:sldIdLst>
    <p:sldId id="440" r:id="rId2"/>
    <p:sldId id="670" r:id="rId3"/>
    <p:sldId id="671" r:id="rId4"/>
    <p:sldId id="672" r:id="rId5"/>
    <p:sldId id="673" r:id="rId6"/>
    <p:sldId id="674" r:id="rId7"/>
    <p:sldId id="675" r:id="rId8"/>
    <p:sldId id="677" r:id="rId9"/>
    <p:sldId id="678" r:id="rId10"/>
    <p:sldId id="679" r:id="rId11"/>
    <p:sldId id="681" r:id="rId12"/>
    <p:sldId id="680" r:id="rId13"/>
    <p:sldId id="676" r:id="rId14"/>
    <p:sldId id="682" r:id="rId15"/>
    <p:sldId id="683" r:id="rId16"/>
    <p:sldId id="273" r:id="rId17"/>
    <p:sldId id="685" r:id="rId18"/>
    <p:sldId id="684" r:id="rId19"/>
    <p:sldId id="686" r:id="rId20"/>
    <p:sldId id="512" r:id="rId21"/>
    <p:sldId id="513" r:id="rId22"/>
    <p:sldId id="660" r:id="rId23"/>
    <p:sldId id="662" r:id="rId24"/>
    <p:sldId id="664" r:id="rId25"/>
    <p:sldId id="663" r:id="rId26"/>
    <p:sldId id="648" r:id="rId27"/>
    <p:sldId id="649" r:id="rId28"/>
    <p:sldId id="650" r:id="rId29"/>
    <p:sldId id="634" r:id="rId30"/>
    <p:sldId id="651" r:id="rId31"/>
    <p:sldId id="665" r:id="rId32"/>
    <p:sldId id="667" r:id="rId33"/>
    <p:sldId id="666" r:id="rId34"/>
    <p:sldId id="653" r:id="rId35"/>
    <p:sldId id="668" r:id="rId36"/>
    <p:sldId id="618" r:id="rId37"/>
    <p:sldId id="654" r:id="rId38"/>
    <p:sldId id="655" r:id="rId39"/>
    <p:sldId id="656" r:id="rId40"/>
    <p:sldId id="657" r:id="rId41"/>
    <p:sldId id="658" r:id="rId42"/>
    <p:sldId id="645" r:id="rId43"/>
    <p:sldId id="659" r:id="rId44"/>
    <p:sldId id="669" r:id="rId45"/>
    <p:sldId id="687" r:id="rId46"/>
    <p:sldId id="646" r:id="rId47"/>
    <p:sldId id="579" r:id="rId48"/>
    <p:sldId id="580" r:id="rId49"/>
    <p:sldId id="574" r:id="rId50"/>
    <p:sldId id="575" r:id="rId51"/>
    <p:sldId id="576" r:id="rId52"/>
    <p:sldId id="581" r:id="rId53"/>
    <p:sldId id="582" r:id="rId54"/>
    <p:sldId id="583" r:id="rId55"/>
    <p:sldId id="584" r:id="rId56"/>
    <p:sldId id="647" r:id="rId57"/>
    <p:sldId id="588" r:id="rId58"/>
    <p:sldId id="638" r:id="rId59"/>
    <p:sldId id="596" r:id="rId60"/>
    <p:sldId id="603" r:id="rId61"/>
    <p:sldId id="598" r:id="rId62"/>
    <p:sldId id="599" r:id="rId63"/>
    <p:sldId id="600" r:id="rId64"/>
    <p:sldId id="601" r:id="rId65"/>
    <p:sldId id="602" r:id="rId66"/>
    <p:sldId id="605" r:id="rId67"/>
    <p:sldId id="607" r:id="rId68"/>
    <p:sldId id="637" r:id="rId69"/>
    <p:sldId id="604" r:id="rId70"/>
    <p:sldId id="630" r:id="rId71"/>
    <p:sldId id="631" r:id="rId72"/>
    <p:sldId id="632" r:id="rId73"/>
    <p:sldId id="636" r:id="rId74"/>
    <p:sldId id="609" r:id="rId75"/>
    <p:sldId id="589" r:id="rId76"/>
    <p:sldId id="590" r:id="rId77"/>
    <p:sldId id="610" r:id="rId78"/>
    <p:sldId id="611" r:id="rId79"/>
    <p:sldId id="612" r:id="rId80"/>
    <p:sldId id="613" r:id="rId81"/>
    <p:sldId id="591" r:id="rId82"/>
    <p:sldId id="617" r:id="rId83"/>
    <p:sldId id="614" r:id="rId84"/>
    <p:sldId id="615" r:id="rId85"/>
    <p:sldId id="616" r:id="rId86"/>
    <p:sldId id="635" r:id="rId87"/>
    <p:sldId id="619" r:id="rId88"/>
    <p:sldId id="475" r:id="rId89"/>
    <p:sldId id="476" r:id="rId90"/>
    <p:sldId id="477" r:id="rId91"/>
    <p:sldId id="478" r:id="rId92"/>
    <p:sldId id="562" r:id="rId93"/>
    <p:sldId id="563" r:id="rId94"/>
    <p:sldId id="622" r:id="rId95"/>
    <p:sldId id="620" r:id="rId96"/>
    <p:sldId id="626" r:id="rId97"/>
    <p:sldId id="623" r:id="rId98"/>
    <p:sldId id="625" r:id="rId99"/>
    <p:sldId id="624" r:id="rId100"/>
    <p:sldId id="628" r:id="rId101"/>
    <p:sldId id="627" r:id="rId102"/>
    <p:sldId id="639" r:id="rId103"/>
    <p:sldId id="641" r:id="rId104"/>
    <p:sldId id="640" r:id="rId105"/>
    <p:sldId id="642" r:id="rId106"/>
    <p:sldId id="643" r:id="rId107"/>
    <p:sldId id="661" r:id="rId108"/>
    <p:sldId id="644" r:id="rId109"/>
    <p:sldId id="558" r:id="rId110"/>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933FF"/>
    <a:srgbClr val="FF9900"/>
    <a:srgbClr val="009999"/>
    <a:srgbClr val="4E4EF6"/>
    <a:srgbClr val="006699"/>
    <a:srgbClr val="FFFFFF"/>
    <a:srgbClr val="31869D"/>
    <a:srgbClr val="4444E8"/>
    <a:srgbClr val="5555FF"/>
    <a:srgbClr val="414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テーマ スタイル 1 - アクセント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00" autoAdjust="0"/>
    <p:restoredTop sz="96862" autoAdjust="0"/>
  </p:normalViewPr>
  <p:slideViewPr>
    <p:cSldViewPr>
      <p:cViewPr varScale="1">
        <p:scale>
          <a:sx n="124" d="100"/>
          <a:sy n="124" d="100"/>
        </p:scale>
        <p:origin x="1651" y="106"/>
      </p:cViewPr>
      <p:guideLst>
        <p:guide orient="horz" pos="2160"/>
        <p:guide pos="2880"/>
      </p:guideLst>
    </p:cSldViewPr>
  </p:slideViewPr>
  <p:outlineViewPr>
    <p:cViewPr>
      <p:scale>
        <a:sx n="33" d="100"/>
        <a:sy n="33" d="100"/>
      </p:scale>
      <p:origin x="0" y="-22210"/>
    </p:cViewPr>
  </p:outlineViewPr>
  <p:notesTextViewPr>
    <p:cViewPr>
      <p:scale>
        <a:sx n="100" d="100"/>
        <a:sy n="100" d="100"/>
      </p:scale>
      <p:origin x="0" y="0"/>
    </p:cViewPr>
  </p:notesTextViewPr>
  <p:notesViewPr>
    <p:cSldViewPr>
      <p:cViewPr varScale="1">
        <p:scale>
          <a:sx n="65" d="100"/>
          <a:sy n="65" d="100"/>
        </p:scale>
        <p:origin x="2386" y="62"/>
      </p:cViewPr>
      <p:guideLst/>
    </p:cSldViewPr>
  </p:notesViewPr>
  <p:gridSpacing cx="90001" cy="90001"/>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BE53D4-1A7B-4FFE-8A95-4265B045F058}" type="datetimeFigureOut">
              <a:rPr kumimoji="1" lang="ja-JP" altLang="en-US" smtClean="0"/>
              <a:t>2021/10/12</a:t>
            </a:fld>
            <a:endParaRPr kumimoji="1" lang="ja-JP" altLang="en-US"/>
          </a:p>
        </p:txBody>
      </p:sp>
      <p:sp>
        <p:nvSpPr>
          <p:cNvPr id="4" name="スライド イメージ プレースホルダー 3"/>
          <p:cNvSpPr>
            <a:spLocks noGrp="1" noRot="1" noChangeAspect="1"/>
          </p:cNvSpPr>
          <p:nvPr>
            <p:ph type="sldImg" idx="2"/>
          </p:nvPr>
        </p:nvSpPr>
        <p:spPr>
          <a:xfrm>
            <a:off x="818971" y="161951"/>
            <a:ext cx="5220058" cy="3915044"/>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A5F4D4-1F28-49A5-8AEE-E46B08553EC4}" type="slidenum">
              <a:rPr kumimoji="1" lang="ja-JP" altLang="en-US" smtClean="0"/>
              <a:t>‹#›</a:t>
            </a:fld>
            <a:endParaRPr kumimoji="1" lang="ja-JP" altLang="en-US"/>
          </a:p>
        </p:txBody>
      </p:sp>
    </p:spTree>
    <p:extLst>
      <p:ext uri="{BB962C8B-B14F-4D97-AF65-F5344CB8AC3E}">
        <p14:creationId xmlns:p14="http://schemas.microsoft.com/office/powerpoint/2010/main" val="169212330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1</a:t>
            </a:fld>
            <a:endParaRPr kumimoji="1" lang="ja-JP" altLang="en-US"/>
          </a:p>
        </p:txBody>
      </p:sp>
    </p:spTree>
    <p:extLst>
      <p:ext uri="{BB962C8B-B14F-4D97-AF65-F5344CB8AC3E}">
        <p14:creationId xmlns:p14="http://schemas.microsoft.com/office/powerpoint/2010/main" val="3548328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r>
              <a:rPr kumimoji="1" lang="en-US" altLang="ja-JP" dirty="0"/>
              <a:t>These</a:t>
            </a:r>
            <a:r>
              <a:rPr kumimoji="1" lang="en-US" altLang="ja-JP" baseline="0" dirty="0"/>
              <a:t> are </a:t>
            </a:r>
            <a:r>
              <a:rPr kumimoji="1" lang="en-US" altLang="ja-JP" dirty="0"/>
              <a:t>examples of a chip</a:t>
            </a:r>
            <a:r>
              <a:rPr kumimoji="1" lang="en-US" altLang="ja-JP" baseline="0" dirty="0"/>
              <a:t> </a:t>
            </a:r>
            <a:r>
              <a:rPr kumimoji="1" lang="en-US" altLang="ja-JP" dirty="0"/>
              <a:t>layout of 1-bit SRAM cell.</a:t>
            </a:r>
          </a:p>
          <a:p>
            <a:r>
              <a:rPr kumimoji="1" lang="en-US" altLang="ja-JP" baseline="0" dirty="0"/>
              <a:t>The left one has 12ports and the right one has 2ports.</a:t>
            </a:r>
          </a:p>
          <a:p>
            <a:r>
              <a:rPr kumimoji="1" lang="en-US" altLang="ja-JP" dirty="0"/>
              <a:t>These figure shows that the area of 12 ports RAM</a:t>
            </a:r>
            <a:r>
              <a:rPr kumimoji="1" lang="en-US" altLang="ja-JP" baseline="0" dirty="0"/>
              <a:t> is much larger than 2 ports RAM.</a:t>
            </a:r>
            <a:endParaRPr kumimoji="1" lang="en-US" altLang="ja-JP" dirty="0"/>
          </a:p>
          <a:p>
            <a:endParaRPr kumimoji="1" lang="en-US" altLang="ja-JP" dirty="0"/>
          </a:p>
          <a:p>
            <a:endParaRPr kumimoji="1" lang="en-US" altLang="ja-JP" dirty="0"/>
          </a:p>
          <a:p>
            <a:r>
              <a:rPr kumimoji="1" lang="ja-JP" altLang="en-US" dirty="0"/>
              <a:t>これは</a:t>
            </a:r>
            <a:r>
              <a:rPr kumimoji="1" lang="en-US" altLang="ja-JP" dirty="0"/>
              <a:t>1bit SRAM</a:t>
            </a:r>
            <a:r>
              <a:rPr kumimoji="1" lang="ja-JP" altLang="en-US" dirty="0"/>
              <a:t>の回路レイアウトの例です</a:t>
            </a:r>
            <a:endParaRPr kumimoji="1" lang="en-US" altLang="ja-JP" dirty="0"/>
          </a:p>
          <a:p>
            <a:r>
              <a:rPr kumimoji="1" lang="ja-JP" altLang="en-US" dirty="0"/>
              <a:t>左は</a:t>
            </a:r>
            <a:r>
              <a:rPr kumimoji="1" lang="en-US" altLang="ja-JP" dirty="0"/>
              <a:t>12</a:t>
            </a:r>
            <a:r>
              <a:rPr kumimoji="1" lang="ja-JP" altLang="en-US" dirty="0"/>
              <a:t>ポート，右は</a:t>
            </a:r>
            <a:r>
              <a:rPr kumimoji="1" lang="en-US" altLang="ja-JP" dirty="0"/>
              <a:t>2</a:t>
            </a:r>
            <a:r>
              <a:rPr kumimoji="1" lang="ja-JP" altLang="en-US" dirty="0"/>
              <a:t>ポートのものです</a:t>
            </a:r>
            <a:endParaRPr kumimoji="1" lang="en-US" altLang="ja-JP" dirty="0"/>
          </a:p>
          <a:p>
            <a:r>
              <a:rPr kumimoji="1" lang="en-US" altLang="ja-JP" dirty="0"/>
              <a:t>12</a:t>
            </a:r>
            <a:r>
              <a:rPr kumimoji="1" lang="ja-JP" altLang="en-US" dirty="0"/>
              <a:t>ポートの</a:t>
            </a:r>
            <a:r>
              <a:rPr kumimoji="1" lang="en-US" altLang="ja-JP" dirty="0"/>
              <a:t>RAM</a:t>
            </a:r>
            <a:r>
              <a:rPr kumimoji="1" lang="ja-JP" altLang="en-US" dirty="0"/>
              <a:t>の面積は，</a:t>
            </a:r>
            <a:r>
              <a:rPr kumimoji="1" lang="en-US" altLang="ja-JP" dirty="0"/>
              <a:t>2</a:t>
            </a:r>
            <a:r>
              <a:rPr kumimoji="1" lang="ja-JP" altLang="en-US" dirty="0"/>
              <a:t>ポートのものに比べて非常に大きいことがわかります</a:t>
            </a:r>
          </a:p>
        </p:txBody>
      </p:sp>
      <p:sp>
        <p:nvSpPr>
          <p:cNvPr id="4" name="スライド番号プレースホルダ 3"/>
          <p:cNvSpPr>
            <a:spLocks noGrp="1"/>
          </p:cNvSpPr>
          <p:nvPr>
            <p:ph type="sldNum" sz="quarter" idx="10"/>
          </p:nvPr>
        </p:nvSpPr>
        <p:spPr/>
        <p:txBody>
          <a:bodyPr/>
          <a:lstStyle/>
          <a:p>
            <a:fld id="{AC4027BC-CF55-416E-A686-348C62171B11}" type="slidenum">
              <a:rPr kumimoji="1" lang="ja-JP" altLang="en-US" smtClean="0"/>
              <a:pPr/>
              <a:t>98</a:t>
            </a:fld>
            <a:endParaRPr kumimoji="1" lang="ja-JP" altLang="en-US"/>
          </a:p>
        </p:txBody>
      </p:sp>
    </p:spTree>
    <p:extLst>
      <p:ext uri="{BB962C8B-B14F-4D97-AF65-F5344CB8AC3E}">
        <p14:creationId xmlns:p14="http://schemas.microsoft.com/office/powerpoint/2010/main" val="1321115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1" name="正方形/長方形 20"/>
          <p:cNvSpPr/>
          <p:nvPr/>
        </p:nvSpPr>
        <p:spPr bwMode="auto">
          <a:xfrm>
            <a:off x="0" y="0"/>
            <a:ext cx="9144000" cy="6858000"/>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b="1" dirty="0">
              <a:solidFill>
                <a:schemeClr val="bg1"/>
              </a:solidFill>
            </a:endParaRPr>
          </a:p>
        </p:txBody>
      </p:sp>
      <p:sp>
        <p:nvSpPr>
          <p:cNvPr id="7170" name="Rectangle 2"/>
          <p:cNvSpPr>
            <a:spLocks noGrp="1" noChangeArrowheads="1"/>
          </p:cNvSpPr>
          <p:nvPr>
            <p:ph type="ctrTitle"/>
          </p:nvPr>
        </p:nvSpPr>
        <p:spPr>
          <a:xfrm>
            <a:off x="701957" y="278965"/>
            <a:ext cx="7920088" cy="2340026"/>
          </a:xfrm>
          <a:prstGeom prst="rect">
            <a:avLst/>
          </a:prstGeom>
        </p:spPr>
        <p:txBody>
          <a:bodyPr anchor="ctr"/>
          <a:lstStyle>
            <a:lvl1pPr algn="ctr">
              <a:defRPr sz="3200" b="1">
                <a:solidFill>
                  <a:schemeClr val="bg1"/>
                </a:solidFill>
              </a:defRPr>
            </a:lvl1pPr>
          </a:lstStyle>
          <a:p>
            <a:r>
              <a:rPr lang="ja-JP" altLang="en-US"/>
              <a:t>マスター タイトルの書式設定</a:t>
            </a:r>
            <a:endParaRPr lang="ja-JP" altLang="en-US" dirty="0"/>
          </a:p>
        </p:txBody>
      </p:sp>
      <p:sp>
        <p:nvSpPr>
          <p:cNvPr id="7171" name="Rectangle 3"/>
          <p:cNvSpPr>
            <a:spLocks noGrp="1" noChangeArrowheads="1"/>
          </p:cNvSpPr>
          <p:nvPr>
            <p:ph type="subTitle" idx="1"/>
          </p:nvPr>
        </p:nvSpPr>
        <p:spPr>
          <a:xfrm>
            <a:off x="1691968" y="4149007"/>
            <a:ext cx="7200080" cy="1440017"/>
          </a:xfrm>
        </p:spPr>
        <p:txBody>
          <a:bodyPr anchor="b"/>
          <a:lstStyle>
            <a:lvl1pPr marL="0" indent="0" algn="r">
              <a:lnSpc>
                <a:spcPct val="150000"/>
              </a:lnSpc>
              <a:spcBef>
                <a:spcPts val="0"/>
              </a:spcBef>
              <a:spcAft>
                <a:spcPts val="0"/>
              </a:spcAft>
              <a:buFont typeface="Wingdings" pitchFamily="2" charset="2"/>
              <a:buNone/>
              <a:defRPr>
                <a:solidFill>
                  <a:schemeClr val="bg1"/>
                </a:solidFill>
              </a:defRPr>
            </a:lvl1pPr>
          </a:lstStyle>
          <a:p>
            <a:r>
              <a:rPr lang="ja-JP" altLang="en-US"/>
              <a:t>マスター サブタイトルの書式設定</a:t>
            </a:r>
            <a:endParaRPr lang="ja-JP" altLang="en-US" dirty="0"/>
          </a:p>
        </p:txBody>
      </p:sp>
      <p:sp>
        <p:nvSpPr>
          <p:cNvPr id="5" name="正方形/長方形 4"/>
          <p:cNvSpPr/>
          <p:nvPr userDrawn="1"/>
        </p:nvSpPr>
        <p:spPr bwMode="auto">
          <a:xfrm>
            <a:off x="0" y="0"/>
            <a:ext cx="9144000" cy="6858000"/>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b="1" dirty="0">
              <a:solidFill>
                <a:schemeClr val="bg1"/>
              </a:solidFill>
            </a:endParaRPr>
          </a:p>
        </p:txBody>
      </p:sp>
      <p:cxnSp>
        <p:nvCxnSpPr>
          <p:cNvPr id="6" name="直線コネクタ 5"/>
          <p:cNvCxnSpPr/>
          <p:nvPr userDrawn="1"/>
        </p:nvCxnSpPr>
        <p:spPr bwMode="auto">
          <a:xfrm flipV="1">
            <a:off x="701957" y="2618991"/>
            <a:ext cx="7830087" cy="2"/>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2774692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左">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4" name="フッター プレースホルダー 3"/>
          <p:cNvSpPr>
            <a:spLocks noGrp="1"/>
          </p:cNvSpPr>
          <p:nvPr>
            <p:ph type="ftr" sz="quarter" idx="11"/>
          </p:nvPr>
        </p:nvSpPr>
        <p:spPr>
          <a:xfrm>
            <a:off x="6732288" y="1"/>
            <a:ext cx="2411712" cy="278579"/>
          </a:xfrm>
          <a:prstGeom prst="rect">
            <a:avLst/>
          </a:prstGeom>
        </p:spPr>
        <p:txBody>
          <a:bodyPr/>
          <a:lstStyle/>
          <a:p>
            <a:r>
              <a:rPr lang="ja-JP" altLang="en-US"/>
              <a:t>アドバンスト コンピュータ・アーキテクチャ</a:t>
            </a:r>
            <a:endParaRPr lang="ja-JP" altLang="ja-JP"/>
          </a:p>
        </p:txBody>
      </p:sp>
      <p:sp>
        <p:nvSpPr>
          <p:cNvPr id="8" name="コンテンツ プレースホルダー 7"/>
          <p:cNvSpPr>
            <a:spLocks noGrp="1"/>
          </p:cNvSpPr>
          <p:nvPr>
            <p:ph sz="quarter" idx="13"/>
          </p:nvPr>
        </p:nvSpPr>
        <p:spPr>
          <a:xfrm>
            <a:off x="251425" y="1268712"/>
            <a:ext cx="4320576" cy="5491162"/>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スライド番号プレースホルダー 2"/>
          <p:cNvSpPr>
            <a:spLocks noGrp="1"/>
          </p:cNvSpPr>
          <p:nvPr>
            <p:ph type="sldNum" sz="quarter" idx="4"/>
          </p:nvPr>
        </p:nvSpPr>
        <p:spPr>
          <a:xfrm>
            <a:off x="8712552" y="6399396"/>
            <a:ext cx="360048" cy="360048"/>
          </a:xfrm>
          <a:prstGeom prst="rect">
            <a:avLst/>
          </a:prstGeom>
        </p:spPr>
        <p:txBody>
          <a:bodyPr vert="horz" wrap="none" lIns="91440" tIns="45720" rIns="91440" bIns="45720" rtlCol="0" anchor="b" anchorCtr="0"/>
          <a:lstStyle>
            <a:lvl1pPr algn="r">
              <a:defRPr sz="1400" baseline="0">
                <a:solidFill>
                  <a:schemeClr val="tx1">
                    <a:lumMod val="65000"/>
                    <a:lumOff val="35000"/>
                  </a:schemeClr>
                </a:solidFill>
                <a:latin typeface="+mn-lt"/>
                <a:ea typeface="+mn-ea"/>
              </a:defRPr>
            </a:lvl1pPr>
          </a:lstStyle>
          <a:p>
            <a:fld id="{AB25FED9-6C1E-4BAE-9892-C02CADA97A8C}" type="slidenum">
              <a:rPr lang="ja-JP" altLang="en-US" smtClean="0"/>
              <a:pPr/>
              <a:t>‹#›</a:t>
            </a:fld>
            <a:endParaRPr lang="ja-JP" altLang="en-US"/>
          </a:p>
        </p:txBody>
      </p:sp>
    </p:spTree>
    <p:extLst>
      <p:ext uri="{BB962C8B-B14F-4D97-AF65-F5344CB8AC3E}">
        <p14:creationId xmlns:p14="http://schemas.microsoft.com/office/powerpoint/2010/main" val="300899297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A95D1-54AA-4789-8DEB-645CD1ACE6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7D1470-FAE8-4481-B0FC-1F2029D7E3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1A5E61-0772-41D7-850B-279EC8FE0882}"/>
              </a:ext>
            </a:extLst>
          </p:cNvPr>
          <p:cNvSpPr>
            <a:spLocks noGrp="1"/>
          </p:cNvSpPr>
          <p:nvPr>
            <p:ph type="dt" sz="half" idx="10"/>
          </p:nvPr>
        </p:nvSpPr>
        <p:spPr/>
        <p:txBody>
          <a:bodyPr/>
          <a:lstStyle/>
          <a:p>
            <a:fld id="{55B50281-3639-44F6-808E-460A63CF15BA}" type="datetimeFigureOut">
              <a:rPr lang="en-US" smtClean="0"/>
              <a:t>10/12/2021</a:t>
            </a:fld>
            <a:endParaRPr lang="en-US"/>
          </a:p>
        </p:txBody>
      </p:sp>
      <p:sp>
        <p:nvSpPr>
          <p:cNvPr id="5" name="Footer Placeholder 4">
            <a:extLst>
              <a:ext uri="{FF2B5EF4-FFF2-40B4-BE49-F238E27FC236}">
                <a16:creationId xmlns:a16="http://schemas.microsoft.com/office/drawing/2014/main" id="{A78283F0-A90B-4CC0-86F4-9F35B91871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3CC929-B617-4DDF-90C3-7A29A069B6F0}"/>
              </a:ext>
            </a:extLst>
          </p:cNvPr>
          <p:cNvSpPr>
            <a:spLocks noGrp="1"/>
          </p:cNvSpPr>
          <p:nvPr>
            <p:ph type="sldNum" sz="quarter" idx="12"/>
          </p:nvPr>
        </p:nvSpPr>
        <p:spPr/>
        <p:txBody>
          <a:bodyPr/>
          <a:lstStyle/>
          <a:p>
            <a:fld id="{599D5BA7-02CC-4A06-ABA1-43B79595C75E}" type="slidenum">
              <a:rPr lang="en-US" smtClean="0"/>
              <a:t>‹#›</a:t>
            </a:fld>
            <a:endParaRPr lang="en-US"/>
          </a:p>
        </p:txBody>
      </p:sp>
    </p:spTree>
    <p:extLst>
      <p:ext uri="{BB962C8B-B14F-4D97-AF65-F5344CB8AC3E}">
        <p14:creationId xmlns:p14="http://schemas.microsoft.com/office/powerpoint/2010/main" val="3526141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a:t>マスター タイトルの書式設定</a:t>
            </a:r>
            <a:endParaRPr lang="ja-JP" altLang="en-US" dirty="0"/>
          </a:p>
        </p:txBody>
      </p:sp>
      <p:sp>
        <p:nvSpPr>
          <p:cNvPr id="8" name="Rectangle 20"/>
          <p:cNvSpPr txBox="1">
            <a:spLocks noChangeArrowheads="1"/>
          </p:cNvSpPr>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
        <p:nvSpPr>
          <p:cNvPr id="12" name="テキスト プレースホルダー 11"/>
          <p:cNvSpPr>
            <a:spLocks noGrp="1"/>
          </p:cNvSpPr>
          <p:nvPr>
            <p:ph type="body" sz="quarter" idx="10"/>
          </p:nvPr>
        </p:nvSpPr>
        <p:spPr>
          <a:xfrm>
            <a:off x="611956" y="1088974"/>
            <a:ext cx="8280092" cy="5219751"/>
          </a:xfrm>
        </p:spPr>
        <p:txBody>
          <a:bodyPr/>
          <a:lstStyle>
            <a:lvl2pPr>
              <a:buClr>
                <a:schemeClr val="accent4"/>
              </a:buClr>
              <a:defRPr/>
            </a:lvl2pPr>
            <a:lvl4pPr marL="1440000" indent="-360000">
              <a:buFont typeface="メイリオ" panose="020B0604030504040204" pitchFamily="50" charset="-128"/>
              <a:buChar char="✳"/>
              <a:defRPr/>
            </a:lvl4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Rectangle 20"/>
          <p:cNvSpPr txBox="1">
            <a:spLocks noChangeArrowheads="1"/>
          </p:cNvSpPr>
          <p:nvPr userDrawn="1"/>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16349938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a:t>マスター タイトルの書式設定</a:t>
            </a:r>
            <a:endParaRPr lang="ja-JP" altLang="en-US" dirty="0"/>
          </a:p>
        </p:txBody>
      </p:sp>
      <p:sp>
        <p:nvSpPr>
          <p:cNvPr id="7" name="Rectangle 20"/>
          <p:cNvSpPr>
            <a:spLocks noGrp="1" noChangeArrowheads="1"/>
          </p:cNvSpPr>
          <p:nvPr>
            <p:ph type="sldNum" sz="quarter" idx="4"/>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14042597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セクションタイトル">
    <p:bg>
      <p:bgPr>
        <a:solidFill>
          <a:schemeClr val="accent5"/>
        </a:solidFill>
        <a:effectLst/>
      </p:bgPr>
    </p:bg>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bg1"/>
                </a:solidFill>
              </a:defRPr>
            </a:lvl1pPr>
          </a:lstStyle>
          <a:p>
            <a:fld id="{D2D8002D-B5B0-4BAC-B1F6-782DDCCE6D9C}" type="slidenum">
              <a:rPr kumimoji="1" lang="ja-JP" altLang="en-US" smtClean="0"/>
              <a:pPr/>
              <a:t>‹#›</a:t>
            </a:fld>
            <a:endParaRPr kumimoji="1" lang="ja-JP" altLang="en-US"/>
          </a:p>
        </p:txBody>
      </p:sp>
      <p:sp>
        <p:nvSpPr>
          <p:cNvPr id="3" name="タイトル 2"/>
          <p:cNvSpPr>
            <a:spLocks noGrp="1"/>
          </p:cNvSpPr>
          <p:nvPr>
            <p:ph type="title"/>
          </p:nvPr>
        </p:nvSpPr>
        <p:spPr>
          <a:xfrm>
            <a:off x="611956" y="1628980"/>
            <a:ext cx="7200080" cy="990011"/>
          </a:xfrm>
        </p:spPr>
        <p:txBody>
          <a:bodyPr anchor="b"/>
          <a:lstStyle>
            <a:lvl1pPr algn="l">
              <a:defRPr sz="3200" b="0"/>
            </a:lvl1pPr>
          </a:lstStyle>
          <a:p>
            <a:r>
              <a:rPr kumimoji="1" lang="ja-JP" altLang="en-US"/>
              <a:t>マスター タイトルの書式設定</a:t>
            </a:r>
            <a:endParaRPr kumimoji="1" lang="ja-JP" altLang="en-US" dirty="0"/>
          </a:p>
        </p:txBody>
      </p:sp>
      <p:cxnSp>
        <p:nvCxnSpPr>
          <p:cNvPr id="4" name="直線コネクタ 3"/>
          <p:cNvCxnSpPr/>
          <p:nvPr userDrawn="1"/>
        </p:nvCxnSpPr>
        <p:spPr bwMode="auto">
          <a:xfrm flipV="1">
            <a:off x="611956" y="2618991"/>
            <a:ext cx="6120068" cy="1"/>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4175611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tx1">
                    <a:lumMod val="75000"/>
                    <a:lumOff val="25000"/>
                  </a:schemeClr>
                </a:solidFill>
              </a:defRPr>
            </a:lvl1pPr>
          </a:lstStyle>
          <a:p>
            <a:fld id="{D2D8002D-B5B0-4BAC-B1F6-782DDCCE6D9C}" type="slidenum">
              <a:rPr kumimoji="1" lang="ja-JP" altLang="en-US" smtClean="0"/>
              <a:pPr/>
              <a:t>‹#›</a:t>
            </a:fld>
            <a:endParaRPr kumimoji="1" lang="ja-JP" altLang="en-US"/>
          </a:p>
        </p:txBody>
      </p:sp>
    </p:spTree>
    <p:extLst>
      <p:ext uri="{BB962C8B-B14F-4D97-AF65-F5344CB8AC3E}">
        <p14:creationId xmlns:p14="http://schemas.microsoft.com/office/powerpoint/2010/main" val="192161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dirty="0"/>
              <a:t>マスタ タイトルの書式設定</a:t>
            </a:r>
          </a:p>
        </p:txBody>
      </p:sp>
      <p:sp>
        <p:nvSpPr>
          <p:cNvPr id="8" name="Rectangle 20"/>
          <p:cNvSpPr txBox="1">
            <a:spLocks noChangeArrowheads="1"/>
          </p:cNvSpPr>
          <p:nvPr userDrawn="1"/>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
        <p:nvSpPr>
          <p:cNvPr id="12" name="テキスト プレースホルダー 11"/>
          <p:cNvSpPr>
            <a:spLocks noGrp="1"/>
          </p:cNvSpPr>
          <p:nvPr>
            <p:ph type="body" sz="quarter" idx="10"/>
          </p:nvPr>
        </p:nvSpPr>
        <p:spPr>
          <a:xfrm>
            <a:off x="611956" y="1088974"/>
            <a:ext cx="8010089" cy="5219751"/>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18903597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dirty="0"/>
              <a:t>マスタ タイトルの書式設定</a:t>
            </a:r>
          </a:p>
        </p:txBody>
      </p:sp>
      <p:sp>
        <p:nvSpPr>
          <p:cNvPr id="7" name="Rectangle 20"/>
          <p:cNvSpPr>
            <a:spLocks noGrp="1" noChangeArrowheads="1"/>
          </p:cNvSpPr>
          <p:nvPr>
            <p:ph type="sldNum" sz="quarter" idx="4"/>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25377997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セクションタイトル">
    <p:bg>
      <p:bgPr>
        <a:solidFill>
          <a:schemeClr val="accent5"/>
        </a:solidFill>
        <a:effectLst/>
      </p:bgPr>
    </p:bg>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bg1"/>
                </a:solidFill>
              </a:defRPr>
            </a:lvl1pPr>
          </a:lstStyle>
          <a:p>
            <a:fld id="{D2D8002D-B5B0-4BAC-B1F6-782DDCCE6D9C}" type="slidenum">
              <a:rPr kumimoji="1" lang="ja-JP" altLang="en-US" smtClean="0"/>
              <a:pPr/>
              <a:t>‹#›</a:t>
            </a:fld>
            <a:endParaRPr kumimoji="1" lang="ja-JP" altLang="en-US"/>
          </a:p>
        </p:txBody>
      </p:sp>
      <p:sp>
        <p:nvSpPr>
          <p:cNvPr id="3" name="タイトル 2"/>
          <p:cNvSpPr>
            <a:spLocks noGrp="1"/>
          </p:cNvSpPr>
          <p:nvPr>
            <p:ph type="title"/>
          </p:nvPr>
        </p:nvSpPr>
        <p:spPr>
          <a:xfrm>
            <a:off x="611956" y="1628980"/>
            <a:ext cx="7200080" cy="990011"/>
          </a:xfrm>
        </p:spPr>
        <p:txBody>
          <a:bodyPr anchor="b"/>
          <a:lstStyle>
            <a:lvl1pPr algn="l">
              <a:defRPr sz="3200" b="0"/>
            </a:lvl1pPr>
          </a:lstStyle>
          <a:p>
            <a:r>
              <a:rPr kumimoji="1" lang="ja-JP" altLang="en-US" dirty="0"/>
              <a:t>マスター タイトルの書式設定</a:t>
            </a:r>
          </a:p>
        </p:txBody>
      </p:sp>
      <p:cxnSp>
        <p:nvCxnSpPr>
          <p:cNvPr id="5" name="直線コネクタ 4"/>
          <p:cNvCxnSpPr/>
          <p:nvPr userDrawn="1"/>
        </p:nvCxnSpPr>
        <p:spPr bwMode="auto">
          <a:xfrm flipV="1">
            <a:off x="611956" y="2618991"/>
            <a:ext cx="6120068" cy="1"/>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3240672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タイトルとコンテンツ（青）">
    <p:spTree>
      <p:nvGrpSpPr>
        <p:cNvPr id="1" name=""/>
        <p:cNvGrpSpPr/>
        <p:nvPr/>
      </p:nvGrpSpPr>
      <p:grpSpPr>
        <a:xfrm>
          <a:off x="0" y="0"/>
          <a:ext cx="0" cy="0"/>
          <a:chOff x="0" y="0"/>
          <a:chExt cx="0" cy="0"/>
        </a:xfrm>
      </p:grpSpPr>
      <p:sp>
        <p:nvSpPr>
          <p:cNvPr id="5" name="正方形/長方形 4"/>
          <p:cNvSpPr/>
          <p:nvPr userDrawn="1"/>
        </p:nvSpPr>
        <p:spPr bwMode="auto">
          <a:xfrm>
            <a:off x="0" y="0"/>
            <a:ext cx="9144000" cy="1268976"/>
          </a:xfrm>
          <a:prstGeom prst="rect">
            <a:avLst/>
          </a:prstGeom>
          <a:solidFill>
            <a:schemeClr val="accent5">
              <a:lumMod val="75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 name="スライド番号プレースホルダ 3"/>
          <p:cNvSpPr>
            <a:spLocks noGrp="1"/>
          </p:cNvSpPr>
          <p:nvPr>
            <p:ph type="sldNum" sz="quarter" idx="10"/>
          </p:nvPr>
        </p:nvSpPr>
        <p:spPr/>
        <p:txBody>
          <a:bodyPr/>
          <a:lstStyle>
            <a:lvl1pPr>
              <a:defRPr>
                <a:solidFill>
                  <a:srgbClr val="5E6363"/>
                </a:solidFill>
                <a:latin typeface="+mn-ea"/>
                <a:ea typeface="+mn-ea"/>
              </a:defRPr>
            </a:lvl1pPr>
          </a:lstStyle>
          <a:p>
            <a:fld id="{D2D8002D-B5B0-4BAC-B1F6-782DDCCE6D9C}" type="slidenum">
              <a:rPr kumimoji="1" lang="ja-JP" altLang="en-US" smtClean="0"/>
              <a:pPr/>
              <a:t>‹#›</a:t>
            </a:fld>
            <a:endParaRPr kumimoji="1" lang="ja-JP" altLang="en-US"/>
          </a:p>
        </p:txBody>
      </p:sp>
      <p:sp>
        <p:nvSpPr>
          <p:cNvPr id="7" name="タイトル 6"/>
          <p:cNvSpPr>
            <a:spLocks noGrp="1"/>
          </p:cNvSpPr>
          <p:nvPr>
            <p:ph type="title"/>
          </p:nvPr>
        </p:nvSpPr>
        <p:spPr>
          <a:xfrm>
            <a:off x="611956" y="188964"/>
            <a:ext cx="7920880" cy="936104"/>
          </a:xfrm>
        </p:spPr>
        <p:txBody>
          <a:bodyPr>
            <a:normAutofit/>
          </a:bodyPr>
          <a:lstStyle>
            <a:lvl1pPr>
              <a:defRPr sz="3600" b="1">
                <a:solidFill>
                  <a:schemeClr val="bg1"/>
                </a:solidFill>
              </a:defRPr>
            </a:lvl1pPr>
          </a:lstStyle>
          <a:p>
            <a:r>
              <a:rPr kumimoji="1" lang="ja-JP" altLang="en-US"/>
              <a:t>マスター タイトルの書式設定</a:t>
            </a:r>
          </a:p>
        </p:txBody>
      </p:sp>
      <p:sp>
        <p:nvSpPr>
          <p:cNvPr id="9" name="コンテンツ プレースホルダー 8"/>
          <p:cNvSpPr>
            <a:spLocks noGrp="1"/>
          </p:cNvSpPr>
          <p:nvPr>
            <p:ph sz="quarter" idx="11"/>
          </p:nvPr>
        </p:nvSpPr>
        <p:spPr>
          <a:xfrm>
            <a:off x="611188" y="1628775"/>
            <a:ext cx="7921625" cy="4968875"/>
          </a:xfrm>
        </p:spPr>
        <p:txBody>
          <a:bodyPr/>
          <a:lstStyle>
            <a:lvl1pPr>
              <a:buClr>
                <a:schemeClr val="accent5"/>
              </a:buClr>
              <a:defRPr>
                <a:solidFill>
                  <a:srgbClr val="5E6363"/>
                </a:solidFill>
              </a:defRPr>
            </a:lvl1pPr>
            <a:lvl2pPr>
              <a:defRPr>
                <a:solidFill>
                  <a:srgbClr val="5E6363"/>
                </a:solidFill>
              </a:defRPr>
            </a:lvl2pPr>
            <a:lvl3pPr>
              <a:defRPr>
                <a:solidFill>
                  <a:srgbClr val="5E6363"/>
                </a:solidFill>
              </a:defRPr>
            </a:lvl3pPr>
            <a:lvl4pPr>
              <a:defRPr>
                <a:solidFill>
                  <a:srgbClr val="5E6363"/>
                </a:solidFill>
              </a:defRPr>
            </a:lvl4pPr>
            <a:lvl5pPr>
              <a:defRPr>
                <a:solidFill>
                  <a:srgbClr val="5E6363"/>
                </a:solidFill>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二等辺三角形 5"/>
          <p:cNvSpPr/>
          <p:nvPr userDrawn="1"/>
        </p:nvSpPr>
        <p:spPr bwMode="auto">
          <a:xfrm rot="10800000">
            <a:off x="4301995" y="1268976"/>
            <a:ext cx="540007" cy="288032"/>
          </a:xfrm>
          <a:prstGeom prst="triangle">
            <a:avLst/>
          </a:prstGeom>
          <a:solidFill>
            <a:schemeClr val="accent5">
              <a:lumMod val="75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8001023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7" name="Rectangle 3"/>
          <p:cNvSpPr>
            <a:spLocks noGrp="1" noChangeArrowheads="1"/>
          </p:cNvSpPr>
          <p:nvPr>
            <p:ph type="body" idx="1"/>
          </p:nvPr>
        </p:nvSpPr>
        <p:spPr bwMode="auto">
          <a:xfrm>
            <a:off x="611956" y="1088974"/>
            <a:ext cx="8280092" cy="522005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2" name="正方形/長方形 1"/>
          <p:cNvSpPr/>
          <p:nvPr/>
        </p:nvSpPr>
        <p:spPr bwMode="auto">
          <a:xfrm>
            <a:off x="0" y="0"/>
            <a:ext cx="9144000" cy="908972"/>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2"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p>
            <a:pPr lvl="0"/>
            <a:r>
              <a:rPr lang="ja-JP" altLang="en-US" dirty="0"/>
              <a:t>マスタ タイトルの書式設定</a:t>
            </a:r>
          </a:p>
        </p:txBody>
      </p:sp>
      <p:sp>
        <p:nvSpPr>
          <p:cNvPr id="6164" name="Rectangle 20"/>
          <p:cNvSpPr>
            <a:spLocks noGrp="1" noChangeArrowheads="1"/>
          </p:cNvSpPr>
          <p:nvPr>
            <p:ph type="sldNum" sz="quarter" idx="4"/>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
        <p:nvSpPr>
          <p:cNvPr id="6" name="正方形/長方形 5"/>
          <p:cNvSpPr/>
          <p:nvPr userDrawn="1"/>
        </p:nvSpPr>
        <p:spPr bwMode="auto">
          <a:xfrm>
            <a:off x="0" y="0"/>
            <a:ext cx="9144000" cy="908972"/>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35615592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62" r:id="rId6"/>
    <p:sldLayoutId id="2147483667" r:id="rId7"/>
    <p:sldLayoutId id="2147483668" r:id="rId8"/>
    <p:sldLayoutId id="2147483676" r:id="rId9"/>
    <p:sldLayoutId id="2147483677" r:id="rId10"/>
    <p:sldLayoutId id="2147483678" r:id="rId11"/>
  </p:sldLayoutIdLst>
  <p:hf hdr="0" ftr="0" dt="0"/>
  <p:txStyles>
    <p:titleStyle>
      <a:lvl1pPr algn="l" rtl="0" eaLnBrk="1" fontAlgn="base" hangingPunct="1">
        <a:spcBef>
          <a:spcPct val="0"/>
        </a:spcBef>
        <a:spcAft>
          <a:spcPct val="0"/>
        </a:spcAft>
        <a:defRPr kumimoji="1" sz="2800" b="1">
          <a:solidFill>
            <a:schemeClr val="bg1"/>
          </a:solidFill>
          <a:latin typeface="+mn-lt"/>
          <a:ea typeface="メイリオ" pitchFamily="50" charset="-128"/>
          <a:cs typeface="メイリオ" pitchFamily="50" charset="-128"/>
        </a:defRPr>
      </a:lvl1pPr>
      <a:lvl2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9pPr>
    </p:titleStyle>
    <p:body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hyperlink" Target="https://www.youtube.com/watch?v=gWfcZnAydQ4" TargetMode="External"/><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research.ece.ncsu.edu/ipc/"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28.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20.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80.png"/><Relationship Id="rId7" Type="http://schemas.openxmlformats.org/officeDocument/2006/relationships/image" Target="../media/image40.png"/><Relationship Id="rId2"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png"/></Relationships>
</file>

<file path=ppt/slides/_rels/slide7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9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41953" y="1988984"/>
            <a:ext cx="8460094" cy="630007"/>
          </a:xfrm>
        </p:spPr>
        <p:txBody>
          <a:bodyPr/>
          <a:lstStyle/>
          <a:p>
            <a:r>
              <a:rPr lang="ja-JP" altLang="en-US" sz="2800" dirty="0"/>
              <a:t>先進</a:t>
            </a:r>
            <a:r>
              <a:rPr lang="ja-JP" altLang="en-US" sz="2800"/>
              <a:t>計算機構成論 </a:t>
            </a:r>
            <a:r>
              <a:rPr lang="en-US" altLang="ja-JP" sz="2800" dirty="0"/>
              <a:t>07</a:t>
            </a:r>
            <a:endParaRPr kumimoji="1" lang="ja-JP" altLang="en-US" sz="2800" dirty="0"/>
          </a:p>
        </p:txBody>
      </p:sp>
      <p:sp>
        <p:nvSpPr>
          <p:cNvPr id="6" name="サブタイトル 2"/>
          <p:cNvSpPr txBox="1">
            <a:spLocks/>
          </p:cNvSpPr>
          <p:nvPr/>
        </p:nvSpPr>
        <p:spPr bwMode="auto">
          <a:xfrm>
            <a:off x="881959" y="3699003"/>
            <a:ext cx="7650085" cy="540006"/>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indent="0" algn="r" rtl="0" eaLnBrk="1" fontAlgn="base" hangingPunct="1">
              <a:lnSpc>
                <a:spcPct val="150000"/>
              </a:lnSpc>
              <a:spcBef>
                <a:spcPts val="0"/>
              </a:spcBef>
              <a:spcAft>
                <a:spcPts val="0"/>
              </a:spcAft>
              <a:buClr>
                <a:schemeClr val="accent5"/>
              </a:buClr>
              <a:buFont typeface="Wingdings" pitchFamily="2" charset="2"/>
              <a:buNone/>
              <a:tabLst>
                <a:tab pos="2057400" algn="l"/>
              </a:tabLst>
              <a:defRPr kumimoji="1" sz="2000">
                <a:solidFill>
                  <a:schemeClr val="bg1"/>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a:lnSpc>
                <a:spcPct val="100000"/>
              </a:lnSpc>
            </a:pPr>
            <a:r>
              <a:rPr lang="ja-JP" altLang="en-US" kern="0" dirty="0"/>
              <a:t>東京大学大学院 情報理工学系研究科 創造情報学専攻</a:t>
            </a:r>
            <a:endParaRPr lang="en-US" altLang="ja-JP" kern="0" dirty="0"/>
          </a:p>
          <a:p>
            <a:pPr>
              <a:lnSpc>
                <a:spcPct val="100000"/>
              </a:lnSpc>
            </a:pPr>
            <a:r>
              <a:rPr lang="ja-JP" altLang="en-US" kern="0" dirty="0"/>
              <a:t>塩谷 亮太 </a:t>
            </a:r>
            <a:endParaRPr lang="en-US" altLang="ja-JP" kern="0" dirty="0"/>
          </a:p>
          <a:p>
            <a:pPr>
              <a:lnSpc>
                <a:spcPct val="100000"/>
              </a:lnSpc>
            </a:pPr>
            <a:r>
              <a:rPr lang="en-US" altLang="ja-JP" kern="0" dirty="0"/>
              <a:t>shioya@ci.i.u-tokyo.ac.jp</a:t>
            </a:r>
            <a:endParaRPr lang="ja-JP" altLang="en-US" kern="0" dirty="0"/>
          </a:p>
        </p:txBody>
      </p:sp>
    </p:spTree>
    <p:extLst>
      <p:ext uri="{BB962C8B-B14F-4D97-AF65-F5344CB8AC3E}">
        <p14:creationId xmlns:p14="http://schemas.microsoft.com/office/powerpoint/2010/main" val="101780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予測器がだんだん複雑になっていて、パーセプトロンなんかはかなり制約がありそうでしたが、予測器はどれくらいの速さで動く</a:t>
            </a:r>
            <a:r>
              <a:rPr lang="en-US" altLang="ja-JP" dirty="0"/>
              <a:t>(</a:t>
            </a:r>
            <a:r>
              <a:rPr lang="ja-JP" altLang="en-US" dirty="0"/>
              <a:t>結果を出す</a:t>
            </a:r>
            <a:r>
              <a:rPr lang="en-US" altLang="ja-JP" dirty="0"/>
              <a:t>)</a:t>
            </a:r>
            <a:r>
              <a:rPr lang="ja-JP" altLang="en-US" dirty="0"/>
              <a:t>のでしょうか。</a:t>
            </a:r>
            <a:endParaRPr lang="en-US" altLang="ja-JP" dirty="0"/>
          </a:p>
          <a:p>
            <a:r>
              <a:rPr lang="ja-JP" altLang="en-US" dirty="0"/>
              <a:t>ローカル履歴予測器において、</a:t>
            </a:r>
            <a:r>
              <a:rPr lang="en-US" altLang="ja-JP" dirty="0"/>
              <a:t>PC</a:t>
            </a:r>
            <a:r>
              <a:rPr lang="ja-JP" altLang="en-US" dirty="0"/>
              <a:t>の下位</a:t>
            </a:r>
            <a:r>
              <a:rPr lang="en-US" altLang="ja-JP" dirty="0"/>
              <a:t>16bit</a:t>
            </a:r>
            <a:r>
              <a:rPr lang="ja-JP" altLang="en-US" dirty="0"/>
              <a:t>を使って履歴表を引いている理由はなぜでしょう。</a:t>
            </a:r>
            <a:r>
              <a:rPr lang="en-US" altLang="ja-JP" dirty="0"/>
              <a:t>(</a:t>
            </a:r>
            <a:r>
              <a:rPr lang="ja-JP" altLang="en-US" dirty="0"/>
              <a:t>上位がダメな理由は？</a:t>
            </a:r>
            <a:r>
              <a:rPr lang="en-US" altLang="ja-JP" dirty="0"/>
              <a:t>)</a:t>
            </a:r>
          </a:p>
          <a:p>
            <a:endParaRPr lang="ja-JP" altLang="en-US" dirty="0"/>
          </a:p>
        </p:txBody>
      </p:sp>
    </p:spTree>
    <p:extLst>
      <p:ext uri="{BB962C8B-B14F-4D97-AF65-F5344CB8AC3E}">
        <p14:creationId xmlns:p14="http://schemas.microsoft.com/office/powerpoint/2010/main" val="34869038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マルチポート・メモリと </a:t>
            </a:r>
            <a:r>
              <a:rPr kumimoji="1" lang="en-US" altLang="ja-JP" dirty="0"/>
              <a:t>CPU </a:t>
            </a:r>
            <a:r>
              <a:rPr kumimoji="1" lang="ja-JP" altLang="en-US" dirty="0"/>
              <a:t>の回路規模</a:t>
            </a:r>
          </a:p>
        </p:txBody>
      </p:sp>
      <p:sp>
        <p:nvSpPr>
          <p:cNvPr id="3" name="テキスト プレースホルダー 2"/>
          <p:cNvSpPr>
            <a:spLocks noGrp="1"/>
          </p:cNvSpPr>
          <p:nvPr>
            <p:ph type="body" sz="quarter" idx="10"/>
          </p:nvPr>
        </p:nvSpPr>
        <p:spPr/>
        <p:txBody>
          <a:bodyPr/>
          <a:lstStyle/>
          <a:p>
            <a:r>
              <a:rPr lang="en-US" altLang="ja-JP" dirty="0"/>
              <a:t>CPU </a:t>
            </a:r>
            <a:r>
              <a:rPr lang="ja-JP" altLang="en-US" dirty="0"/>
              <a:t>の性能を上げようとすると，ポート数が増える事が多い</a:t>
            </a:r>
          </a:p>
          <a:p>
            <a:pPr lvl="1"/>
            <a:r>
              <a:rPr lang="ja-JP" altLang="en-US" dirty="0"/>
              <a:t>例：２命令を同時に処理できるようにする</a:t>
            </a:r>
            <a:endParaRPr lang="en-US" altLang="ja-JP" dirty="0"/>
          </a:p>
          <a:p>
            <a:pPr lvl="2"/>
            <a:r>
              <a:rPr lang="ja-JP" altLang="en-US" dirty="0"/>
              <a:t>レジスタ・ファイルの読み出しと書き込みが倍に</a:t>
            </a:r>
            <a:endParaRPr lang="en-US" altLang="ja-JP" dirty="0"/>
          </a:p>
          <a:p>
            <a:pPr lvl="2"/>
            <a:r>
              <a:rPr lang="ja-JP" altLang="en-US" dirty="0"/>
              <a:t>ポート数が倍 → 回路面積４倍</a:t>
            </a:r>
            <a:endParaRPr lang="en-US" altLang="ja-JP" dirty="0"/>
          </a:p>
        </p:txBody>
      </p:sp>
    </p:spTree>
    <p:extLst>
      <p:ext uri="{BB962C8B-B14F-4D97-AF65-F5344CB8AC3E}">
        <p14:creationId xmlns:p14="http://schemas.microsoft.com/office/powerpoint/2010/main" val="31272088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マルチポート・メモリと </a:t>
            </a:r>
            <a:r>
              <a:rPr kumimoji="1" lang="en-US" altLang="ja-JP" dirty="0"/>
              <a:t>CPU </a:t>
            </a:r>
            <a:r>
              <a:rPr kumimoji="1" lang="ja-JP" altLang="en-US" dirty="0"/>
              <a:t>の回路規模</a:t>
            </a:r>
          </a:p>
        </p:txBody>
      </p:sp>
      <p:sp>
        <p:nvSpPr>
          <p:cNvPr id="3" name="テキスト プレースホルダー 2"/>
          <p:cNvSpPr>
            <a:spLocks noGrp="1"/>
          </p:cNvSpPr>
          <p:nvPr>
            <p:ph type="body" sz="quarter" idx="10"/>
          </p:nvPr>
        </p:nvSpPr>
        <p:spPr/>
        <p:txBody>
          <a:bodyPr/>
          <a:lstStyle/>
          <a:p>
            <a:r>
              <a:rPr lang="en-US" altLang="ja-JP" dirty="0"/>
              <a:t>CPU </a:t>
            </a:r>
            <a:r>
              <a:rPr lang="ja-JP" altLang="en-US" dirty="0"/>
              <a:t>はそう言ったメモリのかたまり</a:t>
            </a:r>
            <a:endParaRPr lang="en-US" altLang="ja-JP" dirty="0"/>
          </a:p>
          <a:p>
            <a:pPr lvl="1"/>
            <a:r>
              <a:rPr lang="ja-JP" altLang="en-US" dirty="0"/>
              <a:t>演算器よりもメモリの方がずっと大きい</a:t>
            </a:r>
            <a:endParaRPr lang="en-US" altLang="ja-JP" dirty="0"/>
          </a:p>
          <a:p>
            <a:pPr lvl="1"/>
            <a:r>
              <a:rPr lang="ja-JP" altLang="en-US" dirty="0"/>
              <a:t>投機実行や並列実行をするために様々なテーブルが導入される</a:t>
            </a:r>
            <a:endParaRPr lang="en-US" altLang="ja-JP" dirty="0"/>
          </a:p>
          <a:p>
            <a:pPr lvl="1"/>
            <a:r>
              <a:rPr lang="ja-JP" altLang="en-US" dirty="0"/>
              <a:t>それらは同時アクセス可能な数に対して，急速に大きくなる</a:t>
            </a:r>
            <a:endParaRPr lang="en-US" altLang="ja-JP" dirty="0"/>
          </a:p>
          <a:p>
            <a:r>
              <a:rPr lang="ja-JP" altLang="en-US" dirty="0"/>
              <a:t>同時実行数を増やすことが難しい</a:t>
            </a:r>
            <a:endParaRPr lang="en-US" altLang="ja-JP" dirty="0"/>
          </a:p>
          <a:p>
            <a:pPr lvl="1"/>
            <a:r>
              <a:rPr lang="ja-JP" altLang="en-US" dirty="0"/>
              <a:t>完全に独立したメモリなら問題ない</a:t>
            </a:r>
            <a:endParaRPr lang="en-US" altLang="ja-JP" dirty="0"/>
          </a:p>
          <a:p>
            <a:pPr lvl="1"/>
            <a:r>
              <a:rPr lang="ja-JP" altLang="en-US" dirty="0"/>
              <a:t>１つの大きなコアを作るより，お互いが独立しているマルチコア化の方が面積効率は良い</a:t>
            </a:r>
            <a:endParaRPr lang="en-US" altLang="ja-JP" dirty="0"/>
          </a:p>
        </p:txBody>
      </p:sp>
    </p:spTree>
    <p:extLst>
      <p:ext uri="{BB962C8B-B14F-4D97-AF65-F5344CB8AC3E}">
        <p14:creationId xmlns:p14="http://schemas.microsoft.com/office/powerpoint/2010/main" val="26992513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9A7C45-7EB0-4F27-BADC-7782B7AF473B}"/>
              </a:ext>
            </a:extLst>
          </p:cNvPr>
          <p:cNvSpPr>
            <a:spLocks noGrp="1"/>
          </p:cNvSpPr>
          <p:nvPr>
            <p:ph type="title"/>
          </p:nvPr>
        </p:nvSpPr>
        <p:spPr/>
        <p:txBody>
          <a:bodyPr/>
          <a:lstStyle/>
          <a:p>
            <a:r>
              <a:rPr kumimoji="1" lang="ja-JP" altLang="en-US" dirty="0"/>
              <a:t>メモリ</a:t>
            </a:r>
          </a:p>
        </p:txBody>
      </p:sp>
      <p:sp>
        <p:nvSpPr>
          <p:cNvPr id="3" name="テキスト プレースホルダー 2">
            <a:extLst>
              <a:ext uri="{FF2B5EF4-FFF2-40B4-BE49-F238E27FC236}">
                <a16:creationId xmlns:a16="http://schemas.microsoft.com/office/drawing/2014/main" id="{9A9554BA-573E-4373-B0CB-9B8794EA0391}"/>
              </a:ext>
            </a:extLst>
          </p:cNvPr>
          <p:cNvSpPr>
            <a:spLocks noGrp="1"/>
          </p:cNvSpPr>
          <p:nvPr>
            <p:ph type="body" sz="quarter" idx="10"/>
          </p:nvPr>
        </p:nvSpPr>
        <p:spPr/>
        <p:txBody>
          <a:bodyPr/>
          <a:lstStyle/>
          <a:p>
            <a:pPr marL="457200" indent="-457200">
              <a:buFont typeface="+mj-lt"/>
              <a:buAutoNum type="arabicPeriod"/>
            </a:pPr>
            <a:r>
              <a:rPr lang="ja-JP" altLang="en-US" dirty="0"/>
              <a:t>メモリの基本</a:t>
            </a:r>
            <a:endParaRPr lang="en-US" altLang="ja-JP" dirty="0"/>
          </a:p>
          <a:p>
            <a:pPr marL="817200" lvl="1" indent="-457200">
              <a:buFont typeface="+mj-lt"/>
              <a:buAutoNum type="arabicPeriod"/>
            </a:pPr>
            <a:r>
              <a:rPr lang="ja-JP" altLang="en-US" dirty="0"/>
              <a:t>構造</a:t>
            </a:r>
            <a:endParaRPr lang="en-US" altLang="ja-JP" dirty="0"/>
          </a:p>
          <a:p>
            <a:pPr marL="817200" lvl="1" indent="-457200">
              <a:buFont typeface="+mj-lt"/>
              <a:buAutoNum type="arabicPeriod"/>
            </a:pPr>
            <a:r>
              <a:rPr lang="ja-JP" altLang="en-US" dirty="0"/>
              <a:t>動作</a:t>
            </a:r>
            <a:endParaRPr lang="en-US" altLang="ja-JP" dirty="0"/>
          </a:p>
          <a:p>
            <a:pPr marL="817200" lvl="1" indent="-457200">
              <a:buFont typeface="+mj-lt"/>
              <a:buAutoNum type="arabicPeriod"/>
            </a:pPr>
            <a:r>
              <a:rPr lang="ja-JP" altLang="en-US" dirty="0"/>
              <a:t>アクセス時間</a:t>
            </a:r>
            <a:endParaRPr lang="en-US" altLang="ja-JP" dirty="0"/>
          </a:p>
          <a:p>
            <a:pPr marL="457200" indent="-457200">
              <a:buFont typeface="+mj-lt"/>
              <a:buAutoNum type="arabicPeriod"/>
            </a:pPr>
            <a:r>
              <a:rPr lang="ja-JP" altLang="en-US" dirty="0"/>
              <a:t>メモリの詳細</a:t>
            </a:r>
            <a:endParaRPr lang="en-US" altLang="ja-JP" dirty="0"/>
          </a:p>
          <a:p>
            <a:pPr marL="817200" lvl="1" indent="-457200">
              <a:buFont typeface="+mj-lt"/>
              <a:buAutoNum type="arabicPeriod"/>
            </a:pPr>
            <a:r>
              <a:rPr lang="en-US" altLang="ja-JP" dirty="0"/>
              <a:t>SRAM </a:t>
            </a:r>
            <a:r>
              <a:rPr lang="ja-JP" altLang="en-US" dirty="0"/>
              <a:t>と </a:t>
            </a:r>
            <a:r>
              <a:rPr lang="en-US" altLang="ja-JP" dirty="0"/>
              <a:t>DRAM</a:t>
            </a:r>
          </a:p>
          <a:p>
            <a:pPr marL="817200" lvl="1" indent="-457200">
              <a:buFont typeface="+mj-lt"/>
              <a:buAutoNum type="arabicPeriod"/>
            </a:pPr>
            <a:r>
              <a:rPr lang="ja-JP" altLang="en-US" dirty="0"/>
              <a:t>なぜメモリが存在するのか？</a:t>
            </a:r>
            <a:endParaRPr lang="en-US" altLang="ja-JP" dirty="0"/>
          </a:p>
          <a:p>
            <a:pPr marL="817200" lvl="1" indent="-457200">
              <a:buFont typeface="+mj-lt"/>
              <a:buAutoNum type="arabicPeriod"/>
            </a:pPr>
            <a:r>
              <a:rPr lang="ja-JP" altLang="en-US" dirty="0"/>
              <a:t>マルチポート・メモリ</a:t>
            </a:r>
            <a:endParaRPr lang="en-US" altLang="ja-JP" dirty="0"/>
          </a:p>
          <a:p>
            <a:pPr marL="817200" lvl="1" indent="-457200">
              <a:buFont typeface="+mj-lt"/>
              <a:buAutoNum type="arabicPeriod"/>
            </a:pPr>
            <a:r>
              <a:rPr lang="ja-JP" altLang="en-US" dirty="0">
                <a:solidFill>
                  <a:schemeClr val="accent5"/>
                </a:solidFill>
              </a:rPr>
              <a:t>メモリを対象にしたアタック</a:t>
            </a:r>
          </a:p>
        </p:txBody>
      </p:sp>
    </p:spTree>
    <p:extLst>
      <p:ext uri="{BB962C8B-B14F-4D97-AF65-F5344CB8AC3E}">
        <p14:creationId xmlns:p14="http://schemas.microsoft.com/office/powerpoint/2010/main" val="2323041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メモリを対象にしたアタック</a:t>
            </a:r>
          </a:p>
        </p:txBody>
      </p:sp>
      <p:sp>
        <p:nvSpPr>
          <p:cNvPr id="3" name="テキスト プレースホルダー 2"/>
          <p:cNvSpPr>
            <a:spLocks noGrp="1"/>
          </p:cNvSpPr>
          <p:nvPr>
            <p:ph type="body" sz="quarter" idx="10"/>
          </p:nvPr>
        </p:nvSpPr>
        <p:spPr/>
        <p:txBody>
          <a:bodyPr/>
          <a:lstStyle/>
          <a:p>
            <a:r>
              <a:rPr lang="ja-JP" altLang="en-US" dirty="0"/>
              <a:t>メモリの仕組みがわかると，原理がわかる</a:t>
            </a:r>
          </a:p>
          <a:p>
            <a:pPr marL="817200" lvl="1" indent="-457200">
              <a:buFont typeface="+mj-lt"/>
              <a:buAutoNum type="arabicPeriod"/>
            </a:pPr>
            <a:r>
              <a:rPr lang="en-US" altLang="ja-JP" dirty="0"/>
              <a:t>Row Hammer</a:t>
            </a:r>
          </a:p>
          <a:p>
            <a:pPr marL="817200" lvl="1" indent="-457200">
              <a:buFont typeface="+mj-lt"/>
              <a:buAutoNum type="arabicPeriod"/>
            </a:pPr>
            <a:r>
              <a:rPr kumimoji="1" lang="en-US" altLang="ja-JP" dirty="0"/>
              <a:t>Cold Boot Attack</a:t>
            </a:r>
          </a:p>
        </p:txBody>
      </p:sp>
    </p:spTree>
    <p:extLst>
      <p:ext uri="{BB962C8B-B14F-4D97-AF65-F5344CB8AC3E}">
        <p14:creationId xmlns:p14="http://schemas.microsoft.com/office/powerpoint/2010/main" val="2108248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Row Hammer</a:t>
            </a:r>
            <a:endParaRPr kumimoji="1" lang="ja-JP" altLang="en-US" dirty="0"/>
          </a:p>
        </p:txBody>
      </p:sp>
      <p:sp>
        <p:nvSpPr>
          <p:cNvPr id="3" name="テキスト プレースホルダー 2"/>
          <p:cNvSpPr>
            <a:spLocks noGrp="1"/>
          </p:cNvSpPr>
          <p:nvPr>
            <p:ph type="body" sz="quarter" idx="10"/>
          </p:nvPr>
        </p:nvSpPr>
        <p:spPr>
          <a:xfrm>
            <a:off x="611956" y="4419012"/>
            <a:ext cx="8280092" cy="1889714"/>
          </a:xfrm>
        </p:spPr>
        <p:txBody>
          <a:bodyPr/>
          <a:lstStyle/>
          <a:p>
            <a:r>
              <a:rPr lang="ja-JP" altLang="en-US" dirty="0"/>
              <a:t>特定の行を過剰に集中してアクセスすると隣接行のデータが化ける</a:t>
            </a:r>
            <a:endParaRPr lang="en-US" altLang="ja-JP" dirty="0"/>
          </a:p>
          <a:p>
            <a:pPr lvl="1"/>
            <a:r>
              <a:rPr lang="ja-JP" altLang="en-US" dirty="0"/>
              <a:t>通常よりも </a:t>
            </a:r>
            <a:r>
              <a:rPr lang="en-US" altLang="ja-JP" dirty="0"/>
              <a:t>DRAM </a:t>
            </a:r>
            <a:r>
              <a:rPr lang="ja-JP" altLang="en-US" dirty="0"/>
              <a:t>セルの放電が早まるため</a:t>
            </a:r>
            <a:endParaRPr lang="en-US" altLang="ja-JP" dirty="0"/>
          </a:p>
          <a:p>
            <a:pPr lvl="1"/>
            <a:r>
              <a:rPr lang="ja-JP" altLang="en-US" dirty="0"/>
              <a:t>意図的にデータを化けさせて様々なアタックを行う</a:t>
            </a:r>
            <a:endParaRPr lang="en-US" altLang="ja-JP" dirty="0"/>
          </a:p>
          <a:p>
            <a:pPr lvl="2"/>
            <a:r>
              <a:rPr lang="ja-JP" altLang="en-US" dirty="0"/>
              <a:t>特権昇格とかは実証コードがでている・・・ らしい</a:t>
            </a:r>
            <a:endParaRPr lang="en-US" altLang="ja-JP" dirty="0"/>
          </a:p>
          <a:p>
            <a:r>
              <a:rPr lang="en-US" altLang="ja-JP" dirty="0" err="1"/>
              <a:t>Yoongu</a:t>
            </a:r>
            <a:r>
              <a:rPr lang="en-US" altLang="ja-JP" dirty="0"/>
              <a:t> Kim</a:t>
            </a:r>
            <a:r>
              <a:rPr lang="ja-JP" altLang="en-US" dirty="0"/>
              <a:t> </a:t>
            </a:r>
            <a:r>
              <a:rPr lang="en-US" altLang="ja-JP" dirty="0"/>
              <a:t>et al., Flipping Bits in Memory Without Accessing Them: An Experimental Study of DRAM Disturbance Errors </a:t>
            </a:r>
            <a:r>
              <a:rPr lang="ja-JP" altLang="en-US" dirty="0"/>
              <a:t>など</a:t>
            </a:r>
            <a:endParaRPr kumimoji="1" lang="ja-JP" altLang="en-US" dirty="0"/>
          </a:p>
        </p:txBody>
      </p:sp>
      <p:grpSp>
        <p:nvGrpSpPr>
          <p:cNvPr id="37" name="グループ化 36"/>
          <p:cNvGrpSpPr/>
          <p:nvPr/>
        </p:nvGrpSpPr>
        <p:grpSpPr>
          <a:xfrm>
            <a:off x="2141973" y="908972"/>
            <a:ext cx="4500050" cy="3240036"/>
            <a:chOff x="1601967" y="908972"/>
            <a:chExt cx="5220055" cy="3780003"/>
          </a:xfrm>
        </p:grpSpPr>
        <p:sp>
          <p:nvSpPr>
            <p:cNvPr id="4" name="正方形/長方形 3"/>
            <p:cNvSpPr/>
            <p:nvPr/>
          </p:nvSpPr>
          <p:spPr>
            <a:xfrm>
              <a:off x="3132013" y="1178978"/>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3942010" y="1178975"/>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4752011" y="1178975"/>
              <a:ext cx="540000" cy="54000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5562011" y="1178975"/>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2681979" y="1448975"/>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3132010" y="1988975"/>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10" name="正方形/長方形 9"/>
            <p:cNvSpPr/>
            <p:nvPr/>
          </p:nvSpPr>
          <p:spPr>
            <a:xfrm>
              <a:off x="3942007" y="1988972"/>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600" dirty="0">
                  <a:latin typeface="Arial Narrow" pitchFamily="34" charset="0"/>
                </a:rPr>
                <a:t>0</a:t>
              </a:r>
              <a:endParaRPr kumimoji="1" lang="ja-JP" altLang="en-US" sz="1600" dirty="0">
                <a:latin typeface="Arial Narrow" pitchFamily="34" charset="0"/>
              </a:endParaRPr>
            </a:p>
          </p:txBody>
        </p:sp>
        <p:sp>
          <p:nvSpPr>
            <p:cNvPr id="11" name="正方形/長方形 10"/>
            <p:cNvSpPr/>
            <p:nvPr/>
          </p:nvSpPr>
          <p:spPr>
            <a:xfrm>
              <a:off x="4752008" y="1988972"/>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2" name="正方形/長方形 11"/>
            <p:cNvSpPr/>
            <p:nvPr/>
          </p:nvSpPr>
          <p:spPr>
            <a:xfrm>
              <a:off x="5562008" y="1988972"/>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13" name="直線コネクタ 12"/>
            <p:cNvCxnSpPr/>
            <p:nvPr/>
          </p:nvCxnSpPr>
          <p:spPr>
            <a:xfrm flipV="1">
              <a:off x="2681979" y="2258972"/>
              <a:ext cx="3690029" cy="15"/>
            </a:xfrm>
            <a:prstGeom prst="line">
              <a:avLst/>
            </a:prstGeom>
            <a:ln/>
          </p:spPr>
          <p:style>
            <a:lnRef idx="3">
              <a:schemeClr val="accent6"/>
            </a:lnRef>
            <a:fillRef idx="0">
              <a:schemeClr val="accent6"/>
            </a:fillRef>
            <a:effectRef idx="2">
              <a:schemeClr val="accent6"/>
            </a:effectRef>
            <a:fontRef idx="minor">
              <a:schemeClr val="tx1"/>
            </a:fontRef>
          </p:style>
        </p:cxnSp>
        <p:sp>
          <p:nvSpPr>
            <p:cNvPr id="14" name="正方形/長方形 13"/>
            <p:cNvSpPr/>
            <p:nvPr/>
          </p:nvSpPr>
          <p:spPr>
            <a:xfrm>
              <a:off x="3132010" y="2798975"/>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3942007" y="2798972"/>
              <a:ext cx="540000" cy="54000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4752008" y="2798972"/>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5562008" y="2798972"/>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2681979" y="3068972"/>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3132010" y="3608975"/>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3942007" y="3608972"/>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4752008" y="3608972"/>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5562008" y="3608972"/>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2681979" y="3878972"/>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3402010" y="908978"/>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4212010" y="908978"/>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5022011" y="908978"/>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5832011" y="908978"/>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5472021" y="2798982"/>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5742013" y="908972"/>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cell</a:t>
              </a:r>
              <a:endParaRPr kumimoji="1" lang="ja-JP" altLang="en-US" sz="1600" dirty="0">
                <a:latin typeface="Arial Narrow" pitchFamily="34" charset="0"/>
              </a:endParaRPr>
            </a:p>
          </p:txBody>
        </p:sp>
        <p:sp>
          <p:nvSpPr>
            <p:cNvPr id="32" name="台形 31"/>
            <p:cNvSpPr/>
            <p:nvPr/>
          </p:nvSpPr>
          <p:spPr>
            <a:xfrm rot="5400000" flipV="1">
              <a:off x="1061974" y="2528978"/>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sp>
          <p:nvSpPr>
            <p:cNvPr id="34" name="正方形/長方形 33"/>
            <p:cNvSpPr/>
            <p:nvPr/>
          </p:nvSpPr>
          <p:spPr>
            <a:xfrm rot="16200000">
              <a:off x="1286974" y="2213975"/>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cxnSp>
          <p:nvCxnSpPr>
            <p:cNvPr id="35" name="直線コネクタ 34"/>
            <p:cNvCxnSpPr/>
            <p:nvPr/>
          </p:nvCxnSpPr>
          <p:spPr>
            <a:xfrm flipV="1">
              <a:off x="1601967" y="2618991"/>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8759608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Cold Boot Attack</a:t>
            </a:r>
            <a:endParaRPr kumimoji="1" lang="ja-JP" altLang="en-US" dirty="0"/>
          </a:p>
        </p:txBody>
      </p:sp>
      <p:sp>
        <p:nvSpPr>
          <p:cNvPr id="3" name="テキスト プレースホルダー 2"/>
          <p:cNvSpPr>
            <a:spLocks noGrp="1"/>
          </p:cNvSpPr>
          <p:nvPr>
            <p:ph type="body" sz="quarter" idx="10"/>
          </p:nvPr>
        </p:nvSpPr>
        <p:spPr/>
        <p:txBody>
          <a:bodyPr/>
          <a:lstStyle/>
          <a:p>
            <a:r>
              <a:rPr kumimoji="1" lang="ja-JP" altLang="en-US" dirty="0"/>
              <a:t>稼働中のマシンの </a:t>
            </a:r>
            <a:r>
              <a:rPr kumimoji="1" lang="en-US" altLang="ja-JP" dirty="0"/>
              <a:t>DRAM </a:t>
            </a:r>
            <a:r>
              <a:rPr kumimoji="1" lang="ja-JP" altLang="en-US" dirty="0"/>
              <a:t>を物理的に引っこ抜いて，</a:t>
            </a:r>
            <a:br>
              <a:rPr kumimoji="1" lang="en-US" altLang="ja-JP" dirty="0"/>
            </a:br>
            <a:r>
              <a:rPr kumimoji="1" lang="ja-JP" altLang="en-US" dirty="0"/>
              <a:t>他のマシンにさして読み取る</a:t>
            </a:r>
            <a:endParaRPr kumimoji="1" lang="en-US" altLang="ja-JP" dirty="0"/>
          </a:p>
          <a:p>
            <a:pPr lvl="1"/>
            <a:r>
              <a:rPr kumimoji="1" lang="en-US" altLang="ja-JP" dirty="0"/>
              <a:t>DRAM </a:t>
            </a:r>
            <a:r>
              <a:rPr kumimoji="1" lang="ja-JP" altLang="en-US" dirty="0"/>
              <a:t>セルの電荷の放電は，温度が低いほどゆっくり</a:t>
            </a:r>
            <a:r>
              <a:rPr kumimoji="1" lang="ja-JP" altLang="en-US" dirty="0" err="1"/>
              <a:t>になる</a:t>
            </a:r>
            <a:endParaRPr kumimoji="1" lang="en-US" altLang="ja-JP" dirty="0"/>
          </a:p>
          <a:p>
            <a:pPr lvl="1"/>
            <a:r>
              <a:rPr kumimoji="1" lang="ja-JP" altLang="en-US" dirty="0"/>
              <a:t>メモリを極低温に冷やすことで，攻撃成功率が飛躍的に上がる</a:t>
            </a:r>
            <a:endParaRPr kumimoji="1" lang="en-US" altLang="ja-JP" dirty="0"/>
          </a:p>
          <a:p>
            <a:pPr lvl="1"/>
            <a:r>
              <a:rPr lang="en-US" altLang="ja-JP" dirty="0"/>
              <a:t>-50 </a:t>
            </a:r>
            <a:r>
              <a:rPr lang="ja-JP" altLang="en-US" dirty="0"/>
              <a:t>度まで冷やすと，</a:t>
            </a:r>
            <a:r>
              <a:rPr lang="en-US" altLang="ja-JP" dirty="0"/>
              <a:t>1</a:t>
            </a:r>
            <a:r>
              <a:rPr lang="ja-JP" altLang="en-US" dirty="0"/>
              <a:t>時間ぐらい持つ・・・らしい</a:t>
            </a:r>
            <a:endParaRPr lang="en-US" altLang="ja-JP" dirty="0"/>
          </a:p>
          <a:p>
            <a:r>
              <a:rPr lang="en-US" altLang="ja-JP" dirty="0"/>
              <a:t>J. A. </a:t>
            </a:r>
            <a:r>
              <a:rPr lang="en-US" altLang="ja-JP" dirty="0" err="1"/>
              <a:t>Halderman</a:t>
            </a:r>
            <a:r>
              <a:rPr lang="ja-JP" altLang="en-US" dirty="0"/>
              <a:t> </a:t>
            </a:r>
            <a:r>
              <a:rPr lang="en-US" altLang="ja-JP" dirty="0"/>
              <a:t>et al., Lest we remember: Cold-boot attacks on encryption keys </a:t>
            </a:r>
            <a:r>
              <a:rPr lang="ja-JP" altLang="en-US" dirty="0"/>
              <a:t>など</a:t>
            </a:r>
            <a:endParaRPr kumimoji="1" lang="ja-JP" altLang="en-US" dirty="0"/>
          </a:p>
        </p:txBody>
      </p:sp>
    </p:spTree>
    <p:extLst>
      <p:ext uri="{BB962C8B-B14F-4D97-AF65-F5344CB8AC3E}">
        <p14:creationId xmlns:p14="http://schemas.microsoft.com/office/powerpoint/2010/main" val="17924994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stretch>
            <a:fillRect/>
          </a:stretch>
        </p:blipFill>
        <p:spPr>
          <a:xfrm>
            <a:off x="3221985" y="3248998"/>
            <a:ext cx="5472010" cy="3077396"/>
          </a:xfrm>
          <a:prstGeom prst="rect">
            <a:avLst/>
          </a:prstGeom>
        </p:spPr>
      </p:pic>
      <p:sp>
        <p:nvSpPr>
          <p:cNvPr id="2" name="タイトル 1"/>
          <p:cNvSpPr>
            <a:spLocks noGrp="1"/>
          </p:cNvSpPr>
          <p:nvPr>
            <p:ph type="title"/>
          </p:nvPr>
        </p:nvSpPr>
        <p:spPr/>
        <p:txBody>
          <a:bodyPr/>
          <a:lstStyle/>
          <a:p>
            <a:r>
              <a:rPr lang="en-US" altLang="ja-JP" dirty="0"/>
              <a:t>Cold Boot Attack </a:t>
            </a:r>
            <a:r>
              <a:rPr lang="ja-JP" altLang="en-US" dirty="0"/>
              <a:t>の応用例</a:t>
            </a:r>
            <a:endParaRPr kumimoji="1" lang="ja-JP" altLang="en-US" dirty="0"/>
          </a:p>
        </p:txBody>
      </p:sp>
      <p:sp>
        <p:nvSpPr>
          <p:cNvPr id="3" name="テキスト プレースホルダー 2"/>
          <p:cNvSpPr>
            <a:spLocks noGrp="1"/>
          </p:cNvSpPr>
          <p:nvPr>
            <p:ph type="body" sz="quarter" idx="10"/>
          </p:nvPr>
        </p:nvSpPr>
        <p:spPr>
          <a:xfrm>
            <a:off x="611956" y="1088974"/>
            <a:ext cx="8280092" cy="1170013"/>
          </a:xfrm>
        </p:spPr>
        <p:txBody>
          <a:bodyPr/>
          <a:lstStyle/>
          <a:p>
            <a:r>
              <a:rPr lang="en-US" altLang="ja-JP" dirty="0"/>
              <a:t>【</a:t>
            </a:r>
            <a:r>
              <a:rPr lang="ja-JP" altLang="en-US" dirty="0"/>
              <a:t>ロマサガ</a:t>
            </a:r>
            <a:r>
              <a:rPr lang="en-US" altLang="ja-JP" dirty="0"/>
              <a:t>2】</a:t>
            </a:r>
            <a:r>
              <a:rPr lang="ja-JP" altLang="en-US" dirty="0"/>
              <a:t>ほぼ全ての技を</a:t>
            </a:r>
            <a:r>
              <a:rPr lang="en-US" altLang="ja-JP" dirty="0"/>
              <a:t>100%</a:t>
            </a:r>
            <a:r>
              <a:rPr lang="ja-JP" altLang="en-US" dirty="0"/>
              <a:t>閃く方法 </a:t>
            </a:r>
            <a:r>
              <a:rPr lang="en-US" altLang="ja-JP" dirty="0"/>
              <a:t>(</a:t>
            </a:r>
            <a:r>
              <a:rPr lang="ja-JP" altLang="en-US" dirty="0"/>
              <a:t>おやつの人，</a:t>
            </a:r>
            <a:r>
              <a:rPr lang="en-US" altLang="ja-JP" dirty="0"/>
              <a:t>2019)</a:t>
            </a:r>
            <a:endParaRPr lang="ja-JP" altLang="en-US" dirty="0"/>
          </a:p>
          <a:p>
            <a:pPr lvl="1"/>
            <a:r>
              <a:rPr lang="en-US" altLang="ja-JP" dirty="0">
                <a:hlinkClick r:id="rId3"/>
              </a:rPr>
              <a:t>https://www.youtube.com/watch?v=gWfcZnAydQ4</a:t>
            </a:r>
            <a:endParaRPr kumimoji="1" lang="ja-JP" altLang="en-US" dirty="0"/>
          </a:p>
        </p:txBody>
      </p:sp>
      <p:pic>
        <p:nvPicPr>
          <p:cNvPr id="7" name="図 6"/>
          <p:cNvPicPr>
            <a:picLocks noChangeAspect="1"/>
          </p:cNvPicPr>
          <p:nvPr/>
        </p:nvPicPr>
        <p:blipFill>
          <a:blip r:embed="rId4"/>
          <a:stretch>
            <a:fillRect/>
          </a:stretch>
        </p:blipFill>
        <p:spPr>
          <a:xfrm>
            <a:off x="431954" y="2348989"/>
            <a:ext cx="5302267" cy="2970032"/>
          </a:xfrm>
          <a:prstGeom prst="rect">
            <a:avLst/>
          </a:prstGeom>
        </p:spPr>
      </p:pic>
      <p:sp>
        <p:nvSpPr>
          <p:cNvPr id="4" name="楕円 3">
            <a:extLst>
              <a:ext uri="{FF2B5EF4-FFF2-40B4-BE49-F238E27FC236}">
                <a16:creationId xmlns:a16="http://schemas.microsoft.com/office/drawing/2014/main" id="{3F92D17C-A264-4736-8C69-A698D74DD714}"/>
              </a:ext>
            </a:extLst>
          </p:cNvPr>
          <p:cNvSpPr/>
          <p:nvPr/>
        </p:nvSpPr>
        <p:spPr bwMode="auto">
          <a:xfrm>
            <a:off x="4301997" y="5589024"/>
            <a:ext cx="4320048" cy="720008"/>
          </a:xfrm>
          <a:prstGeom prst="ellipse">
            <a:avLst/>
          </a:prstGeom>
          <a:noFill/>
          <a:ln w="47625">
            <a:solidFill>
              <a:srgbClr val="FF0000"/>
            </a:solidFill>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19282453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ロマサガ２の技のひらめき判定（イメージ）</a:t>
            </a:r>
            <a:br>
              <a:rPr kumimoji="1" lang="en-US" altLang="ja-JP" dirty="0"/>
            </a:br>
            <a:r>
              <a:rPr kumimoji="1" lang="ja-JP" altLang="en-US" sz="2000" dirty="0"/>
              <a:t>このゲームでは戦闘中に条件に応じて一定の確率で技をひらめく</a:t>
            </a:r>
            <a:endParaRPr kumimoji="1" lang="ja-JP" altLang="en-US" dirty="0"/>
          </a:p>
        </p:txBody>
      </p:sp>
      <p:sp>
        <p:nvSpPr>
          <p:cNvPr id="3" name="テキスト プレースホルダー 2"/>
          <p:cNvSpPr>
            <a:spLocks noGrp="1"/>
          </p:cNvSpPr>
          <p:nvPr>
            <p:ph type="body" sz="quarter" idx="10"/>
          </p:nvPr>
        </p:nvSpPr>
        <p:spPr>
          <a:xfrm>
            <a:off x="611956" y="1088974"/>
            <a:ext cx="8460094" cy="5219751"/>
          </a:xfrm>
        </p:spPr>
        <p:txBody>
          <a:bodyPr/>
          <a:lstStyle/>
          <a:p>
            <a:r>
              <a:rPr lang="en-US" altLang="ja-JP" dirty="0">
                <a:solidFill>
                  <a:schemeClr val="accent3">
                    <a:lumMod val="75000"/>
                  </a:schemeClr>
                </a:solidFill>
                <a:latin typeface="Consolas" panose="020B0609020204030204" pitchFamily="49" charset="0"/>
              </a:rPr>
              <a:t>// </a:t>
            </a:r>
            <a:r>
              <a:rPr lang="ja-JP" altLang="en-US" dirty="0">
                <a:solidFill>
                  <a:schemeClr val="accent3">
                    <a:lumMod val="75000"/>
                  </a:schemeClr>
                </a:solidFill>
                <a:latin typeface="Consolas" panose="020B0609020204030204" pitchFamily="49" charset="0"/>
              </a:rPr>
              <a:t>乱数値で初期化されたテーブル</a:t>
            </a:r>
            <a:br>
              <a:rPr kumimoji="1" lang="en-US" altLang="ja-JP" dirty="0">
                <a:solidFill>
                  <a:schemeClr val="accent1"/>
                </a:solidFill>
                <a:latin typeface="Consolas" panose="020B0609020204030204" pitchFamily="49" charset="0"/>
              </a:rPr>
            </a:br>
            <a:r>
              <a:rPr kumimoji="1" lang="en-US" altLang="ja-JP" dirty="0">
                <a:solidFill>
                  <a:schemeClr val="accent1"/>
                </a:solidFill>
                <a:latin typeface="Consolas" panose="020B0609020204030204" pitchFamily="49" charset="0"/>
              </a:rPr>
              <a:t>uint8_t</a:t>
            </a:r>
            <a:r>
              <a:rPr kumimoji="1" lang="en-US" altLang="ja-JP" dirty="0">
                <a:latin typeface="Consolas" panose="020B0609020204030204" pitchFamily="49" charset="0"/>
              </a:rPr>
              <a:t> RAND_TABLE[256] = …; </a:t>
            </a:r>
            <a:br>
              <a:rPr kumimoji="1" lang="en-US" altLang="ja-JP" dirty="0">
                <a:latin typeface="Consolas" panose="020B0609020204030204" pitchFamily="49" charset="0"/>
              </a:rPr>
            </a:br>
            <a:r>
              <a:rPr kumimoji="1" lang="en-US" altLang="ja-JP" dirty="0">
                <a:latin typeface="Consolas" panose="020B0609020204030204" pitchFamily="49" charset="0"/>
              </a:rPr>
              <a:t>…</a:t>
            </a:r>
            <a:br>
              <a:rPr kumimoji="1" lang="en-US" altLang="ja-JP" dirty="0">
                <a:latin typeface="Consolas" panose="020B0609020204030204" pitchFamily="49" charset="0"/>
              </a:rPr>
            </a:br>
            <a:r>
              <a:rPr lang="en-US" altLang="ja-JP" dirty="0">
                <a:solidFill>
                  <a:schemeClr val="accent3">
                    <a:lumMod val="75000"/>
                  </a:schemeClr>
                </a:solidFill>
                <a:latin typeface="Consolas" panose="020B0609020204030204" pitchFamily="49" charset="0"/>
              </a:rPr>
              <a:t>// </a:t>
            </a:r>
            <a:r>
              <a:rPr lang="ja-JP" altLang="en-US" dirty="0">
                <a:solidFill>
                  <a:schemeClr val="accent3">
                    <a:lumMod val="75000"/>
                  </a:schemeClr>
                </a:solidFill>
                <a:latin typeface="Consolas" panose="020B0609020204030204" pitchFamily="49" charset="0"/>
              </a:rPr>
              <a:t>乱数テーブルのインデクス</a:t>
            </a:r>
            <a:br>
              <a:rPr lang="en-US" altLang="ja-JP" dirty="0">
                <a:solidFill>
                  <a:schemeClr val="accent3">
                    <a:lumMod val="75000"/>
                  </a:schemeClr>
                </a:solidFill>
                <a:latin typeface="Consolas" panose="020B0609020204030204" pitchFamily="49" charset="0"/>
              </a:rPr>
            </a:br>
            <a:r>
              <a:rPr lang="en-US" altLang="ja-JP" b="1" dirty="0">
                <a:solidFill>
                  <a:schemeClr val="accent3">
                    <a:lumMod val="75000"/>
                  </a:schemeClr>
                </a:solidFill>
                <a:latin typeface="Consolas" panose="020B0609020204030204" pitchFamily="49" charset="0"/>
              </a:rPr>
              <a:t>// </a:t>
            </a:r>
            <a:r>
              <a:rPr lang="ja-JP" altLang="en-US" b="1" dirty="0">
                <a:solidFill>
                  <a:schemeClr val="accent3">
                    <a:lumMod val="75000"/>
                  </a:schemeClr>
                </a:solidFill>
                <a:latin typeface="Consolas" panose="020B0609020204030204" pitchFamily="49" charset="0"/>
              </a:rPr>
              <a:t>初期化されていないので，</a:t>
            </a:r>
            <a:br>
              <a:rPr lang="en-US" altLang="ja-JP" b="1" dirty="0">
                <a:solidFill>
                  <a:schemeClr val="accent3">
                    <a:lumMod val="75000"/>
                  </a:schemeClr>
                </a:solidFill>
                <a:latin typeface="Consolas" panose="020B0609020204030204" pitchFamily="49" charset="0"/>
              </a:rPr>
            </a:br>
            <a:r>
              <a:rPr lang="en-US" altLang="ja-JP" b="1" dirty="0">
                <a:solidFill>
                  <a:schemeClr val="accent3">
                    <a:lumMod val="75000"/>
                  </a:schemeClr>
                </a:solidFill>
                <a:latin typeface="Consolas" panose="020B0609020204030204" pitchFamily="49" charset="0"/>
              </a:rPr>
              <a:t>// </a:t>
            </a:r>
            <a:r>
              <a:rPr lang="ja-JP" altLang="en-US" b="1" dirty="0">
                <a:solidFill>
                  <a:schemeClr val="accent3">
                    <a:lumMod val="75000"/>
                  </a:schemeClr>
                </a:solidFill>
                <a:latin typeface="Consolas" panose="020B0609020204030204" pitchFamily="49" charset="0"/>
              </a:rPr>
              <a:t>直前にさしたカセットで書かれていた値が使われる</a:t>
            </a:r>
            <a:br>
              <a:rPr kumimoji="1" lang="en-US" altLang="ja-JP" dirty="0">
                <a:latin typeface="Consolas" panose="020B0609020204030204" pitchFamily="49" charset="0"/>
              </a:rPr>
            </a:br>
            <a:r>
              <a:rPr kumimoji="1" lang="en-US" altLang="ja-JP" dirty="0">
                <a:solidFill>
                  <a:schemeClr val="accent1"/>
                </a:solidFill>
                <a:latin typeface="Consolas" panose="020B0609020204030204" pitchFamily="49" charset="0"/>
              </a:rPr>
              <a:t>uint8_t</a:t>
            </a:r>
            <a:r>
              <a:rPr kumimoji="1" lang="en-US" altLang="ja-JP" dirty="0">
                <a:latin typeface="Consolas" panose="020B0609020204030204" pitchFamily="49" charset="0"/>
              </a:rPr>
              <a:t> rand_index</a:t>
            </a:r>
            <a:r>
              <a:rPr lang="en-US" altLang="ja-JP" dirty="0">
                <a:latin typeface="Consolas" panose="020B0609020204030204" pitchFamily="49" charset="0"/>
              </a:rPr>
              <a:t>; </a:t>
            </a:r>
            <a:br>
              <a:rPr kumimoji="1" lang="en-US" altLang="ja-JP" dirty="0">
                <a:latin typeface="Consolas" panose="020B0609020204030204" pitchFamily="49" charset="0"/>
              </a:rPr>
            </a:br>
            <a:r>
              <a:rPr kumimoji="1" lang="en-US" altLang="ja-JP" dirty="0">
                <a:solidFill>
                  <a:schemeClr val="accent1"/>
                </a:solidFill>
                <a:latin typeface="Consolas" panose="020B0609020204030204" pitchFamily="49" charset="0"/>
              </a:rPr>
              <a:t>uint8_t</a:t>
            </a:r>
            <a:r>
              <a:rPr kumimoji="1" lang="en-US" altLang="ja-JP" dirty="0">
                <a:latin typeface="Consolas" panose="020B0609020204030204" pitchFamily="49" charset="0"/>
              </a:rPr>
              <a:t> rand() {</a:t>
            </a:r>
            <a:br>
              <a:rPr kumimoji="1" lang="en-US" altLang="ja-JP" dirty="0">
                <a:latin typeface="Consolas" panose="020B0609020204030204" pitchFamily="49" charset="0"/>
              </a:rPr>
            </a:br>
            <a:r>
              <a:rPr kumimoji="1" lang="en-US" altLang="ja-JP" dirty="0">
                <a:latin typeface="Consolas" panose="020B0609020204030204" pitchFamily="49" charset="0"/>
              </a:rPr>
              <a:t>    </a:t>
            </a:r>
            <a:r>
              <a:rPr lang="en-US" altLang="ja-JP" dirty="0">
                <a:solidFill>
                  <a:schemeClr val="accent1"/>
                </a:solidFill>
                <a:latin typeface="Consolas" panose="020B0609020204030204" pitchFamily="49" charset="0"/>
              </a:rPr>
              <a:t>return</a:t>
            </a:r>
            <a:r>
              <a:rPr lang="en-US" altLang="ja-JP" dirty="0">
                <a:latin typeface="Consolas" panose="020B0609020204030204" pitchFamily="49" charset="0"/>
              </a:rPr>
              <a:t> RAND_TABLE[rand_index++];</a:t>
            </a:r>
            <a:br>
              <a:rPr kumimoji="1" lang="en-US" altLang="ja-JP" dirty="0">
                <a:latin typeface="Consolas" panose="020B0609020204030204" pitchFamily="49" charset="0"/>
              </a:rPr>
            </a:br>
            <a:r>
              <a:rPr kumimoji="1" lang="en-US" altLang="ja-JP" dirty="0">
                <a:latin typeface="Consolas" panose="020B0609020204030204" pitchFamily="49" charset="0"/>
              </a:rPr>
              <a:t>}</a:t>
            </a:r>
            <a:br>
              <a:rPr kumimoji="1" lang="en-US" altLang="ja-JP" dirty="0">
                <a:latin typeface="Consolas" panose="020B0609020204030204" pitchFamily="49" charset="0"/>
              </a:rPr>
            </a:br>
            <a:br>
              <a:rPr lang="en-US" altLang="ja-JP" dirty="0">
                <a:latin typeface="Consolas" panose="020B0609020204030204" pitchFamily="49" charset="0"/>
              </a:rPr>
            </a:br>
            <a:r>
              <a:rPr lang="en-US" altLang="ja-JP" dirty="0">
                <a:solidFill>
                  <a:schemeClr val="accent3">
                    <a:lumMod val="75000"/>
                  </a:schemeClr>
                </a:solidFill>
                <a:latin typeface="Consolas" panose="020B0609020204030204" pitchFamily="49" charset="0"/>
              </a:rPr>
              <a:t>// </a:t>
            </a:r>
            <a:r>
              <a:rPr lang="ja-JP" altLang="en-US" dirty="0">
                <a:solidFill>
                  <a:schemeClr val="accent3">
                    <a:lumMod val="75000"/>
                  </a:schemeClr>
                </a:solidFill>
                <a:latin typeface="Consolas" panose="020B0609020204030204" pitchFamily="49" charset="0"/>
              </a:rPr>
              <a:t>技のひらめき境界値より小さい乱数を引けば技をひらめく</a:t>
            </a:r>
            <a:br>
              <a:rPr lang="en-US" altLang="ja-JP" dirty="0">
                <a:latin typeface="Consolas" panose="020B0609020204030204" pitchFamily="49" charset="0"/>
              </a:rPr>
            </a:br>
            <a:r>
              <a:rPr kumimoji="1" lang="en-US" altLang="ja-JP" dirty="0">
                <a:solidFill>
                  <a:schemeClr val="accent1"/>
                </a:solidFill>
                <a:latin typeface="Consolas" panose="020B0609020204030204" pitchFamily="49" charset="0"/>
              </a:rPr>
              <a:t>bool</a:t>
            </a:r>
            <a:r>
              <a:rPr kumimoji="1" lang="en-US" altLang="ja-JP" dirty="0">
                <a:latin typeface="Consolas" panose="020B0609020204030204" pitchFamily="49" charset="0"/>
              </a:rPr>
              <a:t> </a:t>
            </a:r>
            <a:r>
              <a:rPr kumimoji="1" lang="en-US" altLang="ja-JP" dirty="0" err="1">
                <a:latin typeface="Consolas" panose="020B0609020204030204" pitchFamily="49" charset="0"/>
              </a:rPr>
              <a:t>waza_hirameki</a:t>
            </a:r>
            <a:r>
              <a:rPr kumimoji="1" lang="en-US" altLang="ja-JP" dirty="0">
                <a:latin typeface="Consolas" panose="020B0609020204030204" pitchFamily="49" charset="0"/>
              </a:rPr>
              <a:t>() {</a:t>
            </a:r>
            <a:br>
              <a:rPr kumimoji="1" lang="en-US" altLang="ja-JP" dirty="0">
                <a:latin typeface="Consolas" panose="020B0609020204030204" pitchFamily="49" charset="0"/>
              </a:rPr>
            </a:br>
            <a:r>
              <a:rPr kumimoji="1" lang="en-US" altLang="ja-JP" dirty="0">
                <a:latin typeface="Consolas" panose="020B0609020204030204" pitchFamily="49" charset="0"/>
              </a:rPr>
              <a:t>    </a:t>
            </a:r>
            <a:r>
              <a:rPr kumimoji="1" lang="en-US" altLang="ja-JP" dirty="0">
                <a:solidFill>
                  <a:schemeClr val="accent1"/>
                </a:solidFill>
                <a:latin typeface="Consolas" panose="020B0609020204030204" pitchFamily="49" charset="0"/>
              </a:rPr>
              <a:t>return</a:t>
            </a:r>
            <a:r>
              <a:rPr kumimoji="1" lang="en-US" altLang="ja-JP" dirty="0">
                <a:latin typeface="Consolas" panose="020B0609020204030204" pitchFamily="49" charset="0"/>
              </a:rPr>
              <a:t> rand() </a:t>
            </a:r>
            <a:r>
              <a:rPr lang="en-US" altLang="ja-JP" dirty="0">
                <a:latin typeface="Consolas" panose="020B0609020204030204" pitchFamily="49" charset="0"/>
              </a:rPr>
              <a:t>&lt;</a:t>
            </a:r>
            <a:r>
              <a:rPr kumimoji="1" lang="en-US" altLang="ja-JP" dirty="0">
                <a:latin typeface="Consolas" panose="020B0609020204030204" pitchFamily="49" charset="0"/>
              </a:rPr>
              <a:t> </a:t>
            </a:r>
            <a:r>
              <a:rPr kumimoji="1" lang="en-US" altLang="ja-JP" dirty="0" err="1">
                <a:latin typeface="Consolas" panose="020B0609020204030204" pitchFamily="49" charset="0"/>
              </a:rPr>
              <a:t>waza_</a:t>
            </a:r>
            <a:r>
              <a:rPr lang="en-US" altLang="ja-JP" dirty="0" err="1">
                <a:latin typeface="Consolas" panose="020B0609020204030204" pitchFamily="49" charset="0"/>
              </a:rPr>
              <a:t>threshold</a:t>
            </a:r>
            <a:r>
              <a:rPr kumimoji="1" lang="en-US" altLang="ja-JP" dirty="0">
                <a:latin typeface="Consolas" panose="020B0609020204030204" pitchFamily="49" charset="0"/>
              </a:rPr>
              <a:t>() ? </a:t>
            </a:r>
            <a:r>
              <a:rPr kumimoji="1" lang="en-US" altLang="ja-JP" dirty="0">
                <a:solidFill>
                  <a:schemeClr val="accent1"/>
                </a:solidFill>
                <a:latin typeface="Consolas" panose="020B0609020204030204" pitchFamily="49" charset="0"/>
              </a:rPr>
              <a:t>true</a:t>
            </a:r>
            <a:r>
              <a:rPr kumimoji="1" lang="en-US" altLang="ja-JP" dirty="0">
                <a:latin typeface="Consolas" panose="020B0609020204030204" pitchFamily="49" charset="0"/>
              </a:rPr>
              <a:t> : </a:t>
            </a:r>
            <a:r>
              <a:rPr kumimoji="1" lang="en-US" altLang="ja-JP" dirty="0">
                <a:solidFill>
                  <a:schemeClr val="accent1"/>
                </a:solidFill>
                <a:latin typeface="Consolas" panose="020B0609020204030204" pitchFamily="49" charset="0"/>
              </a:rPr>
              <a:t>false</a:t>
            </a:r>
            <a:r>
              <a:rPr kumimoji="1" lang="en-US" altLang="ja-JP" dirty="0">
                <a:latin typeface="Consolas" panose="020B0609020204030204" pitchFamily="49" charset="0"/>
              </a:rPr>
              <a:t>;</a:t>
            </a:r>
            <a:br>
              <a:rPr lang="en-US" altLang="ja-JP" dirty="0">
                <a:latin typeface="Consolas" panose="020B0609020204030204" pitchFamily="49" charset="0"/>
              </a:rPr>
            </a:br>
            <a:r>
              <a:rPr lang="en-US" altLang="ja-JP" dirty="0">
                <a:latin typeface="Consolas" panose="020B0609020204030204" pitchFamily="49" charset="0"/>
              </a:rPr>
              <a:t>}</a:t>
            </a:r>
            <a:endParaRPr kumimoji="1" lang="en-US" altLang="ja-JP" dirty="0">
              <a:latin typeface="Consolas" panose="020B0609020204030204" pitchFamily="49" charset="0"/>
            </a:endParaRPr>
          </a:p>
        </p:txBody>
      </p:sp>
    </p:spTree>
    <p:extLst>
      <p:ext uri="{BB962C8B-B14F-4D97-AF65-F5344CB8AC3E}">
        <p14:creationId xmlns:p14="http://schemas.microsoft.com/office/powerpoint/2010/main" val="42133474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今日のまとめ</a:t>
            </a:r>
          </a:p>
        </p:txBody>
      </p:sp>
      <p:sp>
        <p:nvSpPr>
          <p:cNvPr id="3" name="テキスト プレースホルダー 2"/>
          <p:cNvSpPr>
            <a:spLocks noGrp="1"/>
          </p:cNvSpPr>
          <p:nvPr>
            <p:ph type="body" sz="quarter" idx="10"/>
          </p:nvPr>
        </p:nvSpPr>
        <p:spPr/>
        <p:txBody>
          <a:bodyPr/>
          <a:lstStyle/>
          <a:p>
            <a:r>
              <a:rPr kumimoji="1" lang="ja-JP" altLang="en-US" dirty="0"/>
              <a:t>分岐予測の続き</a:t>
            </a:r>
            <a:endParaRPr kumimoji="1" lang="en-US" altLang="ja-JP" dirty="0"/>
          </a:p>
          <a:p>
            <a:r>
              <a:rPr kumimoji="1" lang="ja-JP" altLang="en-US" dirty="0"/>
              <a:t>メモリの基本と詳細</a:t>
            </a:r>
          </a:p>
        </p:txBody>
      </p:sp>
    </p:spTree>
    <p:extLst>
      <p:ext uri="{BB962C8B-B14F-4D97-AF65-F5344CB8AC3E}">
        <p14:creationId xmlns:p14="http://schemas.microsoft.com/office/powerpoint/2010/main" val="12630911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出欠と感想</a:t>
            </a:r>
            <a:endParaRPr kumimoji="1" lang="ja-JP" altLang="en-US" dirty="0"/>
          </a:p>
        </p:txBody>
      </p:sp>
      <p:sp>
        <p:nvSpPr>
          <p:cNvPr id="3" name="テキスト プレースホルダー 2"/>
          <p:cNvSpPr>
            <a:spLocks noGrp="1"/>
          </p:cNvSpPr>
          <p:nvPr>
            <p:ph type="body" sz="quarter" idx="10"/>
          </p:nvPr>
        </p:nvSpPr>
        <p:spPr>
          <a:xfrm>
            <a:off x="341953" y="1088974"/>
            <a:ext cx="8532044" cy="5219751"/>
          </a:xfrm>
        </p:spPr>
        <p:txBody>
          <a:bodyPr/>
          <a:lstStyle/>
          <a:p>
            <a:r>
              <a:rPr lang="ja-JP" altLang="en-US" dirty="0"/>
              <a:t>本日の講義でよくわかったところ，わからなかったところ，</a:t>
            </a:r>
            <a:br>
              <a:rPr lang="en-US" altLang="ja-JP" dirty="0"/>
            </a:br>
            <a:r>
              <a:rPr lang="ja-JP" altLang="en-US" dirty="0"/>
              <a:t>質問，感想などを書いてください（なんか一言書いてね）</a:t>
            </a:r>
            <a:endParaRPr lang="en-US" altLang="ja-JP" dirty="0"/>
          </a:p>
          <a:p>
            <a:pPr lvl="1"/>
            <a:r>
              <a:rPr lang="en-US" altLang="ja-JP" dirty="0"/>
              <a:t>LMS </a:t>
            </a:r>
            <a:r>
              <a:rPr lang="ja-JP" altLang="en-US" dirty="0"/>
              <a:t>の出席を設定するので，そこにお願いします</a:t>
            </a:r>
            <a:endParaRPr lang="en-US" altLang="ja-JP" dirty="0"/>
          </a:p>
          <a:p>
            <a:pPr lvl="1"/>
            <a:r>
              <a:rPr lang="ja-JP" altLang="en-US" dirty="0"/>
              <a:t>パスワード：</a:t>
            </a:r>
            <a:r>
              <a:rPr lang="en-US" altLang="ja-JP" dirty="0"/>
              <a:t>memory</a:t>
            </a:r>
          </a:p>
          <a:p>
            <a:r>
              <a:rPr kumimoji="1" lang="ja-JP" altLang="en-US" dirty="0"/>
              <a:t>意見や内容へのリクエストもあったら書いてください</a:t>
            </a:r>
            <a:endParaRPr kumimoji="1" lang="ja-JP" altLang="en-US" b="1" dirty="0">
              <a:solidFill>
                <a:srgbClr val="FF0000"/>
              </a:solidFill>
            </a:endParaRPr>
          </a:p>
        </p:txBody>
      </p:sp>
    </p:spTree>
    <p:extLst>
      <p:ext uri="{BB962C8B-B14F-4D97-AF65-F5344CB8AC3E}">
        <p14:creationId xmlns:p14="http://schemas.microsoft.com/office/powerpoint/2010/main" val="26413498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en-US" altLang="ja-JP" dirty="0"/>
              <a:t>PS4</a:t>
            </a:r>
            <a:r>
              <a:rPr lang="ja-JP" altLang="en-US" dirty="0"/>
              <a:t>で独自</a:t>
            </a:r>
            <a:r>
              <a:rPr lang="en-US" altLang="ja-JP" dirty="0"/>
              <a:t>CPU</a:t>
            </a:r>
            <a:r>
              <a:rPr lang="ja-JP" altLang="en-US" dirty="0"/>
              <a:t>の採用を見送ったのは、ゲーム開発者からの声もあったからなんじゃないかと思っています。独自の</a:t>
            </a:r>
            <a:r>
              <a:rPr lang="en-US" altLang="ja-JP" dirty="0"/>
              <a:t>CPU</a:t>
            </a:r>
            <a:r>
              <a:rPr lang="ja-JP" altLang="en-US" dirty="0"/>
              <a:t>を使うモチベとしては、簡単にエミュレートされないためとかもあると思うんですが、それのせいで後続ハードへのゲームの移植が困難になってしまって、自身の首を絞める結果になっている感じがします。</a:t>
            </a:r>
          </a:p>
        </p:txBody>
      </p:sp>
    </p:spTree>
    <p:extLst>
      <p:ext uri="{BB962C8B-B14F-4D97-AF65-F5344CB8AC3E}">
        <p14:creationId xmlns:p14="http://schemas.microsoft.com/office/powerpoint/2010/main" val="27444150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分岐のパターンや異なる静的分岐の間にある相関などは、プログラム本体にも依存する気がしたのですがどうなのでしょうか。依存する場合、プログラマがコードを記述するときに何か意識することで分岐予測精度が上がったりするのでしょうか。</a:t>
            </a:r>
          </a:p>
          <a:p>
            <a:r>
              <a:rPr lang="ja-JP" altLang="en-US" dirty="0"/>
              <a:t>動画のデコーダーの開発をしていたときに</a:t>
            </a:r>
            <a:r>
              <a:rPr lang="en-US" altLang="ja-JP" dirty="0"/>
              <a:t>if</a:t>
            </a:r>
            <a:r>
              <a:rPr lang="ja-JP" altLang="en-US"/>
              <a:t>文を減らしたらキャッシュヒット率が上がって高速に動作するようになったという話がありましたが、どのくらいの速度の差が出たのでしょうか。一般的な話でも構わないのでキャッシュヒット率を向上させる努力によってどの程度性能が変わってくるのか知りたいです</a:t>
            </a:r>
          </a:p>
        </p:txBody>
      </p:sp>
    </p:spTree>
    <p:extLst>
      <p:ext uri="{BB962C8B-B14F-4D97-AF65-F5344CB8AC3E}">
        <p14:creationId xmlns:p14="http://schemas.microsoft.com/office/powerpoint/2010/main" val="12266252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a:xfrm>
            <a:off x="611956" y="1088974"/>
            <a:ext cx="8280092" cy="1710019"/>
          </a:xfrm>
        </p:spPr>
        <p:txBody>
          <a:bodyPr/>
          <a:lstStyle/>
          <a:p>
            <a:r>
              <a:rPr lang="en-US" altLang="ja-JP" dirty="0"/>
              <a:t>The 1st Instruction Prefetching Championship 3</a:t>
            </a:r>
            <a:r>
              <a:rPr lang="ja-JP" altLang="en-US" dirty="0"/>
              <a:t>位 入賞おめでとうございます。前も少しお話があったと思いますが、よければもう少し詳しくお話を聞きたいです。</a:t>
            </a:r>
          </a:p>
        </p:txBody>
      </p:sp>
    </p:spTree>
    <p:extLst>
      <p:ext uri="{BB962C8B-B14F-4D97-AF65-F5344CB8AC3E}">
        <p14:creationId xmlns:p14="http://schemas.microsoft.com/office/powerpoint/2010/main" val="33506585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2400" dirty="0"/>
              <a:t>The 1st Instruction Prefetching Championship</a:t>
            </a:r>
            <a:endParaRPr kumimoji="1" lang="ja-JP" altLang="en-US" sz="2400" dirty="0"/>
          </a:p>
        </p:txBody>
      </p:sp>
      <p:sp>
        <p:nvSpPr>
          <p:cNvPr id="3" name="テキスト プレースホルダー 2"/>
          <p:cNvSpPr>
            <a:spLocks noGrp="1"/>
          </p:cNvSpPr>
          <p:nvPr>
            <p:ph type="body" sz="quarter" idx="10"/>
          </p:nvPr>
        </p:nvSpPr>
        <p:spPr>
          <a:xfrm>
            <a:off x="701957" y="1448978"/>
            <a:ext cx="8280092" cy="1980022"/>
          </a:xfrm>
        </p:spPr>
        <p:txBody>
          <a:bodyPr/>
          <a:lstStyle/>
          <a:p>
            <a:r>
              <a:rPr kumimoji="1" lang="en-US" altLang="ja-JP" dirty="0"/>
              <a:t>ISCA </a:t>
            </a:r>
            <a:r>
              <a:rPr kumimoji="1" lang="ja-JP" altLang="en-US" dirty="0"/>
              <a:t>の併設として開催</a:t>
            </a:r>
            <a:endParaRPr kumimoji="1" lang="en-US" altLang="ja-JP" dirty="0"/>
          </a:p>
          <a:p>
            <a:pPr lvl="1"/>
            <a:r>
              <a:rPr lang="ja-JP" altLang="en-US" dirty="0"/>
              <a:t>コンピュータ・アーキテクチャ分野で１番むず</a:t>
            </a:r>
            <a:r>
              <a:rPr lang="ja-JP" altLang="en-US" dirty="0" err="1"/>
              <a:t>い</a:t>
            </a:r>
            <a:r>
              <a:rPr lang="ja-JP" altLang="en-US" dirty="0"/>
              <a:t>国際会議の１つ</a:t>
            </a:r>
            <a:endParaRPr lang="en-US" altLang="ja-JP" dirty="0"/>
          </a:p>
          <a:p>
            <a:pPr lvl="1"/>
            <a:r>
              <a:rPr lang="ja-JP" altLang="en-US" dirty="0"/>
              <a:t>提出するのは </a:t>
            </a:r>
            <a:r>
              <a:rPr lang="en-US" altLang="ja-JP" dirty="0"/>
              <a:t>C++ </a:t>
            </a:r>
            <a:r>
              <a:rPr lang="ja-JP" altLang="en-US" dirty="0"/>
              <a:t>の実装</a:t>
            </a:r>
            <a:r>
              <a:rPr lang="en-US" altLang="ja-JP" dirty="0"/>
              <a:t>+</a:t>
            </a:r>
            <a:r>
              <a:rPr lang="ja-JP" altLang="en-US" dirty="0"/>
              <a:t>論文で，査読有り</a:t>
            </a:r>
            <a:endParaRPr lang="en-US" altLang="ja-JP" dirty="0"/>
          </a:p>
          <a:p>
            <a:pPr lvl="1"/>
            <a:r>
              <a:rPr lang="ja-JP" altLang="en-US" dirty="0"/>
              <a:t>６月初頭に発表</a:t>
            </a:r>
            <a:endParaRPr lang="en-US" altLang="ja-JP" dirty="0"/>
          </a:p>
          <a:p>
            <a:r>
              <a:rPr lang="en-US" altLang="ja-JP" dirty="0">
                <a:hlinkClick r:id="rId2"/>
              </a:rPr>
              <a:t>https://research.ece.ncsu.edu/ipc/</a:t>
            </a:r>
            <a:endParaRPr lang="en-US" altLang="ja-JP" dirty="0"/>
          </a:p>
        </p:txBody>
      </p:sp>
    </p:spTree>
    <p:extLst>
      <p:ext uri="{BB962C8B-B14F-4D97-AF65-F5344CB8AC3E}">
        <p14:creationId xmlns:p14="http://schemas.microsoft.com/office/powerpoint/2010/main" val="14224902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D-JOLT </a:t>
            </a:r>
            <a:r>
              <a:rPr lang="en-US" altLang="ja-JP" dirty="0" err="1"/>
              <a:t>prefetcher</a:t>
            </a:r>
            <a:endParaRPr kumimoji="1" lang="ja-JP" altLang="en-US" dirty="0"/>
          </a:p>
        </p:txBody>
      </p:sp>
      <p:sp>
        <p:nvSpPr>
          <p:cNvPr id="3" name="テキスト プレースホルダー 2"/>
          <p:cNvSpPr>
            <a:spLocks noGrp="1"/>
          </p:cNvSpPr>
          <p:nvPr>
            <p:ph type="body" sz="quarter" idx="10"/>
          </p:nvPr>
        </p:nvSpPr>
        <p:spPr>
          <a:xfrm>
            <a:off x="236381" y="1268976"/>
            <a:ext cx="8892048" cy="5219751"/>
          </a:xfrm>
        </p:spPr>
        <p:txBody>
          <a:bodyPr/>
          <a:lstStyle/>
          <a:p>
            <a:r>
              <a:rPr lang="ja-JP" altLang="en-US" dirty="0"/>
              <a:t>塩谷は坂井入江研の学生さんらと組んで出場</a:t>
            </a:r>
            <a:endParaRPr lang="en-US" altLang="ja-JP" dirty="0"/>
          </a:p>
          <a:p>
            <a:pPr lvl="1"/>
            <a:r>
              <a:rPr lang="ja-JP" altLang="en-US" dirty="0"/>
              <a:t>３位入賞</a:t>
            </a:r>
            <a:endParaRPr lang="en-US" altLang="ja-JP" dirty="0"/>
          </a:p>
          <a:p>
            <a:r>
              <a:rPr lang="ja-JP" altLang="en-US" dirty="0"/>
              <a:t>ポイント：</a:t>
            </a:r>
            <a:endParaRPr lang="en-US" altLang="ja-JP" dirty="0"/>
          </a:p>
          <a:p>
            <a:pPr lvl="1"/>
            <a:r>
              <a:rPr lang="ja-JP" altLang="en-US" dirty="0"/>
              <a:t>関数の呼び出しと，そこからの復帰を起点にして命令をキャッシュにプリフェッチ</a:t>
            </a:r>
            <a:endParaRPr lang="en-US" altLang="ja-JP" dirty="0"/>
          </a:p>
          <a:p>
            <a:pPr lvl="1"/>
            <a:r>
              <a:rPr lang="ja-JP" altLang="en-US" dirty="0"/>
              <a:t>関数の呼び出し履歴との相関の作り方</a:t>
            </a:r>
            <a:endParaRPr lang="en-US" altLang="ja-JP" dirty="0"/>
          </a:p>
          <a:p>
            <a:pPr lvl="1"/>
            <a:r>
              <a:rPr lang="ja-JP" altLang="en-US" dirty="0"/>
              <a:t>２枚刃カミソリ的に，信頼度が違うプリフェッチャを時間差で発動してカバレッジをあげる</a:t>
            </a:r>
            <a:endParaRPr kumimoji="1" lang="ja-JP" altLang="en-US" dirty="0"/>
          </a:p>
        </p:txBody>
      </p:sp>
    </p:spTree>
    <p:extLst>
      <p:ext uri="{BB962C8B-B14F-4D97-AF65-F5344CB8AC3E}">
        <p14:creationId xmlns:p14="http://schemas.microsoft.com/office/powerpoint/2010/main" val="12855206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C115B-C313-4979-8E6E-9141131BB623}"/>
              </a:ext>
            </a:extLst>
          </p:cNvPr>
          <p:cNvSpPr>
            <a:spLocks noGrp="1"/>
          </p:cNvSpPr>
          <p:nvPr>
            <p:ph type="title"/>
          </p:nvPr>
        </p:nvSpPr>
        <p:spPr/>
        <p:txBody>
          <a:bodyPr/>
          <a:lstStyle/>
          <a:p>
            <a:r>
              <a:rPr lang="en-US" dirty="0"/>
              <a:t>Top 3 prefetchers …</a:t>
            </a:r>
            <a:br>
              <a:rPr lang="en-US" dirty="0"/>
            </a:br>
            <a:r>
              <a:rPr lang="en-US" altLang="ja-JP" sz="2000" dirty="0"/>
              <a:t>(IPC1 Concluding Remarks </a:t>
            </a:r>
            <a:r>
              <a:rPr lang="ja-JP" altLang="en-US" sz="2000" dirty="0"/>
              <a:t>より</a:t>
            </a:r>
            <a:r>
              <a:rPr lang="en-US" altLang="ja-JP" sz="2000" dirty="0"/>
              <a:t>)</a:t>
            </a:r>
            <a:endParaRPr lang="en-US" sz="2000" dirty="0"/>
          </a:p>
        </p:txBody>
      </p:sp>
      <p:sp>
        <p:nvSpPr>
          <p:cNvPr id="3" name="Content Placeholder 2">
            <a:extLst>
              <a:ext uri="{FF2B5EF4-FFF2-40B4-BE49-F238E27FC236}">
                <a16:creationId xmlns:a16="http://schemas.microsoft.com/office/drawing/2014/main" id="{79C957EF-71F7-4681-BDA8-56CF4BEB8AAD}"/>
              </a:ext>
            </a:extLst>
          </p:cNvPr>
          <p:cNvSpPr>
            <a:spLocks noGrp="1"/>
          </p:cNvSpPr>
          <p:nvPr>
            <p:ph idx="1"/>
          </p:nvPr>
        </p:nvSpPr>
        <p:spPr/>
        <p:txBody>
          <a:bodyPr/>
          <a:lstStyle/>
          <a:p>
            <a:r>
              <a:rPr lang="en-US" dirty="0"/>
              <a:t>3</a:t>
            </a:r>
            <a:r>
              <a:rPr lang="en-US" baseline="30000" dirty="0"/>
              <a:t>rd</a:t>
            </a:r>
            <a:r>
              <a:rPr lang="en-US" dirty="0"/>
              <a:t> place:</a:t>
            </a:r>
          </a:p>
          <a:p>
            <a:pPr lvl="1"/>
            <a:r>
              <a:rPr lang="en-US" dirty="0"/>
              <a:t>“D-JOLT: Distant Jolt Prefetcher” by Tomoki Nakamura, Toru Koizumi, </a:t>
            </a:r>
            <a:r>
              <a:rPr lang="en-US" dirty="0" err="1"/>
              <a:t>Yuya</a:t>
            </a:r>
            <a:r>
              <a:rPr lang="en-US" dirty="0"/>
              <a:t> </a:t>
            </a:r>
            <a:r>
              <a:rPr lang="en-US" dirty="0" err="1"/>
              <a:t>Degawa</a:t>
            </a:r>
            <a:r>
              <a:rPr lang="en-US" dirty="0"/>
              <a:t>, </a:t>
            </a:r>
            <a:r>
              <a:rPr lang="en-US" dirty="0" err="1"/>
              <a:t>Hidetsugu</a:t>
            </a:r>
            <a:r>
              <a:rPr lang="en-US" dirty="0"/>
              <a:t> </a:t>
            </a:r>
            <a:r>
              <a:rPr lang="en-US" dirty="0" err="1"/>
              <a:t>Irie</a:t>
            </a:r>
            <a:r>
              <a:rPr lang="en-US" dirty="0"/>
              <a:t>, Shuichi Sakai, </a:t>
            </a:r>
            <a:r>
              <a:rPr lang="en-US" dirty="0" err="1"/>
              <a:t>Ryota</a:t>
            </a:r>
            <a:r>
              <a:rPr lang="en-US" dirty="0"/>
              <a:t> </a:t>
            </a:r>
            <a:r>
              <a:rPr lang="en-US" dirty="0" err="1"/>
              <a:t>Shioya</a:t>
            </a:r>
            <a:r>
              <a:rPr lang="en-US" dirty="0"/>
              <a:t> (The University of Tokyo)</a:t>
            </a:r>
          </a:p>
          <a:p>
            <a:r>
              <a:rPr lang="en-US" dirty="0"/>
              <a:t>2</a:t>
            </a:r>
            <a:r>
              <a:rPr lang="en-US" baseline="30000" dirty="0"/>
              <a:t>nd</a:t>
            </a:r>
            <a:r>
              <a:rPr lang="en-US" dirty="0"/>
              <a:t> place:</a:t>
            </a:r>
          </a:p>
          <a:p>
            <a:pPr lvl="1"/>
            <a:r>
              <a:rPr lang="en-US" dirty="0"/>
              <a:t>“The FNL+MMA Instruction Cache Prefetcher” by Andre </a:t>
            </a:r>
            <a:r>
              <a:rPr lang="en-US" dirty="0" err="1"/>
              <a:t>Seznec</a:t>
            </a:r>
            <a:r>
              <a:rPr lang="en-US" dirty="0"/>
              <a:t> (INRIA/IRISA)</a:t>
            </a:r>
          </a:p>
          <a:p>
            <a:r>
              <a:rPr lang="en-US" dirty="0"/>
              <a:t>1</a:t>
            </a:r>
            <a:r>
              <a:rPr lang="en-US" baseline="30000" dirty="0"/>
              <a:t>st</a:t>
            </a:r>
            <a:r>
              <a:rPr lang="en-US" dirty="0"/>
              <a:t> place:</a:t>
            </a:r>
          </a:p>
          <a:p>
            <a:pPr lvl="1"/>
            <a:r>
              <a:rPr lang="en-US" dirty="0"/>
              <a:t>“Entangled Instruction Prefetcher” by Alberto Ros, Alexandra </a:t>
            </a:r>
            <a:r>
              <a:rPr lang="en-US" dirty="0" err="1"/>
              <a:t>Jimborean</a:t>
            </a:r>
            <a:r>
              <a:rPr lang="en-US" dirty="0"/>
              <a:t> (University of Murcia)</a:t>
            </a:r>
          </a:p>
        </p:txBody>
      </p:sp>
    </p:spTree>
    <p:extLst>
      <p:ext uri="{BB962C8B-B14F-4D97-AF65-F5344CB8AC3E}">
        <p14:creationId xmlns:p14="http://schemas.microsoft.com/office/powerpoint/2010/main" val="4241834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B3FBB6-08B3-4A75-B1DD-17402CBF2F7F}"/>
              </a:ext>
            </a:extLst>
          </p:cNvPr>
          <p:cNvSpPr>
            <a:spLocks noGrp="1"/>
          </p:cNvSpPr>
          <p:nvPr>
            <p:ph type="title"/>
          </p:nvPr>
        </p:nvSpPr>
        <p:spPr/>
        <p:txBody>
          <a:bodyPr/>
          <a:lstStyle/>
          <a:p>
            <a:r>
              <a:rPr lang="en-US" altLang="ja-JP" dirty="0"/>
              <a:t>Winners’ S-curves</a:t>
            </a:r>
            <a:br>
              <a:rPr lang="en-US" altLang="ja-JP" dirty="0"/>
            </a:br>
            <a:r>
              <a:rPr lang="en-US" altLang="ja-JP" sz="2000" dirty="0"/>
              <a:t>(IPC1 Concluding Remarks </a:t>
            </a:r>
            <a:r>
              <a:rPr lang="ja-JP" altLang="en-US" sz="2000" dirty="0"/>
              <a:t>より</a:t>
            </a:r>
            <a:r>
              <a:rPr lang="en-US" altLang="ja-JP" sz="2000" dirty="0"/>
              <a:t>)</a:t>
            </a:r>
            <a:endParaRPr kumimoji="1" lang="ja-JP" altLang="en-US" sz="2000" dirty="0"/>
          </a:p>
        </p:txBody>
      </p:sp>
      <p:sp>
        <p:nvSpPr>
          <p:cNvPr id="5" name="Content Placeholder 2">
            <a:extLst>
              <a:ext uri="{FF2B5EF4-FFF2-40B4-BE49-F238E27FC236}">
                <a16:creationId xmlns:a16="http://schemas.microsoft.com/office/drawing/2014/main" id="{1D3CC04F-A1CB-45C9-8DB3-977691622AEA}"/>
              </a:ext>
            </a:extLst>
          </p:cNvPr>
          <p:cNvSpPr txBox="1">
            <a:spLocks/>
          </p:cNvSpPr>
          <p:nvPr/>
        </p:nvSpPr>
        <p:spPr>
          <a:xfrm>
            <a:off x="95252" y="1719724"/>
            <a:ext cx="2586728" cy="4409305"/>
          </a:xfrm>
          <a:prstGeom prst="rect">
            <a:avLst/>
          </a:prstGeom>
        </p:spPr>
        <p:txBody>
          <a:bodyPr>
            <a:normAutofit fontScale="92500" lnSpcReduction="10000"/>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en-US" sz="1800" kern="0" dirty="0"/>
              <a:t>1</a:t>
            </a:r>
            <a:r>
              <a:rPr lang="en-US" sz="1800" kern="0" baseline="30000" dirty="0"/>
              <a:t>st</a:t>
            </a:r>
            <a:r>
              <a:rPr lang="en-US" sz="1800" kern="0" dirty="0"/>
              <a:t>: 1.207x speedup</a:t>
            </a:r>
          </a:p>
          <a:p>
            <a:r>
              <a:rPr lang="en-US" sz="1800" kern="0" dirty="0"/>
              <a:t>2</a:t>
            </a:r>
            <a:r>
              <a:rPr lang="en-US" sz="1800" kern="0" baseline="30000" dirty="0"/>
              <a:t>nd</a:t>
            </a:r>
            <a:r>
              <a:rPr lang="en-US" sz="1800" kern="0" dirty="0"/>
              <a:t>: 1.201x speedup</a:t>
            </a:r>
          </a:p>
          <a:p>
            <a:r>
              <a:rPr lang="en-US" sz="1800" kern="0" dirty="0"/>
              <a:t>3</a:t>
            </a:r>
            <a:r>
              <a:rPr lang="en-US" sz="1800" kern="0" baseline="30000" dirty="0"/>
              <a:t>rd</a:t>
            </a:r>
            <a:r>
              <a:rPr lang="en-US" sz="1800" kern="0" dirty="0"/>
              <a:t>: 1.199x speedup</a:t>
            </a:r>
          </a:p>
          <a:p>
            <a:endParaRPr lang="en-US" sz="1800" kern="0" dirty="0"/>
          </a:p>
          <a:p>
            <a:r>
              <a:rPr lang="en-US" sz="1800" kern="0" dirty="0"/>
              <a:t>2</a:t>
            </a:r>
            <a:r>
              <a:rPr lang="en-US" sz="1800" kern="0" baseline="30000" dirty="0"/>
              <a:t>nd</a:t>
            </a:r>
            <a:r>
              <a:rPr lang="en-US" sz="1800" kern="0" dirty="0"/>
              <a:t> and 3</a:t>
            </a:r>
            <a:r>
              <a:rPr lang="en-US" sz="1800" kern="0" baseline="30000" dirty="0"/>
              <a:t>rd</a:t>
            </a:r>
            <a:r>
              <a:rPr lang="en-US" sz="1800" kern="0" dirty="0"/>
              <a:t> take turns having a higher S-curve</a:t>
            </a:r>
          </a:p>
          <a:p>
            <a:r>
              <a:rPr lang="en-US" sz="1800" kern="0" dirty="0"/>
              <a:t>1</a:t>
            </a:r>
            <a:r>
              <a:rPr lang="en-US" sz="1800" kern="0" baseline="30000" dirty="0"/>
              <a:t>st</a:t>
            </a:r>
            <a:r>
              <a:rPr lang="en-US" sz="1800" kern="0" dirty="0"/>
              <a:t>’s S-curve is more consistently on top</a:t>
            </a:r>
          </a:p>
          <a:p>
            <a:endParaRPr lang="en-US" sz="1800" kern="0" dirty="0"/>
          </a:p>
          <a:p>
            <a:endParaRPr lang="en-US" sz="1800" kern="0" dirty="0"/>
          </a:p>
        </p:txBody>
      </p:sp>
      <p:pic>
        <p:nvPicPr>
          <p:cNvPr id="8" name="Picture 8">
            <a:extLst>
              <a:ext uri="{FF2B5EF4-FFF2-40B4-BE49-F238E27FC236}">
                <a16:creationId xmlns:a16="http://schemas.microsoft.com/office/drawing/2014/main" id="{D525B567-55B0-407D-B76B-1A3FBBF96B7E}"/>
              </a:ext>
            </a:extLst>
          </p:cNvPr>
          <p:cNvPicPr>
            <a:picLocks noChangeAspect="1"/>
          </p:cNvPicPr>
          <p:nvPr/>
        </p:nvPicPr>
        <p:blipFill>
          <a:blip r:embed="rId2"/>
          <a:stretch>
            <a:fillRect/>
          </a:stretch>
        </p:blipFill>
        <p:spPr>
          <a:xfrm>
            <a:off x="2771980" y="1988984"/>
            <a:ext cx="6258992" cy="3661110"/>
          </a:xfrm>
          <a:prstGeom prst="rect">
            <a:avLst/>
          </a:prstGeom>
        </p:spPr>
      </p:pic>
    </p:spTree>
    <p:extLst>
      <p:ext uri="{BB962C8B-B14F-4D97-AF65-F5344CB8AC3E}">
        <p14:creationId xmlns:p14="http://schemas.microsoft.com/office/powerpoint/2010/main" val="33300230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9F9148-FAE6-406E-B308-DCE835ED5E18}"/>
              </a:ext>
            </a:extLst>
          </p:cNvPr>
          <p:cNvSpPr>
            <a:spLocks noGrp="1"/>
          </p:cNvSpPr>
          <p:nvPr>
            <p:ph type="title"/>
          </p:nvPr>
        </p:nvSpPr>
        <p:spPr/>
        <p:txBody>
          <a:bodyPr/>
          <a:lstStyle/>
          <a:p>
            <a:r>
              <a:rPr lang="ja-JP" altLang="en-US" dirty="0"/>
              <a:t>感想</a:t>
            </a:r>
            <a:endParaRPr kumimoji="1" lang="ja-JP" altLang="en-US" dirty="0"/>
          </a:p>
        </p:txBody>
      </p:sp>
      <p:sp>
        <p:nvSpPr>
          <p:cNvPr id="3" name="テキスト プレースホルダー 2">
            <a:extLst>
              <a:ext uri="{FF2B5EF4-FFF2-40B4-BE49-F238E27FC236}">
                <a16:creationId xmlns:a16="http://schemas.microsoft.com/office/drawing/2014/main" id="{434EA9AC-1461-49A7-A9F4-E5AC8078CBAD}"/>
              </a:ext>
            </a:extLst>
          </p:cNvPr>
          <p:cNvSpPr>
            <a:spLocks noGrp="1"/>
          </p:cNvSpPr>
          <p:nvPr>
            <p:ph type="body" sz="quarter" idx="10"/>
          </p:nvPr>
        </p:nvSpPr>
        <p:spPr>
          <a:xfrm>
            <a:off x="251952" y="1088974"/>
            <a:ext cx="8640096" cy="5219751"/>
          </a:xfrm>
        </p:spPr>
        <p:txBody>
          <a:bodyPr/>
          <a:lstStyle/>
          <a:p>
            <a:r>
              <a:rPr lang="ja-JP" altLang="en-US" dirty="0"/>
              <a:t>出場者が全体にえぐかった</a:t>
            </a:r>
            <a:endParaRPr lang="en-US" altLang="ja-JP" dirty="0"/>
          </a:p>
          <a:p>
            <a:pPr lvl="1"/>
            <a:r>
              <a:rPr lang="ja-JP" altLang="en-US" dirty="0"/>
              <a:t>予測器関係で歴史に名が残るレベルの仕事をしてきた人たちが多い</a:t>
            </a:r>
            <a:endParaRPr lang="en-US" altLang="ja-JP" dirty="0"/>
          </a:p>
          <a:p>
            <a:pPr lvl="1"/>
            <a:r>
              <a:rPr lang="ja-JP" altLang="en-US" dirty="0"/>
              <a:t>平木先生「私達も </a:t>
            </a:r>
            <a:r>
              <a:rPr lang="en-US" altLang="ja-JP" dirty="0"/>
              <a:t>Andre </a:t>
            </a:r>
            <a:r>
              <a:rPr lang="ja-JP" altLang="en-US" dirty="0"/>
              <a:t>にはさんざん辛酸をなめさせられてきたからね～」</a:t>
            </a:r>
            <a:endParaRPr lang="en-US" altLang="ja-JP" dirty="0"/>
          </a:p>
          <a:p>
            <a:r>
              <a:rPr lang="ja-JP" altLang="en-US" dirty="0"/>
              <a:t>うちらはまだあまりノウハウがない</a:t>
            </a:r>
            <a:endParaRPr lang="en-US" altLang="ja-JP" dirty="0"/>
          </a:p>
          <a:p>
            <a:pPr lvl="1"/>
            <a:r>
              <a:rPr lang="ja-JP" altLang="en-US" dirty="0"/>
              <a:t>この手の研究を始めたのが去年ぐらいから</a:t>
            </a:r>
          </a:p>
          <a:p>
            <a:pPr lvl="1"/>
            <a:r>
              <a:rPr kumimoji="1" lang="ja-JP" altLang="en-US" dirty="0"/>
              <a:t>新設校が甲子園で準決勝に行ったぐらいの気分</a:t>
            </a:r>
            <a:endParaRPr kumimoji="1" lang="en-US" altLang="ja-JP" dirty="0"/>
          </a:p>
          <a:p>
            <a:r>
              <a:rPr lang="ja-JP" altLang="en-US" dirty="0"/>
              <a:t>インテルから賞金が</a:t>
            </a:r>
            <a:r>
              <a:rPr lang="en-US" altLang="ja-JP" dirty="0"/>
              <a:t>1000</a:t>
            </a:r>
            <a:r>
              <a:rPr lang="ja-JP" altLang="en-US" dirty="0"/>
              <a:t>ドルもらえたが，コンプライアンスの関係で東大を通しての受け取りになってしまった</a:t>
            </a:r>
            <a:endParaRPr lang="en-US" altLang="ja-JP" dirty="0"/>
          </a:p>
          <a:p>
            <a:pPr lvl="1"/>
            <a:r>
              <a:rPr kumimoji="1" lang="ja-JP" altLang="en-US" dirty="0"/>
              <a:t>ある程度ピンはねされる可能性が高い</a:t>
            </a:r>
            <a:endParaRPr lang="en-US" altLang="ja-JP" dirty="0"/>
          </a:p>
          <a:p>
            <a:r>
              <a:rPr kumimoji="1" lang="ja-JP" altLang="en-US" dirty="0"/>
              <a:t>オンライン開催</a:t>
            </a:r>
            <a:r>
              <a:rPr lang="ja-JP" altLang="en-US" dirty="0"/>
              <a:t>なので，終わった後の議論とか記念撮影ができなくて残念</a:t>
            </a:r>
            <a:endParaRPr kumimoji="1" lang="ja-JP" altLang="en-US" dirty="0"/>
          </a:p>
        </p:txBody>
      </p:sp>
    </p:spTree>
    <p:extLst>
      <p:ext uri="{BB962C8B-B14F-4D97-AF65-F5344CB8AC3E}">
        <p14:creationId xmlns:p14="http://schemas.microsoft.com/office/powerpoint/2010/main" val="13215225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CBEC76-36E2-49F0-B976-181B8DFA55B5}"/>
              </a:ext>
            </a:extLst>
          </p:cNvPr>
          <p:cNvSpPr>
            <a:spLocks noGrp="1"/>
          </p:cNvSpPr>
          <p:nvPr>
            <p:ph type="title"/>
          </p:nvPr>
        </p:nvSpPr>
        <p:spPr/>
        <p:txBody>
          <a:bodyPr/>
          <a:lstStyle/>
          <a:p>
            <a:r>
              <a:rPr lang="en-US" altLang="ja-JP" dirty="0"/>
              <a:t>Barça: Branch Agnostic Region Searching Algorithm Daniel A. Jiménez et al., </a:t>
            </a:r>
            <a:r>
              <a:rPr lang="ja-JP" altLang="en-US" dirty="0"/>
              <a:t>より</a:t>
            </a:r>
            <a:endParaRPr kumimoji="1" lang="ja-JP" altLang="en-US" dirty="0"/>
          </a:p>
        </p:txBody>
      </p:sp>
      <p:sp>
        <p:nvSpPr>
          <p:cNvPr id="3" name="テキスト プレースホルダー 2">
            <a:extLst>
              <a:ext uri="{FF2B5EF4-FFF2-40B4-BE49-F238E27FC236}">
                <a16:creationId xmlns:a16="http://schemas.microsoft.com/office/drawing/2014/main" id="{A68FB7ED-BF60-4C48-9A3F-3C6C885D9163}"/>
              </a:ext>
            </a:extLst>
          </p:cNvPr>
          <p:cNvSpPr>
            <a:spLocks noGrp="1"/>
          </p:cNvSpPr>
          <p:nvPr>
            <p:ph type="body" sz="quarter" idx="10"/>
          </p:nvPr>
        </p:nvSpPr>
        <p:spPr/>
        <p:txBody>
          <a:bodyPr/>
          <a:lstStyle/>
          <a:p>
            <a:r>
              <a:rPr lang="en-US" altLang="ja-JP" dirty="0"/>
              <a:t>Barça is one technique. It does well by itself</a:t>
            </a:r>
          </a:p>
          <a:p>
            <a:r>
              <a:rPr lang="en-US" altLang="ja-JP" dirty="0"/>
              <a:t>It would do better hybridized with other techniques</a:t>
            </a:r>
          </a:p>
          <a:p>
            <a:pPr lvl="1"/>
            <a:r>
              <a:rPr lang="en-US" altLang="ja-JP" dirty="0"/>
              <a:t>I dislike this approach because I cling to old-school notions of “elegance”</a:t>
            </a:r>
          </a:p>
          <a:p>
            <a:pPr lvl="1"/>
            <a:r>
              <a:rPr lang="en-US" altLang="ja-JP" dirty="0"/>
              <a:t>Also, industry doesn’t like your hybrid designs. They get in the way of clarity</a:t>
            </a:r>
          </a:p>
          <a:p>
            <a:pPr lvl="1"/>
            <a:r>
              <a:rPr lang="en-US" altLang="ja-JP" dirty="0"/>
              <a:t>But elegance doesn’t win optimization championships</a:t>
            </a:r>
          </a:p>
          <a:p>
            <a:r>
              <a:rPr lang="en-US" altLang="ja-JP" dirty="0"/>
              <a:t>If I am unable to resist competing in the next championship like a moth to a flame I’ll have to capitulate to hybridization </a:t>
            </a:r>
          </a:p>
        </p:txBody>
      </p:sp>
    </p:spTree>
    <p:extLst>
      <p:ext uri="{BB962C8B-B14F-4D97-AF65-F5344CB8AC3E}">
        <p14:creationId xmlns:p14="http://schemas.microsoft.com/office/powerpoint/2010/main" val="29920616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一つだけ気になったのは、予測の入力として</a:t>
            </a:r>
            <a:r>
              <a:rPr lang="en-US" altLang="ja-JP" dirty="0"/>
              <a:t>PC</a:t>
            </a:r>
            <a:r>
              <a:rPr lang="ja-JP" altLang="en-US" dirty="0"/>
              <a:t>以外のものは使えないのでしょうか？</a:t>
            </a:r>
            <a:r>
              <a:rPr lang="en-US" altLang="ja-JP" dirty="0"/>
              <a:t>PC</a:t>
            </a:r>
            <a:r>
              <a:rPr lang="ja-JP" altLang="en-US" dirty="0"/>
              <a:t>とその履歴以外を予測として使ったモデルはこれまでにあったか、ということが気になります。予測に使える情報は多ければ多いほど良さそうに感じました。</a:t>
            </a:r>
          </a:p>
          <a:p>
            <a:r>
              <a:rPr lang="ja-JP" altLang="en-US" dirty="0"/>
              <a:t>レジスタの値、デコードで分かる情報</a:t>
            </a:r>
            <a:r>
              <a:rPr lang="en-US" altLang="ja-JP" dirty="0"/>
              <a:t>(</a:t>
            </a:r>
            <a:r>
              <a:rPr lang="ja-JP" altLang="en-US" dirty="0"/>
              <a:t>分岐命令の種類など</a:t>
            </a:r>
            <a:r>
              <a:rPr lang="en-US" altLang="ja-JP" dirty="0"/>
              <a:t>)</a:t>
            </a:r>
            <a:r>
              <a:rPr lang="ja-JP" altLang="en-US" dirty="0"/>
              <a:t>、値予測を利用するような、分岐履歴と</a:t>
            </a:r>
            <a:r>
              <a:rPr lang="en-US" altLang="ja-JP" dirty="0"/>
              <a:t>PC</a:t>
            </a:r>
            <a:r>
              <a:rPr lang="ja-JP" altLang="en-US" dirty="0"/>
              <a:t>の値以外の情報を使う分岐予測器は研究、または実用されていないのでしょうか？</a:t>
            </a:r>
          </a:p>
        </p:txBody>
      </p:sp>
    </p:spTree>
    <p:extLst>
      <p:ext uri="{BB962C8B-B14F-4D97-AF65-F5344CB8AC3E}">
        <p14:creationId xmlns:p14="http://schemas.microsoft.com/office/powerpoint/2010/main" val="32303204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前回の内容</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lang="ja-JP" altLang="en-US" dirty="0"/>
              <a:t>分岐予測器全体の構造</a:t>
            </a:r>
            <a:endParaRPr lang="en-US" altLang="ja-JP" dirty="0"/>
          </a:p>
          <a:p>
            <a:pPr marL="457200" indent="-457200">
              <a:buFont typeface="+mj-lt"/>
              <a:buAutoNum type="arabicPeriod"/>
            </a:pPr>
            <a:r>
              <a:rPr lang="ja-JP" altLang="en-US" dirty="0"/>
              <a:t>動的分岐方向予測</a:t>
            </a:r>
            <a:endParaRPr lang="en-US" altLang="ja-JP" dirty="0"/>
          </a:p>
        </p:txBody>
      </p:sp>
    </p:spTree>
    <p:extLst>
      <p:ext uri="{BB962C8B-B14F-4D97-AF65-F5344CB8AC3E}">
        <p14:creationId xmlns:p14="http://schemas.microsoft.com/office/powerpoint/2010/main" val="18516919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今日の内容</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lang="ja-JP" altLang="en-US" dirty="0"/>
              <a:t>分岐予測（最終回）</a:t>
            </a:r>
            <a:endParaRPr lang="en-US" altLang="ja-JP" dirty="0"/>
          </a:p>
          <a:p>
            <a:pPr marL="817200" lvl="1" indent="-457200">
              <a:buFont typeface="+mj-lt"/>
              <a:buAutoNum type="arabicPeriod"/>
            </a:pPr>
            <a:r>
              <a:rPr lang="ja-JP" altLang="en-US" dirty="0"/>
              <a:t>動的分岐方向予測</a:t>
            </a:r>
            <a:r>
              <a:rPr kumimoji="1" lang="ja-JP" altLang="en-US" dirty="0"/>
              <a:t>の続き</a:t>
            </a:r>
            <a:endParaRPr kumimoji="1" lang="en-US" altLang="ja-JP" dirty="0"/>
          </a:p>
          <a:p>
            <a:pPr marL="817200" lvl="1" indent="-457200">
              <a:buFont typeface="+mj-lt"/>
              <a:buAutoNum type="arabicPeriod"/>
            </a:pPr>
            <a:r>
              <a:rPr lang="ja-JP" altLang="en-US" dirty="0"/>
              <a:t>間接分岐予測</a:t>
            </a:r>
            <a:endParaRPr kumimoji="1" lang="en-US" altLang="ja-JP" dirty="0"/>
          </a:p>
          <a:p>
            <a:pPr marL="457200" indent="-457200">
              <a:buFont typeface="+mj-lt"/>
              <a:buAutoNum type="arabicPeriod"/>
            </a:pPr>
            <a:r>
              <a:rPr kumimoji="1" lang="ja-JP" altLang="en-US" dirty="0"/>
              <a:t>メモリ</a:t>
            </a:r>
            <a:endParaRPr kumimoji="1" lang="en-US" altLang="ja-JP" dirty="0"/>
          </a:p>
        </p:txBody>
      </p:sp>
    </p:spTree>
    <p:extLst>
      <p:ext uri="{BB962C8B-B14F-4D97-AF65-F5344CB8AC3E}">
        <p14:creationId xmlns:p14="http://schemas.microsoft.com/office/powerpoint/2010/main" val="42908810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8DE325-6230-4B47-BB30-469004CB7AB6}"/>
              </a:ext>
            </a:extLst>
          </p:cNvPr>
          <p:cNvSpPr>
            <a:spLocks noGrp="1"/>
          </p:cNvSpPr>
          <p:nvPr>
            <p:ph type="title"/>
          </p:nvPr>
        </p:nvSpPr>
        <p:spPr/>
        <p:txBody>
          <a:bodyPr/>
          <a:lstStyle/>
          <a:p>
            <a:r>
              <a:rPr lang="ja-JP" altLang="en-US" dirty="0"/>
              <a:t>動的分岐方向予測の続き</a:t>
            </a:r>
            <a:endParaRPr kumimoji="1" lang="ja-JP" altLang="en-US" dirty="0"/>
          </a:p>
        </p:txBody>
      </p:sp>
      <p:sp>
        <p:nvSpPr>
          <p:cNvPr id="3" name="テキスト プレースホルダー 2">
            <a:extLst>
              <a:ext uri="{FF2B5EF4-FFF2-40B4-BE49-F238E27FC236}">
                <a16:creationId xmlns:a16="http://schemas.microsoft.com/office/drawing/2014/main" id="{E182FA63-E17F-453D-93D3-CA252694982A}"/>
              </a:ext>
            </a:extLst>
          </p:cNvPr>
          <p:cNvSpPr>
            <a:spLocks noGrp="1"/>
          </p:cNvSpPr>
          <p:nvPr>
            <p:ph type="body" sz="quarter" idx="10"/>
          </p:nvPr>
        </p:nvSpPr>
        <p:spPr/>
        <p:txBody>
          <a:bodyPr/>
          <a:lstStyle/>
          <a:p>
            <a:r>
              <a:rPr kumimoji="1" lang="ja-JP" altLang="en-US" dirty="0"/>
              <a:t>パーセプトロン予測器</a:t>
            </a:r>
            <a:endParaRPr kumimoji="1" lang="en-US" altLang="ja-JP" dirty="0"/>
          </a:p>
          <a:p>
            <a:r>
              <a:rPr lang="en-US" altLang="ja-JP" dirty="0"/>
              <a:t>TAGE </a:t>
            </a:r>
            <a:r>
              <a:rPr lang="ja-JP" altLang="en-US" dirty="0"/>
              <a:t>予測器</a:t>
            </a:r>
            <a:endParaRPr lang="en-US" altLang="ja-JP" dirty="0"/>
          </a:p>
          <a:p>
            <a:r>
              <a:rPr kumimoji="1" lang="ja-JP" altLang="en-US" dirty="0"/>
              <a:t>（より詳細はこの講義では扱いませんが，別ファイルの付録にまとめています．</a:t>
            </a:r>
            <a:r>
              <a:rPr kumimoji="1" lang="en-US" altLang="ja-JP" dirty="0"/>
              <a:t>github</a:t>
            </a:r>
            <a:r>
              <a:rPr kumimoji="1" lang="ja-JP" altLang="en-US" dirty="0"/>
              <a:t>（</a:t>
            </a:r>
            <a:r>
              <a:rPr kumimoji="1" lang="en-US" altLang="ja-JP"/>
              <a:t>https://github.com/shioyadan/advanced-computer-organization</a:t>
            </a:r>
            <a:r>
              <a:rPr kumimoji="1" lang="ja-JP" altLang="en-US"/>
              <a:t>）上からアクセスしてください．</a:t>
            </a:r>
            <a:endParaRPr kumimoji="1" lang="ja-JP" altLang="en-US" dirty="0"/>
          </a:p>
        </p:txBody>
      </p:sp>
    </p:spTree>
    <p:extLst>
      <p:ext uri="{BB962C8B-B14F-4D97-AF65-F5344CB8AC3E}">
        <p14:creationId xmlns:p14="http://schemas.microsoft.com/office/powerpoint/2010/main" val="3393601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正方形/長方形 26"/>
          <p:cNvSpPr/>
          <p:nvPr/>
        </p:nvSpPr>
        <p:spPr bwMode="auto">
          <a:xfrm>
            <a:off x="6282019" y="5949028"/>
            <a:ext cx="720008" cy="270003"/>
          </a:xfrm>
          <a:prstGeom prst="rect">
            <a:avLst/>
          </a:prstGeom>
          <a:ln>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dirty="0">
                <a:solidFill>
                  <a:schemeClr val="tx1">
                    <a:lumMod val="65000"/>
                    <a:lumOff val="35000"/>
                  </a:schemeClr>
                </a:solidFill>
                <a:latin typeface="+mn-ea"/>
              </a:rPr>
              <a:t>00</a:t>
            </a:r>
            <a:endParaRPr kumimoji="1" lang="ja-JP" altLang="en-US" dirty="0">
              <a:solidFill>
                <a:schemeClr val="tx1">
                  <a:lumMod val="65000"/>
                  <a:lumOff val="35000"/>
                </a:schemeClr>
              </a:solidFill>
              <a:latin typeface="+mn-ea"/>
            </a:endParaRPr>
          </a:p>
        </p:txBody>
      </p:sp>
      <p:sp>
        <p:nvSpPr>
          <p:cNvPr id="23" name="正方形/長方形 22"/>
          <p:cNvSpPr/>
          <p:nvPr/>
        </p:nvSpPr>
        <p:spPr bwMode="auto">
          <a:xfrm>
            <a:off x="4842003" y="4298528"/>
            <a:ext cx="1200495" cy="450005"/>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r"/>
            <a:endParaRPr kumimoji="1" lang="ja-JP" altLang="en-US" dirty="0">
              <a:solidFill>
                <a:schemeClr val="tx1">
                  <a:lumMod val="75000"/>
                  <a:lumOff val="25000"/>
                </a:schemeClr>
              </a:solidFill>
              <a:latin typeface="+mn-ea"/>
            </a:endParaRPr>
          </a:p>
        </p:txBody>
      </p:sp>
      <p:sp>
        <p:nvSpPr>
          <p:cNvPr id="21" name="正方形/長方形 20"/>
          <p:cNvSpPr/>
          <p:nvPr/>
        </p:nvSpPr>
        <p:spPr bwMode="auto">
          <a:xfrm>
            <a:off x="2411977" y="4298528"/>
            <a:ext cx="270004" cy="45000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r"/>
            <a:endParaRPr kumimoji="1" lang="ja-JP" altLang="en-US" dirty="0">
              <a:solidFill>
                <a:schemeClr val="tx1">
                  <a:lumMod val="75000"/>
                  <a:lumOff val="25000"/>
                </a:schemeClr>
              </a:solidFill>
              <a:latin typeface="+mn-ea"/>
            </a:endParaRPr>
          </a:p>
        </p:txBody>
      </p:sp>
      <p:sp>
        <p:nvSpPr>
          <p:cNvPr id="13" name="正方形/長方形 12"/>
          <p:cNvSpPr/>
          <p:nvPr/>
        </p:nvSpPr>
        <p:spPr bwMode="auto">
          <a:xfrm>
            <a:off x="1241963" y="4298528"/>
            <a:ext cx="1170014" cy="450005"/>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r"/>
            <a:endParaRPr kumimoji="1" lang="ja-JP" altLang="en-US" dirty="0">
              <a:solidFill>
                <a:schemeClr val="tx1">
                  <a:lumMod val="75000"/>
                  <a:lumOff val="25000"/>
                </a:schemeClr>
              </a:solidFill>
              <a:latin typeface="+mn-ea"/>
            </a:endParaRPr>
          </a:p>
        </p:txBody>
      </p:sp>
      <p:sp>
        <p:nvSpPr>
          <p:cNvPr id="2" name="タイトル 1"/>
          <p:cNvSpPr>
            <a:spLocks noGrp="1"/>
          </p:cNvSpPr>
          <p:nvPr>
            <p:ph type="title"/>
          </p:nvPr>
        </p:nvSpPr>
        <p:spPr/>
        <p:txBody>
          <a:bodyPr/>
          <a:lstStyle/>
          <a:p>
            <a:r>
              <a:rPr lang="ja-JP" altLang="en-US" dirty="0"/>
              <a:t>前回の復習：「履歴（</a:t>
            </a:r>
            <a:r>
              <a:rPr lang="en-US" altLang="ja-JP" dirty="0"/>
              <a:t>history</a:t>
            </a:r>
            <a:r>
              <a:rPr lang="ja-JP" altLang="en-US" dirty="0"/>
              <a:t>）」を用いた予測器</a:t>
            </a:r>
            <a:endParaRPr lang="en-US" altLang="ja-JP" dirty="0"/>
          </a:p>
        </p:txBody>
      </p:sp>
      <p:sp>
        <p:nvSpPr>
          <p:cNvPr id="4" name="正方形/長方形 3"/>
          <p:cNvSpPr/>
          <p:nvPr/>
        </p:nvSpPr>
        <p:spPr bwMode="auto">
          <a:xfrm>
            <a:off x="521955" y="4298528"/>
            <a:ext cx="7110079" cy="450005"/>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ja-JP" altLang="en-US" sz="2400" dirty="0">
                <a:solidFill>
                  <a:schemeClr val="tx1">
                    <a:lumMod val="65000"/>
                    <a:lumOff val="35000"/>
                  </a:schemeClr>
                </a:solidFill>
                <a:latin typeface="+mn-ea"/>
              </a:rPr>
              <a:t>１０００１１０１００１１１００</a:t>
            </a:r>
            <a:r>
              <a:rPr lang="en-US" altLang="ja-JP" sz="2400" dirty="0">
                <a:solidFill>
                  <a:schemeClr val="tx1">
                    <a:lumMod val="65000"/>
                    <a:lumOff val="35000"/>
                  </a:schemeClr>
                </a:solidFill>
                <a:latin typeface="+mn-ea"/>
              </a:rPr>
              <a:t>0</a:t>
            </a:r>
            <a:r>
              <a:rPr lang="ja-JP" altLang="en-US" sz="2400" dirty="0">
                <a:solidFill>
                  <a:schemeClr val="tx1">
                    <a:lumMod val="65000"/>
                    <a:lumOff val="35000"/>
                  </a:schemeClr>
                </a:solidFill>
                <a:latin typeface="+mn-ea"/>
              </a:rPr>
              <a:t>１１</a:t>
            </a:r>
            <a:endParaRPr kumimoji="1" lang="ja-JP" altLang="en-US" sz="2400" dirty="0">
              <a:solidFill>
                <a:schemeClr val="tx1">
                  <a:lumMod val="65000"/>
                  <a:lumOff val="35000"/>
                </a:schemeClr>
              </a:solidFill>
              <a:latin typeface="+mn-ea"/>
            </a:endParaRPr>
          </a:p>
        </p:txBody>
      </p:sp>
      <p:sp>
        <p:nvSpPr>
          <p:cNvPr id="7" name="角丸四角形 6"/>
          <p:cNvSpPr/>
          <p:nvPr/>
        </p:nvSpPr>
        <p:spPr bwMode="auto">
          <a:xfrm>
            <a:off x="521955" y="3789004"/>
            <a:ext cx="4680052" cy="360004"/>
          </a:xfrm>
          <a:prstGeom prst="roundRect">
            <a:avLst/>
          </a:prstGeom>
          <a:noFill/>
          <a:ln>
            <a:noFill/>
            <a:headEnd/>
            <a:tailEnd type="triangle" w="sm" len="med"/>
          </a:ln>
          <a:effectLst/>
        </p:spPr>
        <p:style>
          <a:lnRef idx="3">
            <a:schemeClr val="lt1"/>
          </a:lnRef>
          <a:fillRef idx="1">
            <a:schemeClr val="accent5"/>
          </a:fillRef>
          <a:effectRef idx="1">
            <a:schemeClr val="accent5"/>
          </a:effectRef>
          <a:fontRef idx="minor">
            <a:schemeClr val="lt1"/>
          </a:fontRef>
        </p:style>
        <p:txBody>
          <a:bodyPr wrap="none" rtlCol="0" anchor="ctr"/>
          <a:lstStyle/>
          <a:p>
            <a:r>
              <a:rPr lang="ja-JP" altLang="en-US" sz="1600" dirty="0">
                <a:solidFill>
                  <a:schemeClr val="tx1">
                    <a:lumMod val="75000"/>
                    <a:lumOff val="25000"/>
                  </a:schemeClr>
                </a:solidFill>
                <a:latin typeface="+mn-ea"/>
              </a:rPr>
              <a:t>履歴　成立：１　不成立</a:t>
            </a:r>
            <a:r>
              <a:rPr lang="en-US" altLang="ja-JP" sz="1600" dirty="0">
                <a:solidFill>
                  <a:schemeClr val="tx1">
                    <a:lumMod val="75000"/>
                    <a:lumOff val="25000"/>
                  </a:schemeClr>
                </a:solidFill>
                <a:latin typeface="+mn-ea"/>
              </a:rPr>
              <a:t>:</a:t>
            </a:r>
            <a:r>
              <a:rPr lang="ja-JP" altLang="en-US" sz="1600" dirty="0">
                <a:solidFill>
                  <a:schemeClr val="tx1">
                    <a:lumMod val="75000"/>
                    <a:lumOff val="25000"/>
                  </a:schemeClr>
                </a:solidFill>
                <a:latin typeface="+mn-ea"/>
              </a:rPr>
              <a:t>０</a:t>
            </a:r>
            <a:endParaRPr kumimoji="1" lang="ja-JP" altLang="en-US" sz="1600" dirty="0">
              <a:solidFill>
                <a:schemeClr val="tx1">
                  <a:lumMod val="75000"/>
                  <a:lumOff val="25000"/>
                </a:schemeClr>
              </a:solidFill>
              <a:latin typeface="+mn-ea"/>
            </a:endParaRPr>
          </a:p>
        </p:txBody>
      </p:sp>
      <p:sp>
        <p:nvSpPr>
          <p:cNvPr id="5" name="テキスト プレースホルダー 4"/>
          <p:cNvSpPr>
            <a:spLocks noGrp="1"/>
          </p:cNvSpPr>
          <p:nvPr>
            <p:ph type="body" sz="quarter" idx="10"/>
          </p:nvPr>
        </p:nvSpPr>
        <p:spPr>
          <a:xfrm>
            <a:off x="611956" y="1718981"/>
            <a:ext cx="8010089" cy="1260013"/>
          </a:xfrm>
        </p:spPr>
        <p:txBody>
          <a:bodyPr/>
          <a:lstStyle/>
          <a:p>
            <a:r>
              <a:rPr lang="ja-JP" altLang="en-US" dirty="0"/>
              <a:t>基本的なアイデア：</a:t>
            </a:r>
            <a:r>
              <a:rPr lang="ja-JP" altLang="en-US" dirty="0">
                <a:solidFill>
                  <a:schemeClr val="accent5"/>
                </a:solidFill>
              </a:rPr>
              <a:t>分岐方向の履歴をビット列で表す</a:t>
            </a:r>
            <a:endParaRPr lang="en-US" altLang="ja-JP" dirty="0">
              <a:solidFill>
                <a:schemeClr val="accent5"/>
              </a:solidFill>
            </a:endParaRPr>
          </a:p>
          <a:p>
            <a:pPr lvl="1"/>
            <a:r>
              <a:rPr kumimoji="1" lang="ja-JP" altLang="en-US" dirty="0">
                <a:solidFill>
                  <a:schemeClr val="accent5"/>
                </a:solidFill>
              </a:rPr>
              <a:t>履歴のビット列をインデクスとして</a:t>
            </a:r>
            <a:r>
              <a:rPr kumimoji="1" lang="ja-JP" altLang="en-US" dirty="0"/>
              <a:t>テーブルにアクセス</a:t>
            </a:r>
            <a:endParaRPr kumimoji="1" lang="en-US" altLang="ja-JP" dirty="0"/>
          </a:p>
          <a:p>
            <a:pPr lvl="2"/>
            <a:r>
              <a:rPr kumimoji="1" lang="ja-JP" altLang="en-US" dirty="0"/>
              <a:t>テーブル</a:t>
            </a:r>
            <a:r>
              <a:rPr lang="ja-JP" altLang="en-US" dirty="0"/>
              <a:t>のエントリは飽和型</a:t>
            </a:r>
            <a:r>
              <a:rPr kumimoji="1" lang="ja-JP" altLang="en-US" dirty="0"/>
              <a:t>カウンタ</a:t>
            </a:r>
            <a:endParaRPr kumimoji="1" lang="en-US" altLang="ja-JP" dirty="0"/>
          </a:p>
          <a:p>
            <a:pPr lvl="2"/>
            <a:r>
              <a:rPr kumimoji="1" lang="ja-JP" altLang="en-US" dirty="0"/>
              <a:t>成立時にインクリメント，不成立時にデクリメント</a:t>
            </a:r>
            <a:endParaRPr kumimoji="1" lang="en-US" altLang="ja-JP" dirty="0"/>
          </a:p>
          <a:p>
            <a:pPr lvl="1"/>
            <a:r>
              <a:rPr lang="ja-JP" altLang="en-US" dirty="0"/>
              <a:t>直前の履歴でテーブルをひく</a:t>
            </a:r>
            <a:endParaRPr lang="en-US" altLang="ja-JP" dirty="0"/>
          </a:p>
          <a:p>
            <a:pPr lvl="2"/>
            <a:r>
              <a:rPr lang="ja-JP" altLang="en-US" dirty="0"/>
              <a:t>直前に同じパターンがくると，同じエントリにアクセス</a:t>
            </a:r>
            <a:endParaRPr lang="en-US" altLang="ja-JP" dirty="0"/>
          </a:p>
          <a:p>
            <a:pPr lvl="2"/>
            <a:r>
              <a:rPr kumimoji="1" lang="ja-JP" altLang="en-US" dirty="0"/>
              <a:t>二進数で </a:t>
            </a:r>
            <a:r>
              <a:rPr kumimoji="1" lang="en-US" altLang="ja-JP" dirty="0"/>
              <a:t>0011 = </a:t>
            </a:r>
            <a:r>
              <a:rPr kumimoji="1" lang="ja-JP" altLang="en-US" dirty="0"/>
              <a:t>表の</a:t>
            </a:r>
            <a:r>
              <a:rPr kumimoji="1" lang="en-US" altLang="ja-JP" dirty="0"/>
              <a:t>3</a:t>
            </a:r>
            <a:r>
              <a:rPr kumimoji="1" lang="ja-JP" altLang="en-US" dirty="0"/>
              <a:t>番目のエントリ</a:t>
            </a:r>
          </a:p>
        </p:txBody>
      </p:sp>
      <p:cxnSp>
        <p:nvCxnSpPr>
          <p:cNvPr id="20" name="直線矢印コネクタ 19"/>
          <p:cNvCxnSpPr/>
          <p:nvPr/>
        </p:nvCxnSpPr>
        <p:spPr bwMode="auto">
          <a:xfrm>
            <a:off x="611956" y="4118526"/>
            <a:ext cx="5400060" cy="0"/>
          </a:xfrm>
          <a:prstGeom prst="straightConnector1">
            <a:avLst/>
          </a:prstGeom>
          <a:ln cap="rnd">
            <a:solidFill>
              <a:schemeClr val="tx1">
                <a:lumMod val="65000"/>
                <a:lumOff val="35000"/>
              </a:schemeClr>
            </a:solidFill>
            <a:headEnd type="none" w="med" len="med"/>
            <a:tailEnd type="arrow"/>
          </a:ln>
        </p:spPr>
        <p:style>
          <a:lnRef idx="2">
            <a:schemeClr val="dk1"/>
          </a:lnRef>
          <a:fillRef idx="0">
            <a:schemeClr val="dk1"/>
          </a:fillRef>
          <a:effectRef idx="1">
            <a:schemeClr val="dk1"/>
          </a:effectRef>
          <a:fontRef idx="minor">
            <a:schemeClr val="tx1"/>
          </a:fontRef>
        </p:style>
      </p:cxnSp>
      <p:sp>
        <p:nvSpPr>
          <p:cNvPr id="24" name="正方形/長方形 23"/>
          <p:cNvSpPr/>
          <p:nvPr/>
        </p:nvSpPr>
        <p:spPr bwMode="auto">
          <a:xfrm>
            <a:off x="6050116" y="4298528"/>
            <a:ext cx="270004" cy="45000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r"/>
            <a:endParaRPr kumimoji="1" lang="ja-JP" altLang="en-US" dirty="0">
              <a:solidFill>
                <a:schemeClr val="tx1">
                  <a:lumMod val="75000"/>
                  <a:lumOff val="25000"/>
                </a:schemeClr>
              </a:solidFill>
              <a:latin typeface="+mn-ea"/>
            </a:endParaRPr>
          </a:p>
        </p:txBody>
      </p:sp>
      <p:sp>
        <p:nvSpPr>
          <p:cNvPr id="26" name="正方形/長方形 25"/>
          <p:cNvSpPr/>
          <p:nvPr/>
        </p:nvSpPr>
        <p:spPr bwMode="auto">
          <a:xfrm>
            <a:off x="6282019" y="5139017"/>
            <a:ext cx="720008" cy="270003"/>
          </a:xfrm>
          <a:prstGeom prst="rect">
            <a:avLst/>
          </a:prstGeom>
          <a:ln w="6350">
            <a:solidFill>
              <a:schemeClr val="tx1">
                <a:lumMod val="75000"/>
                <a:lumOff val="25000"/>
              </a:schemeClr>
            </a:solid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dirty="0">
                <a:solidFill>
                  <a:schemeClr val="tx1">
                    <a:lumMod val="65000"/>
                    <a:lumOff val="35000"/>
                  </a:schemeClr>
                </a:solidFill>
                <a:latin typeface="+mn-ea"/>
              </a:rPr>
              <a:t>10</a:t>
            </a:r>
            <a:endParaRPr kumimoji="1" lang="ja-JP" altLang="en-US" dirty="0">
              <a:solidFill>
                <a:schemeClr val="tx1">
                  <a:lumMod val="65000"/>
                  <a:lumOff val="35000"/>
                </a:schemeClr>
              </a:solidFill>
              <a:latin typeface="+mn-ea"/>
            </a:endParaRPr>
          </a:p>
        </p:txBody>
      </p:sp>
      <p:sp>
        <p:nvSpPr>
          <p:cNvPr id="28" name="正方形/長方形 27"/>
          <p:cNvSpPr/>
          <p:nvPr/>
        </p:nvSpPr>
        <p:spPr bwMode="auto">
          <a:xfrm>
            <a:off x="6282019" y="5679023"/>
            <a:ext cx="720008" cy="270003"/>
          </a:xfrm>
          <a:prstGeom prst="rect">
            <a:avLst/>
          </a:prstGeom>
          <a:noFill/>
          <a:ln>
            <a:solidFill>
              <a:schemeClr val="tx1"/>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dirty="0">
                <a:solidFill>
                  <a:schemeClr val="tx1">
                    <a:lumMod val="65000"/>
                    <a:lumOff val="35000"/>
                  </a:schemeClr>
                </a:solidFill>
                <a:latin typeface="+mn-ea"/>
              </a:rPr>
              <a:t>…</a:t>
            </a:r>
            <a:endParaRPr kumimoji="1" lang="ja-JP" altLang="en-US" dirty="0">
              <a:solidFill>
                <a:schemeClr val="tx1">
                  <a:lumMod val="65000"/>
                  <a:lumOff val="35000"/>
                </a:schemeClr>
              </a:solidFill>
              <a:latin typeface="+mn-ea"/>
            </a:endParaRPr>
          </a:p>
        </p:txBody>
      </p:sp>
      <p:sp>
        <p:nvSpPr>
          <p:cNvPr id="31" name="フリーフォーム 30"/>
          <p:cNvSpPr/>
          <p:nvPr/>
        </p:nvSpPr>
        <p:spPr bwMode="auto">
          <a:xfrm rot="5400000" flipV="1">
            <a:off x="5067006" y="5274021"/>
            <a:ext cx="1260014" cy="450004"/>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a:headEnd type="none" w="sm" len="sm"/>
            <a:tailEnd type="arrow" w="sm" len="sm"/>
          </a:ln>
        </p:spPr>
        <p:style>
          <a:lnRef idx="2">
            <a:schemeClr val="accent5"/>
          </a:lnRef>
          <a:fillRef idx="0">
            <a:schemeClr val="accent5"/>
          </a:fillRef>
          <a:effectRef idx="1">
            <a:schemeClr val="accent5"/>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lumMod val="65000"/>
                  <a:lumOff val="35000"/>
                </a:schemeClr>
              </a:solidFill>
              <a:effectLst/>
              <a:latin typeface="Arial Narrow" pitchFamily="34" charset="0"/>
              <a:ea typeface="メイリオ" pitchFamily="50" charset="-128"/>
            </a:endParaRPr>
          </a:p>
        </p:txBody>
      </p:sp>
      <p:cxnSp>
        <p:nvCxnSpPr>
          <p:cNvPr id="32" name="直線矢印コネクタ 31"/>
          <p:cNvCxnSpPr/>
          <p:nvPr/>
        </p:nvCxnSpPr>
        <p:spPr bwMode="auto">
          <a:xfrm>
            <a:off x="4842003" y="4869016"/>
            <a:ext cx="1170013" cy="0"/>
          </a:xfrm>
          <a:prstGeom prst="straightConnector1">
            <a:avLst/>
          </a:prstGeom>
          <a:ln>
            <a:headEnd type="none" w="med" len="med"/>
            <a:tailEnd type="none"/>
          </a:ln>
        </p:spPr>
        <p:style>
          <a:lnRef idx="2">
            <a:schemeClr val="accent5"/>
          </a:lnRef>
          <a:fillRef idx="0">
            <a:schemeClr val="accent5"/>
          </a:fillRef>
          <a:effectRef idx="1">
            <a:schemeClr val="accent5"/>
          </a:effectRef>
          <a:fontRef idx="minor">
            <a:schemeClr val="tx1"/>
          </a:fontRef>
        </p:style>
      </p:cxnSp>
      <p:cxnSp>
        <p:nvCxnSpPr>
          <p:cNvPr id="35" name="直線矢印コネクタ 34"/>
          <p:cNvCxnSpPr/>
          <p:nvPr/>
        </p:nvCxnSpPr>
        <p:spPr bwMode="auto">
          <a:xfrm>
            <a:off x="7092028" y="6129031"/>
            <a:ext cx="540006" cy="0"/>
          </a:xfrm>
          <a:prstGeom prst="straightConnector1">
            <a:avLst/>
          </a:prstGeom>
          <a:ln w="12700" cap="rnd">
            <a:solidFill>
              <a:schemeClr val="tx1">
                <a:lumMod val="65000"/>
                <a:lumOff val="35000"/>
              </a:schemeClr>
            </a:solidFill>
            <a:headEnd type="none" w="med" len="med"/>
            <a:tailEnd type="arrow"/>
          </a:ln>
          <a:effectLst/>
        </p:spPr>
        <p:style>
          <a:lnRef idx="2">
            <a:schemeClr val="dk1"/>
          </a:lnRef>
          <a:fillRef idx="0">
            <a:schemeClr val="dk1"/>
          </a:fillRef>
          <a:effectRef idx="1">
            <a:schemeClr val="dk1"/>
          </a:effectRef>
          <a:fontRef idx="minor">
            <a:schemeClr val="tx1"/>
          </a:fontRef>
        </p:style>
      </p:cxnSp>
      <p:sp>
        <p:nvSpPr>
          <p:cNvPr id="36" name="正方形/長方形 35"/>
          <p:cNvSpPr/>
          <p:nvPr/>
        </p:nvSpPr>
        <p:spPr>
          <a:xfrm>
            <a:off x="7272030" y="5409022"/>
            <a:ext cx="424189" cy="400110"/>
          </a:xfrm>
          <a:prstGeom prst="rect">
            <a:avLst/>
          </a:prstGeom>
        </p:spPr>
        <p:txBody>
          <a:bodyPr wrap="none">
            <a:noAutofit/>
          </a:bodyPr>
          <a:lstStyle/>
          <a:p>
            <a:pPr marL="0" lvl="1"/>
            <a:r>
              <a:rPr lang="ja-JP" altLang="en-US" sz="2000" dirty="0">
                <a:solidFill>
                  <a:schemeClr val="tx1">
                    <a:lumMod val="65000"/>
                    <a:lumOff val="35000"/>
                  </a:schemeClr>
                </a:solidFill>
              </a:rPr>
              <a:t>値が小さいので</a:t>
            </a:r>
            <a:endParaRPr lang="en-US" altLang="ja-JP" sz="2000" dirty="0">
              <a:solidFill>
                <a:schemeClr val="tx1">
                  <a:lumMod val="65000"/>
                  <a:lumOff val="35000"/>
                </a:schemeClr>
              </a:solidFill>
            </a:endParaRPr>
          </a:p>
          <a:p>
            <a:pPr marL="0" lvl="1"/>
            <a:r>
              <a:rPr lang="ja-JP" altLang="en-US" sz="2000" dirty="0">
                <a:solidFill>
                  <a:schemeClr val="tx1">
                    <a:lumMod val="65000"/>
                    <a:lumOff val="35000"/>
                  </a:schemeClr>
                </a:solidFill>
              </a:rPr>
              <a:t>不成立と予測</a:t>
            </a:r>
          </a:p>
        </p:txBody>
      </p:sp>
      <p:sp>
        <p:nvSpPr>
          <p:cNvPr id="37" name="正方形/長方形 36"/>
          <p:cNvSpPr/>
          <p:nvPr/>
        </p:nvSpPr>
        <p:spPr>
          <a:xfrm>
            <a:off x="3221985" y="5728920"/>
            <a:ext cx="424189" cy="400110"/>
          </a:xfrm>
          <a:prstGeom prst="rect">
            <a:avLst/>
          </a:prstGeom>
        </p:spPr>
        <p:txBody>
          <a:bodyPr wrap="none">
            <a:noAutofit/>
          </a:bodyPr>
          <a:lstStyle/>
          <a:p>
            <a:pPr marL="0" lvl="1" algn="ctr"/>
            <a:r>
              <a:rPr lang="ja-JP" altLang="en-US" sz="2000" dirty="0">
                <a:solidFill>
                  <a:schemeClr val="accent5"/>
                </a:solidFill>
              </a:rPr>
              <a:t>同じパターン</a:t>
            </a:r>
          </a:p>
        </p:txBody>
      </p:sp>
      <p:cxnSp>
        <p:nvCxnSpPr>
          <p:cNvPr id="38" name="直線矢印コネクタ 37"/>
          <p:cNvCxnSpPr/>
          <p:nvPr/>
        </p:nvCxnSpPr>
        <p:spPr bwMode="auto">
          <a:xfrm flipH="1" flipV="1">
            <a:off x="2051972" y="5008912"/>
            <a:ext cx="630006" cy="630006"/>
          </a:xfrm>
          <a:prstGeom prst="straightConnector1">
            <a:avLst/>
          </a:prstGeom>
          <a:ln>
            <a:solidFill>
              <a:schemeClr val="accent5"/>
            </a:solidFill>
            <a:headEnd type="none" w="med" len="med"/>
            <a:tailEnd type="arrow"/>
          </a:ln>
          <a:effectLst/>
        </p:spPr>
        <p:style>
          <a:lnRef idx="2">
            <a:schemeClr val="accent3"/>
          </a:lnRef>
          <a:fillRef idx="0">
            <a:schemeClr val="accent3"/>
          </a:fillRef>
          <a:effectRef idx="1">
            <a:schemeClr val="accent3"/>
          </a:effectRef>
          <a:fontRef idx="minor">
            <a:schemeClr val="tx1"/>
          </a:fontRef>
        </p:style>
      </p:cxnSp>
      <p:cxnSp>
        <p:nvCxnSpPr>
          <p:cNvPr id="40" name="直線矢印コネクタ 39"/>
          <p:cNvCxnSpPr/>
          <p:nvPr/>
        </p:nvCxnSpPr>
        <p:spPr bwMode="auto">
          <a:xfrm flipV="1">
            <a:off x="4121995" y="5008912"/>
            <a:ext cx="630006" cy="630006"/>
          </a:xfrm>
          <a:prstGeom prst="straightConnector1">
            <a:avLst/>
          </a:prstGeom>
          <a:ln>
            <a:solidFill>
              <a:schemeClr val="accent5"/>
            </a:solidFill>
            <a:headEnd type="none" w="med" len="med"/>
            <a:tailEnd type="arrow"/>
          </a:ln>
          <a:effectLst/>
        </p:spPr>
        <p:style>
          <a:lnRef idx="2">
            <a:schemeClr val="accent3"/>
          </a:lnRef>
          <a:fillRef idx="0">
            <a:schemeClr val="accent3"/>
          </a:fillRef>
          <a:effectRef idx="1">
            <a:schemeClr val="accent3"/>
          </a:effectRef>
          <a:fontRef idx="minor">
            <a:schemeClr val="tx1"/>
          </a:fontRef>
        </p:style>
      </p:cxnSp>
      <p:sp>
        <p:nvSpPr>
          <p:cNvPr id="46" name="正方形/長方形 45"/>
          <p:cNvSpPr/>
          <p:nvPr/>
        </p:nvSpPr>
        <p:spPr>
          <a:xfrm>
            <a:off x="6642023" y="4329010"/>
            <a:ext cx="424189" cy="400110"/>
          </a:xfrm>
          <a:prstGeom prst="rect">
            <a:avLst/>
          </a:prstGeom>
        </p:spPr>
        <p:txBody>
          <a:bodyPr wrap="none">
            <a:noAutofit/>
          </a:bodyPr>
          <a:lstStyle/>
          <a:p>
            <a:pPr marL="0" lvl="1" algn="ctr"/>
            <a:r>
              <a:rPr lang="en-US" altLang="ja-JP" sz="2000" b="1" dirty="0">
                <a:solidFill>
                  <a:schemeClr val="accent6"/>
                </a:solidFill>
              </a:rPr>
              <a:t>0 or 1 ?</a:t>
            </a:r>
            <a:endParaRPr lang="ja-JP" altLang="en-US" sz="2000" b="1" dirty="0">
              <a:solidFill>
                <a:schemeClr val="accent6"/>
              </a:solidFill>
            </a:endParaRPr>
          </a:p>
        </p:txBody>
      </p:sp>
      <p:sp>
        <p:nvSpPr>
          <p:cNvPr id="30" name="正方形/長方形 29"/>
          <p:cNvSpPr/>
          <p:nvPr/>
        </p:nvSpPr>
        <p:spPr bwMode="auto">
          <a:xfrm>
            <a:off x="6282019" y="5409022"/>
            <a:ext cx="720008" cy="270003"/>
          </a:xfrm>
          <a:prstGeom prst="rect">
            <a:avLst/>
          </a:prstGeom>
          <a:noFill/>
          <a:ln>
            <a:solidFill>
              <a:schemeClr val="tx1"/>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dirty="0">
                <a:solidFill>
                  <a:schemeClr val="tx1">
                    <a:lumMod val="65000"/>
                    <a:lumOff val="35000"/>
                  </a:schemeClr>
                </a:solidFill>
                <a:latin typeface="+mn-ea"/>
              </a:rPr>
              <a:t>11</a:t>
            </a:r>
            <a:endParaRPr kumimoji="1" lang="ja-JP" altLang="en-US" dirty="0">
              <a:solidFill>
                <a:schemeClr val="tx1">
                  <a:lumMod val="65000"/>
                  <a:lumOff val="35000"/>
                </a:schemeClr>
              </a:solidFill>
              <a:latin typeface="+mn-ea"/>
            </a:endParaRPr>
          </a:p>
        </p:txBody>
      </p:sp>
      <p:sp>
        <p:nvSpPr>
          <p:cNvPr id="25" name="正方形/長方形 24"/>
          <p:cNvSpPr/>
          <p:nvPr/>
        </p:nvSpPr>
        <p:spPr bwMode="auto">
          <a:xfrm>
            <a:off x="6282019" y="5139019"/>
            <a:ext cx="720008" cy="1620018"/>
          </a:xfrm>
          <a:prstGeom prst="rect">
            <a:avLst/>
          </a:prstGeom>
          <a:noFill/>
          <a:ln>
            <a:solidFill>
              <a:schemeClr val="tx1">
                <a:lumMod val="75000"/>
                <a:lumOff val="25000"/>
              </a:schemeClr>
            </a:solid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3600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65000"/>
                  <a:lumOff val="35000"/>
                </a:schemeClr>
              </a:solidFill>
              <a:latin typeface="+mn-ea"/>
            </a:endParaRPr>
          </a:p>
        </p:txBody>
      </p:sp>
      <p:sp>
        <p:nvSpPr>
          <p:cNvPr id="33" name="正方形/長方形 32">
            <a:extLst>
              <a:ext uri="{FF2B5EF4-FFF2-40B4-BE49-F238E27FC236}">
                <a16:creationId xmlns:a16="http://schemas.microsoft.com/office/drawing/2014/main" id="{9AC8BDE6-6E24-40F2-9C1F-6D34C968DCEF}"/>
              </a:ext>
            </a:extLst>
          </p:cNvPr>
          <p:cNvSpPr/>
          <p:nvPr/>
        </p:nvSpPr>
        <p:spPr bwMode="auto">
          <a:xfrm>
            <a:off x="5922015" y="5139019"/>
            <a:ext cx="360004" cy="270003"/>
          </a:xfrm>
          <a:prstGeom prst="rect">
            <a:avLst/>
          </a:prstGeom>
          <a:noFill/>
          <a:ln w="6350">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ja-JP" altLang="en-US">
                <a:solidFill>
                  <a:schemeClr val="tx1">
                    <a:lumMod val="65000"/>
                    <a:lumOff val="35000"/>
                  </a:schemeClr>
                </a:solidFill>
                <a:latin typeface="+mn-ea"/>
              </a:rPr>
              <a:t>０</a:t>
            </a:r>
            <a:endParaRPr kumimoji="1" lang="ja-JP" altLang="en-US" dirty="0">
              <a:solidFill>
                <a:schemeClr val="tx1">
                  <a:lumMod val="65000"/>
                  <a:lumOff val="35000"/>
                </a:schemeClr>
              </a:solidFill>
              <a:latin typeface="+mn-ea"/>
            </a:endParaRPr>
          </a:p>
        </p:txBody>
      </p:sp>
      <p:sp>
        <p:nvSpPr>
          <p:cNvPr id="34" name="正方形/長方形 33">
            <a:extLst>
              <a:ext uri="{FF2B5EF4-FFF2-40B4-BE49-F238E27FC236}">
                <a16:creationId xmlns:a16="http://schemas.microsoft.com/office/drawing/2014/main" id="{EF2E63EE-047F-4E0C-AD0F-706242BE3FF4}"/>
              </a:ext>
            </a:extLst>
          </p:cNvPr>
          <p:cNvSpPr/>
          <p:nvPr/>
        </p:nvSpPr>
        <p:spPr bwMode="auto">
          <a:xfrm>
            <a:off x="5922015" y="5409022"/>
            <a:ext cx="360004" cy="270003"/>
          </a:xfrm>
          <a:prstGeom prst="rect">
            <a:avLst/>
          </a:prstGeom>
          <a:noFill/>
          <a:ln w="6350">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ja-JP" altLang="en-US" dirty="0">
                <a:solidFill>
                  <a:schemeClr val="tx1">
                    <a:lumMod val="65000"/>
                    <a:lumOff val="35000"/>
                  </a:schemeClr>
                </a:solidFill>
                <a:latin typeface="+mn-ea"/>
              </a:rPr>
              <a:t>１</a:t>
            </a:r>
            <a:endParaRPr kumimoji="1" lang="ja-JP" altLang="en-US" dirty="0">
              <a:solidFill>
                <a:schemeClr val="tx1">
                  <a:lumMod val="65000"/>
                  <a:lumOff val="35000"/>
                </a:schemeClr>
              </a:solidFill>
              <a:latin typeface="+mn-ea"/>
            </a:endParaRPr>
          </a:p>
        </p:txBody>
      </p:sp>
      <p:sp>
        <p:nvSpPr>
          <p:cNvPr id="39" name="正方形/長方形 38">
            <a:extLst>
              <a:ext uri="{FF2B5EF4-FFF2-40B4-BE49-F238E27FC236}">
                <a16:creationId xmlns:a16="http://schemas.microsoft.com/office/drawing/2014/main" id="{5DD235B6-9586-46BC-B8EF-85F47F270516}"/>
              </a:ext>
            </a:extLst>
          </p:cNvPr>
          <p:cNvSpPr/>
          <p:nvPr/>
        </p:nvSpPr>
        <p:spPr bwMode="auto">
          <a:xfrm>
            <a:off x="5922015" y="5679025"/>
            <a:ext cx="360004" cy="270003"/>
          </a:xfrm>
          <a:prstGeom prst="rect">
            <a:avLst/>
          </a:prstGeom>
          <a:noFill/>
          <a:ln w="6350">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dirty="0">
                <a:solidFill>
                  <a:schemeClr val="tx1">
                    <a:lumMod val="65000"/>
                    <a:lumOff val="35000"/>
                  </a:schemeClr>
                </a:solidFill>
                <a:latin typeface="+mn-ea"/>
              </a:rPr>
              <a:t>2</a:t>
            </a:r>
            <a:endParaRPr kumimoji="1" lang="ja-JP" altLang="en-US" dirty="0">
              <a:solidFill>
                <a:schemeClr val="tx1">
                  <a:lumMod val="65000"/>
                  <a:lumOff val="35000"/>
                </a:schemeClr>
              </a:solidFill>
              <a:latin typeface="+mn-ea"/>
            </a:endParaRPr>
          </a:p>
        </p:txBody>
      </p:sp>
      <p:sp>
        <p:nvSpPr>
          <p:cNvPr id="41" name="正方形/長方形 40">
            <a:extLst>
              <a:ext uri="{FF2B5EF4-FFF2-40B4-BE49-F238E27FC236}">
                <a16:creationId xmlns:a16="http://schemas.microsoft.com/office/drawing/2014/main" id="{D20DD2FB-B26F-4B5D-8DAD-D21C1049C619}"/>
              </a:ext>
            </a:extLst>
          </p:cNvPr>
          <p:cNvSpPr/>
          <p:nvPr/>
        </p:nvSpPr>
        <p:spPr bwMode="auto">
          <a:xfrm>
            <a:off x="5922015" y="5949028"/>
            <a:ext cx="360004" cy="270003"/>
          </a:xfrm>
          <a:prstGeom prst="rect">
            <a:avLst/>
          </a:prstGeom>
          <a:noFill/>
          <a:ln w="6350">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dirty="0">
                <a:solidFill>
                  <a:schemeClr val="tx1">
                    <a:lumMod val="65000"/>
                    <a:lumOff val="35000"/>
                  </a:schemeClr>
                </a:solidFill>
                <a:latin typeface="+mn-ea"/>
              </a:rPr>
              <a:t>3</a:t>
            </a:r>
            <a:endParaRPr kumimoji="1" lang="ja-JP" altLang="en-US" dirty="0">
              <a:solidFill>
                <a:schemeClr val="tx1">
                  <a:lumMod val="65000"/>
                  <a:lumOff val="35000"/>
                </a:schemeClr>
              </a:solidFill>
              <a:latin typeface="+mn-ea"/>
            </a:endParaRPr>
          </a:p>
        </p:txBody>
      </p:sp>
      <p:sp>
        <p:nvSpPr>
          <p:cNvPr id="42" name="正方形/長方形 41">
            <a:extLst>
              <a:ext uri="{FF2B5EF4-FFF2-40B4-BE49-F238E27FC236}">
                <a16:creationId xmlns:a16="http://schemas.microsoft.com/office/drawing/2014/main" id="{5E124DB2-CEA1-4BE9-B038-C69C9099D764}"/>
              </a:ext>
            </a:extLst>
          </p:cNvPr>
          <p:cNvSpPr/>
          <p:nvPr/>
        </p:nvSpPr>
        <p:spPr bwMode="auto">
          <a:xfrm>
            <a:off x="6282019" y="6219031"/>
            <a:ext cx="720008" cy="270003"/>
          </a:xfrm>
          <a:prstGeom prst="rect">
            <a:avLst/>
          </a:prstGeom>
          <a:noFill/>
          <a:ln>
            <a:solidFill>
              <a:schemeClr val="tx1"/>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dirty="0">
                <a:solidFill>
                  <a:schemeClr val="tx1">
                    <a:lumMod val="65000"/>
                    <a:lumOff val="35000"/>
                  </a:schemeClr>
                </a:solidFill>
                <a:latin typeface="+mn-ea"/>
              </a:rPr>
              <a:t>…</a:t>
            </a:r>
            <a:endParaRPr kumimoji="1" lang="ja-JP" altLang="en-US" dirty="0">
              <a:solidFill>
                <a:schemeClr val="tx1">
                  <a:lumMod val="65000"/>
                  <a:lumOff val="35000"/>
                </a:schemeClr>
              </a:solidFill>
              <a:latin typeface="+mn-ea"/>
            </a:endParaRPr>
          </a:p>
        </p:txBody>
      </p:sp>
      <p:sp>
        <p:nvSpPr>
          <p:cNvPr id="43" name="正方形/長方形 42">
            <a:extLst>
              <a:ext uri="{FF2B5EF4-FFF2-40B4-BE49-F238E27FC236}">
                <a16:creationId xmlns:a16="http://schemas.microsoft.com/office/drawing/2014/main" id="{A331DA28-855B-4023-84B0-CB874947CA2F}"/>
              </a:ext>
            </a:extLst>
          </p:cNvPr>
          <p:cNvSpPr/>
          <p:nvPr/>
        </p:nvSpPr>
        <p:spPr bwMode="auto">
          <a:xfrm>
            <a:off x="5922015" y="6219031"/>
            <a:ext cx="360004" cy="270003"/>
          </a:xfrm>
          <a:prstGeom prst="rect">
            <a:avLst/>
          </a:prstGeom>
          <a:noFill/>
          <a:ln w="6350">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dirty="0">
                <a:solidFill>
                  <a:schemeClr val="tx1">
                    <a:lumMod val="65000"/>
                    <a:lumOff val="35000"/>
                  </a:schemeClr>
                </a:solidFill>
                <a:latin typeface="+mn-ea"/>
              </a:rPr>
              <a:t>4</a:t>
            </a:r>
            <a:endParaRPr kumimoji="1" lang="ja-JP" altLang="en-US" dirty="0">
              <a:solidFill>
                <a:schemeClr val="tx1">
                  <a:lumMod val="65000"/>
                  <a:lumOff val="35000"/>
                </a:schemeClr>
              </a:solidFill>
              <a:latin typeface="+mn-ea"/>
            </a:endParaRPr>
          </a:p>
        </p:txBody>
      </p:sp>
    </p:spTree>
    <p:extLst>
      <p:ext uri="{BB962C8B-B14F-4D97-AF65-F5344CB8AC3E}">
        <p14:creationId xmlns:p14="http://schemas.microsoft.com/office/powerpoint/2010/main" val="17166333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履歴長と予測精度</a:t>
            </a:r>
          </a:p>
        </p:txBody>
      </p:sp>
      <p:sp>
        <p:nvSpPr>
          <p:cNvPr id="3" name="テキスト プレースホルダー 2"/>
          <p:cNvSpPr>
            <a:spLocks noGrp="1"/>
          </p:cNvSpPr>
          <p:nvPr>
            <p:ph type="body" sz="quarter" idx="10"/>
          </p:nvPr>
        </p:nvSpPr>
        <p:spPr/>
        <p:txBody>
          <a:bodyPr/>
          <a:lstStyle/>
          <a:p>
            <a:r>
              <a:rPr kumimoji="1" lang="ja-JP" altLang="en-US" dirty="0"/>
              <a:t>一般に，グローバル履歴長を長くするほど精度はあがる</a:t>
            </a:r>
            <a:endParaRPr kumimoji="1" lang="en-US" altLang="ja-JP" dirty="0"/>
          </a:p>
          <a:p>
            <a:pPr lvl="1"/>
            <a:r>
              <a:rPr kumimoji="1" lang="ja-JP" altLang="en-US" dirty="0"/>
              <a:t>より遠い分岐の相関が拾えるようになる</a:t>
            </a:r>
            <a:endParaRPr kumimoji="1" lang="en-US" altLang="ja-JP" dirty="0"/>
          </a:p>
          <a:p>
            <a:pPr lvl="1"/>
            <a:r>
              <a:rPr kumimoji="1" lang="ja-JP" altLang="en-US" dirty="0"/>
              <a:t>履歴長が</a:t>
            </a:r>
            <a:r>
              <a:rPr kumimoji="1" lang="en-US" altLang="ja-JP" dirty="0"/>
              <a:t>1000</a:t>
            </a:r>
            <a:r>
              <a:rPr kumimoji="1" lang="ja-JP" altLang="en-US" dirty="0"/>
              <a:t>以上のところに相関がある場合もある</a:t>
            </a:r>
            <a:endParaRPr kumimoji="1" lang="en-US" altLang="ja-JP" dirty="0"/>
          </a:p>
          <a:p>
            <a:pPr lvl="2"/>
            <a:r>
              <a:rPr lang="ja-JP" altLang="en-US" dirty="0"/>
              <a:t>ある関数で分岐した後，色んな所にいってまた来るとか</a:t>
            </a:r>
            <a:endParaRPr kumimoji="1" lang="ja-JP" altLang="en-US" dirty="0">
              <a:solidFill>
                <a:schemeClr val="accent5"/>
              </a:solidFill>
            </a:endParaRPr>
          </a:p>
        </p:txBody>
      </p:sp>
    </p:spTree>
    <p:extLst>
      <p:ext uri="{BB962C8B-B14F-4D97-AF65-F5344CB8AC3E}">
        <p14:creationId xmlns:p14="http://schemas.microsoft.com/office/powerpoint/2010/main" val="6008607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履歴長と予測精度</a:t>
            </a:r>
          </a:p>
        </p:txBody>
      </p:sp>
      <p:sp>
        <p:nvSpPr>
          <p:cNvPr id="3" name="テキスト プレースホルダー 2"/>
          <p:cNvSpPr>
            <a:spLocks noGrp="1"/>
          </p:cNvSpPr>
          <p:nvPr>
            <p:ph type="body" sz="quarter" idx="10"/>
          </p:nvPr>
        </p:nvSpPr>
        <p:spPr/>
        <p:txBody>
          <a:bodyPr/>
          <a:lstStyle/>
          <a:p>
            <a:r>
              <a:rPr kumimoji="1" lang="ja-JP" altLang="en-US" dirty="0"/>
              <a:t>実際にはハードウェア（特に </a:t>
            </a:r>
            <a:r>
              <a:rPr kumimoji="1" lang="en-US" altLang="ja-JP" dirty="0"/>
              <a:t>PHT </a:t>
            </a:r>
            <a:r>
              <a:rPr kumimoji="1" lang="ja-JP" altLang="en-US" dirty="0"/>
              <a:t>の大きさ）の制約がある</a:t>
            </a:r>
            <a:endParaRPr kumimoji="1" lang="en-US" altLang="ja-JP" dirty="0"/>
          </a:p>
          <a:p>
            <a:pPr lvl="1"/>
            <a:r>
              <a:rPr kumimoji="1" lang="ja-JP" altLang="en-US" dirty="0"/>
              <a:t>１サイクル内にアクセス可能な大きさに限られる</a:t>
            </a:r>
            <a:endParaRPr kumimoji="1" lang="en-US" altLang="ja-JP" dirty="0"/>
          </a:p>
          <a:p>
            <a:pPr lvl="2"/>
            <a:r>
              <a:rPr kumimoji="1" lang="ja-JP" altLang="en-US" dirty="0"/>
              <a:t>最大数</a:t>
            </a:r>
            <a:r>
              <a:rPr kumimoji="1" lang="en-US" altLang="ja-JP" dirty="0"/>
              <a:t>K </a:t>
            </a:r>
            <a:r>
              <a:rPr kumimoji="1" lang="ja-JP" altLang="en-US" dirty="0"/>
              <a:t>エントリ程度</a:t>
            </a:r>
            <a:endParaRPr kumimoji="1" lang="en-US" altLang="ja-JP" dirty="0"/>
          </a:p>
          <a:p>
            <a:pPr lvl="2"/>
            <a:r>
              <a:rPr lang="ja-JP" altLang="en-US" dirty="0"/>
              <a:t>（最近はもうちょっと大きいかも）</a:t>
            </a:r>
            <a:endParaRPr kumimoji="1" lang="en-US" altLang="ja-JP" dirty="0"/>
          </a:p>
          <a:p>
            <a:pPr lvl="1"/>
            <a:r>
              <a:rPr kumimoji="1" lang="ja-JP" altLang="en-US" dirty="0">
                <a:solidFill>
                  <a:schemeClr val="accent5"/>
                </a:solidFill>
              </a:rPr>
              <a:t>履歴長に対し，２の累乗のオーダーでエントリ数が増加</a:t>
            </a:r>
            <a:endParaRPr lang="en-US" altLang="ja-JP" dirty="0">
              <a:solidFill>
                <a:schemeClr val="accent5"/>
              </a:solidFill>
            </a:endParaRPr>
          </a:p>
          <a:p>
            <a:pPr lvl="2"/>
            <a:r>
              <a:rPr lang="ja-JP" altLang="en-US" dirty="0"/>
              <a:t>インデクスの最大値 </a:t>
            </a:r>
            <a:r>
              <a:rPr lang="en-US" altLang="ja-JP" dirty="0"/>
              <a:t>= 2^</a:t>
            </a:r>
            <a:r>
              <a:rPr lang="ja-JP" altLang="en-US" dirty="0"/>
              <a:t>履歴長 </a:t>
            </a:r>
            <a:r>
              <a:rPr lang="en-US" altLang="ja-JP" dirty="0"/>
              <a:t>– 1</a:t>
            </a:r>
          </a:p>
          <a:p>
            <a:pPr lvl="2"/>
            <a:r>
              <a:rPr lang="ja-JP" altLang="en-US" dirty="0"/>
              <a:t>ハッシュ関数で折りたためば解決するが，出現パターン数が増えることには違いがない</a:t>
            </a:r>
            <a:endParaRPr lang="en-US" altLang="ja-JP" dirty="0"/>
          </a:p>
          <a:p>
            <a:pPr lvl="1"/>
            <a:endParaRPr kumimoji="1" lang="ja-JP" altLang="en-US" dirty="0">
              <a:solidFill>
                <a:schemeClr val="accent5"/>
              </a:solidFill>
            </a:endParaRPr>
          </a:p>
        </p:txBody>
      </p:sp>
    </p:spTree>
    <p:extLst>
      <p:ext uri="{BB962C8B-B14F-4D97-AF65-F5344CB8AC3E}">
        <p14:creationId xmlns:p14="http://schemas.microsoft.com/office/powerpoint/2010/main" val="34140934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パーセプトロン予測器</a:t>
            </a:r>
          </a:p>
        </p:txBody>
      </p:sp>
      <p:sp>
        <p:nvSpPr>
          <p:cNvPr id="3" name="テキスト プレースホルダー 2"/>
          <p:cNvSpPr>
            <a:spLocks noGrp="1"/>
          </p:cNvSpPr>
          <p:nvPr>
            <p:ph type="body" sz="quarter" idx="10"/>
          </p:nvPr>
        </p:nvSpPr>
        <p:spPr>
          <a:xfrm>
            <a:off x="251952" y="1088974"/>
            <a:ext cx="8820098" cy="5219751"/>
          </a:xfrm>
        </p:spPr>
        <p:txBody>
          <a:bodyPr/>
          <a:lstStyle/>
          <a:p>
            <a:r>
              <a:rPr lang="ja-JP" altLang="en-US" dirty="0"/>
              <a:t>モチベーション：</a:t>
            </a:r>
            <a:endParaRPr lang="en-US" altLang="ja-JP" dirty="0"/>
          </a:p>
          <a:p>
            <a:pPr lvl="1"/>
            <a:r>
              <a:rPr lang="ja-JP" altLang="en-US" dirty="0"/>
              <a:t>グローバル履歴のうち，本当に相関があるのは一部のビットのみ</a:t>
            </a:r>
            <a:endParaRPr lang="en-US" altLang="ja-JP" dirty="0"/>
          </a:p>
          <a:p>
            <a:pPr lvl="1"/>
            <a:r>
              <a:rPr lang="ja-JP" altLang="en-US" dirty="0"/>
              <a:t>ある特定の </a:t>
            </a:r>
            <a:r>
              <a:rPr lang="en-US" altLang="ja-JP" dirty="0"/>
              <a:t>if </a:t>
            </a:r>
            <a:r>
              <a:rPr lang="ja-JP" altLang="en-US" dirty="0"/>
              <a:t>文同士で相関がある場合，間の履歴は無駄</a:t>
            </a:r>
            <a:endParaRPr lang="en-US" altLang="ja-JP" dirty="0"/>
          </a:p>
          <a:p>
            <a:r>
              <a:rPr kumimoji="1" lang="ja-JP" altLang="en-US" dirty="0"/>
              <a:t>パーセプトロン予測器：</a:t>
            </a:r>
            <a:endParaRPr kumimoji="1" lang="en-US" altLang="ja-JP" dirty="0"/>
          </a:p>
          <a:p>
            <a:pPr lvl="1"/>
            <a:r>
              <a:rPr kumimoji="1" lang="ja-JP" altLang="en-US" dirty="0"/>
              <a:t>１層パーセプトロンを使って予測</a:t>
            </a:r>
            <a:endParaRPr kumimoji="1" lang="en-US" altLang="ja-JP" dirty="0"/>
          </a:p>
          <a:p>
            <a:pPr lvl="1"/>
            <a:r>
              <a:rPr lang="ja-JP" altLang="en-US" dirty="0"/>
              <a:t>高速に予測を行う必要があるため，ややこしいことは無理</a:t>
            </a:r>
            <a:endParaRPr lang="en-US" altLang="ja-JP" dirty="0"/>
          </a:p>
          <a:p>
            <a:pPr lvl="2"/>
            <a:r>
              <a:rPr lang="ja-JP" altLang="en-US" dirty="0"/>
              <a:t>１層限定で，重みは８ビット固定小数点とか</a:t>
            </a:r>
            <a:endParaRPr kumimoji="1" lang="en-US" altLang="ja-JP" dirty="0"/>
          </a:p>
          <a:p>
            <a:r>
              <a:rPr kumimoji="1" lang="ja-JP" altLang="en-US" dirty="0"/>
              <a:t>塩谷が学生の頃は半分ネタだと思われていたが，今は実用化されている</a:t>
            </a:r>
            <a:endParaRPr kumimoji="1" lang="en-US" altLang="ja-JP" dirty="0"/>
          </a:p>
          <a:p>
            <a:pPr lvl="1"/>
            <a:r>
              <a:rPr kumimoji="1" lang="en-US" altLang="ja-JP" dirty="0"/>
              <a:t>AMD Zen </a:t>
            </a:r>
            <a:r>
              <a:rPr kumimoji="1" lang="ja-JP" altLang="en-US" dirty="0"/>
              <a:t>はこれを使っている</a:t>
            </a:r>
          </a:p>
        </p:txBody>
      </p:sp>
    </p:spTree>
    <p:extLst>
      <p:ext uri="{BB962C8B-B14F-4D97-AF65-F5344CB8AC3E}">
        <p14:creationId xmlns:p14="http://schemas.microsoft.com/office/powerpoint/2010/main" val="29735033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932C9D-420D-4FD7-ADCE-81C09772C956}"/>
              </a:ext>
            </a:extLst>
          </p:cNvPr>
          <p:cNvSpPr>
            <a:spLocks noGrp="1"/>
          </p:cNvSpPr>
          <p:nvPr>
            <p:ph type="title"/>
          </p:nvPr>
        </p:nvSpPr>
        <p:spPr/>
        <p:txBody>
          <a:bodyPr/>
          <a:lstStyle/>
          <a:p>
            <a:r>
              <a:rPr kumimoji="1" lang="ja-JP" altLang="en-US" dirty="0"/>
              <a:t>パーセプトロン</a:t>
            </a:r>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C76CD328-B560-4E84-B93F-AC51A9DA24DD}"/>
                  </a:ext>
                </a:extLst>
              </p:cNvPr>
              <p:cNvSpPr>
                <a:spLocks noGrp="1"/>
              </p:cNvSpPr>
              <p:nvPr>
                <p:ph type="body" sz="quarter" idx="10"/>
              </p:nvPr>
            </p:nvSpPr>
            <p:spPr>
              <a:xfrm>
                <a:off x="5832014" y="2978995"/>
                <a:ext cx="2970033" cy="629700"/>
              </a:xfrm>
            </p:spPr>
            <p:txBody>
              <a:bodyPr/>
              <a:lstStyle/>
              <a:p>
                <a14:m>
                  <m:oMath xmlns:m="http://schemas.openxmlformats.org/officeDocument/2006/math">
                    <m:r>
                      <a:rPr kumimoji="1" lang="en-US" altLang="ja-JP" b="0" i="1" dirty="0" smtClean="0">
                        <a:latin typeface="Cambria Math" panose="02040503050406030204" pitchFamily="18" charset="0"/>
                      </a:rPr>
                      <m:t>𝑧</m:t>
                    </m:r>
                    <m:r>
                      <a:rPr kumimoji="1" lang="en-US" altLang="ja-JP" i="1" dirty="0" smtClean="0">
                        <a:latin typeface="Cambria Math" panose="02040503050406030204" pitchFamily="18" charset="0"/>
                      </a:rPr>
                      <m:t>=</m:t>
                    </m:r>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𝑤</m:t>
                        </m:r>
                      </m:e>
                      <m:sub>
                        <m:r>
                          <a:rPr kumimoji="1" lang="en-US" altLang="ja-JP" b="0" i="1" dirty="0" smtClean="0">
                            <a:latin typeface="Cambria Math" panose="02040503050406030204" pitchFamily="18" charset="0"/>
                          </a:rPr>
                          <m:t>0</m:t>
                        </m:r>
                      </m:sub>
                    </m:sSub>
                    <m:r>
                      <a:rPr kumimoji="1" lang="en-US" altLang="ja-JP" b="0" i="1" dirty="0" smtClean="0">
                        <a:latin typeface="Cambria Math" panose="02040503050406030204" pitchFamily="18" charset="0"/>
                      </a:rPr>
                      <m:t>+</m:t>
                    </m:r>
                    <m:nary>
                      <m:naryPr>
                        <m:chr m:val="∑"/>
                        <m:ctrlPr>
                          <a:rPr kumimoji="1" lang="en-US" altLang="ja-JP" i="1" dirty="0" smtClean="0">
                            <a:latin typeface="Cambria Math" panose="02040503050406030204" pitchFamily="18" charset="0"/>
                          </a:rPr>
                        </m:ctrlPr>
                      </m:naryPr>
                      <m:sub>
                        <m:r>
                          <m:rPr>
                            <m:brk m:alnAt="23"/>
                          </m:rPr>
                          <a:rPr kumimoji="1" lang="en-US" altLang="ja-JP" b="0" i="1" dirty="0" smtClean="0">
                            <a:latin typeface="Cambria Math" panose="02040503050406030204" pitchFamily="18" charset="0"/>
                          </a:rPr>
                          <m:t>𝑖</m:t>
                        </m:r>
                        <m:r>
                          <a:rPr kumimoji="1" lang="en-US" altLang="ja-JP" b="0" i="1" dirty="0" smtClean="0">
                            <a:latin typeface="Cambria Math" panose="02040503050406030204" pitchFamily="18" charset="0"/>
                          </a:rPr>
                          <m:t>=1</m:t>
                        </m:r>
                      </m:sub>
                      <m:sup>
                        <m:r>
                          <a:rPr kumimoji="1" lang="en-US" altLang="ja-JP" b="0" i="1" dirty="0" smtClean="0">
                            <a:latin typeface="Cambria Math" panose="02040503050406030204" pitchFamily="18" charset="0"/>
                          </a:rPr>
                          <m:t>𝑚</m:t>
                        </m:r>
                      </m:sup>
                      <m:e>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𝑤</m:t>
                            </m:r>
                          </m:e>
                          <m:sub>
                            <m:r>
                              <a:rPr kumimoji="1" lang="en-US" altLang="ja-JP" b="0" i="1" dirty="0" smtClean="0">
                                <a:latin typeface="Cambria Math" panose="02040503050406030204" pitchFamily="18" charset="0"/>
                              </a:rPr>
                              <m:t>𝑖</m:t>
                            </m:r>
                          </m:sub>
                        </m:sSub>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𝑥</m:t>
                            </m:r>
                          </m:e>
                          <m:sub>
                            <m:r>
                              <a:rPr kumimoji="1" lang="en-US" altLang="ja-JP" b="0" i="1" dirty="0" smtClean="0">
                                <a:latin typeface="Cambria Math" panose="02040503050406030204" pitchFamily="18" charset="0"/>
                              </a:rPr>
                              <m:t>𝑖</m:t>
                            </m:r>
                          </m:sub>
                        </m:sSub>
                      </m:e>
                    </m:nary>
                  </m:oMath>
                </a14:m>
                <a:endParaRPr kumimoji="1" lang="ja-JP" altLang="en-US" dirty="0"/>
              </a:p>
            </p:txBody>
          </p:sp>
        </mc:Choice>
        <mc:Fallback xmlns="">
          <p:sp>
            <p:nvSpPr>
              <p:cNvPr id="3" name="テキスト プレースホルダー 2">
                <a:extLst>
                  <a:ext uri="{FF2B5EF4-FFF2-40B4-BE49-F238E27FC236}">
                    <a16:creationId xmlns:a16="http://schemas.microsoft.com/office/drawing/2014/main" id="{C76CD328-B560-4E84-B93F-AC51A9DA24DD}"/>
                  </a:ext>
                </a:extLst>
              </p:cNvPr>
              <p:cNvSpPr>
                <a:spLocks noGrp="1" noRot="1" noChangeAspect="1" noMove="1" noResize="1" noEditPoints="1" noAdjustHandles="1" noChangeArrowheads="1" noChangeShapeType="1" noTextEdit="1"/>
              </p:cNvSpPr>
              <p:nvPr>
                <p:ph type="body" sz="quarter" idx="10"/>
              </p:nvPr>
            </p:nvSpPr>
            <p:spPr>
              <a:xfrm>
                <a:off x="5832014" y="2978995"/>
                <a:ext cx="2970033" cy="629700"/>
              </a:xfrm>
              <a:blipFill>
                <a:blip r:embed="rId2"/>
                <a:stretch>
                  <a:fillRect l="-1848" t="-59223" b="-100000"/>
                </a:stretch>
              </a:blipFill>
            </p:spPr>
            <p:txBody>
              <a:bodyPr/>
              <a:lstStyle/>
              <a:p>
                <a:r>
                  <a:rPr lang="ja-JP" altLang="en-US">
                    <a:noFill/>
                  </a:rPr>
                  <a:t> </a:t>
                </a:r>
              </a:p>
            </p:txBody>
          </p:sp>
        </mc:Fallback>
      </mc:AlternateContent>
      <p:sp>
        <p:nvSpPr>
          <p:cNvPr id="4" name="楕円 3">
            <a:extLst>
              <a:ext uri="{FF2B5EF4-FFF2-40B4-BE49-F238E27FC236}">
                <a16:creationId xmlns:a16="http://schemas.microsoft.com/office/drawing/2014/main" id="{03C3FBF6-56D8-4368-AB14-242ABE83B514}"/>
              </a:ext>
            </a:extLst>
          </p:cNvPr>
          <p:cNvSpPr/>
          <p:nvPr/>
        </p:nvSpPr>
        <p:spPr bwMode="auto">
          <a:xfrm>
            <a:off x="3491987" y="2168986"/>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tx1">
                    <a:lumMod val="75000"/>
                    <a:lumOff val="25000"/>
                  </a:schemeClr>
                </a:solidFill>
                <a:latin typeface="+mn-ea"/>
              </a:rPr>
              <a:t>Σ</a:t>
            </a:r>
            <a:endParaRPr kumimoji="1" lang="ja-JP" altLang="en-US" sz="2400" dirty="0">
              <a:solidFill>
                <a:schemeClr val="tx1">
                  <a:lumMod val="75000"/>
                  <a:lumOff val="25000"/>
                </a:schemeClr>
              </a:solidFill>
              <a:latin typeface="+mn-ea"/>
            </a:endParaRPr>
          </a:p>
        </p:txBody>
      </p:sp>
      <p:cxnSp>
        <p:nvCxnSpPr>
          <p:cNvPr id="6" name="直線矢印コネクタ 5">
            <a:extLst>
              <a:ext uri="{FF2B5EF4-FFF2-40B4-BE49-F238E27FC236}">
                <a16:creationId xmlns:a16="http://schemas.microsoft.com/office/drawing/2014/main" id="{61C2A654-3D66-4D5A-A669-E7F8E27096E6}"/>
              </a:ext>
            </a:extLst>
          </p:cNvPr>
          <p:cNvCxnSpPr>
            <a:cxnSpLocks/>
            <a:stCxn id="8" idx="2"/>
            <a:endCxn id="4" idx="1"/>
          </p:cNvCxnSpPr>
          <p:nvPr/>
        </p:nvCxnSpPr>
        <p:spPr bwMode="auto">
          <a:xfrm>
            <a:off x="3278842" y="1448978"/>
            <a:ext cx="529473" cy="851811"/>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24E92484-E03C-423F-B6C5-24A1D5FC0737}"/>
                  </a:ext>
                </a:extLst>
              </p:cNvPr>
              <p:cNvSpPr/>
              <p:nvPr/>
            </p:nvSpPr>
            <p:spPr bwMode="auto">
              <a:xfrm>
                <a:off x="3098840" y="1088974"/>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i="1" dirty="0" smtClean="0">
                          <a:solidFill>
                            <a:schemeClr val="tx1">
                              <a:lumMod val="75000"/>
                              <a:lumOff val="25000"/>
                            </a:schemeClr>
                          </a:solidFill>
                          <a:latin typeface="Cambria Math" panose="02040503050406030204" pitchFamily="18" charset="0"/>
                        </a:rPr>
                        <m:t>1</m:t>
                      </m:r>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8" name="正方形/長方形 7">
                <a:extLst>
                  <a:ext uri="{FF2B5EF4-FFF2-40B4-BE49-F238E27FC236}">
                    <a16:creationId xmlns:a16="http://schemas.microsoft.com/office/drawing/2014/main" id="{24E92484-E03C-423F-B6C5-24A1D5FC0737}"/>
                  </a:ext>
                </a:extLst>
              </p:cNvPr>
              <p:cNvSpPr>
                <a:spLocks noRot="1" noChangeAspect="1" noMove="1" noResize="1" noEditPoints="1" noAdjustHandles="1" noChangeArrowheads="1" noChangeShapeType="1" noTextEdit="1"/>
              </p:cNvSpPr>
              <p:nvPr/>
            </p:nvSpPr>
            <p:spPr bwMode="auto">
              <a:xfrm>
                <a:off x="3098840" y="1088974"/>
                <a:ext cx="360004" cy="360004"/>
              </a:xfrm>
              <a:prstGeom prst="rect">
                <a:avLst/>
              </a:prstGeom>
              <a:blipFill>
                <a:blip r:embed="rId3"/>
                <a:stretch>
                  <a:fillRect l="-1695"/>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7EF6AD6F-8ABF-4592-88E9-17B35C876AF5}"/>
                  </a:ext>
                </a:extLst>
              </p:cNvPr>
              <p:cNvSpPr/>
              <p:nvPr/>
            </p:nvSpPr>
            <p:spPr bwMode="auto">
              <a:xfrm>
                <a:off x="3851992" y="1088974"/>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sSub>
                        <m:sSubPr>
                          <m:ctrlPr>
                            <a:rPr lang="en-US" altLang="ja-JP" sz="2000" b="0" i="1" dirty="0" smtClean="0">
                              <a:solidFill>
                                <a:schemeClr val="tx1">
                                  <a:lumMod val="75000"/>
                                  <a:lumOff val="25000"/>
                                </a:schemeClr>
                              </a:solidFill>
                              <a:latin typeface="Cambria Math" panose="02040503050406030204" pitchFamily="18" charset="0"/>
                            </a:rPr>
                          </m:ctrlPr>
                        </m:sSubPr>
                        <m:e>
                          <m:r>
                            <a:rPr lang="en-US" altLang="ja-JP" sz="2000" b="0" i="1" dirty="0" smtClean="0">
                              <a:solidFill>
                                <a:schemeClr val="tx1">
                                  <a:lumMod val="75000"/>
                                  <a:lumOff val="25000"/>
                                </a:schemeClr>
                              </a:solidFill>
                              <a:latin typeface="Cambria Math" panose="02040503050406030204" pitchFamily="18" charset="0"/>
                            </a:rPr>
                            <m:t>𝑥</m:t>
                          </m:r>
                        </m:e>
                        <m:sub>
                          <m:r>
                            <a:rPr lang="en-US" altLang="ja-JP" sz="2000" b="0" i="1" dirty="0" smtClean="0">
                              <a:solidFill>
                                <a:schemeClr val="tx1">
                                  <a:lumMod val="75000"/>
                                  <a:lumOff val="25000"/>
                                </a:schemeClr>
                              </a:solidFill>
                              <a:latin typeface="Cambria Math" panose="02040503050406030204" pitchFamily="18" charset="0"/>
                            </a:rPr>
                            <m:t>1</m:t>
                          </m:r>
                        </m:sub>
                      </m:sSub>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9" name="正方形/長方形 8">
                <a:extLst>
                  <a:ext uri="{FF2B5EF4-FFF2-40B4-BE49-F238E27FC236}">
                    <a16:creationId xmlns:a16="http://schemas.microsoft.com/office/drawing/2014/main" id="{7EF6AD6F-8ABF-4592-88E9-17B35C876AF5}"/>
                  </a:ext>
                </a:extLst>
              </p:cNvPr>
              <p:cNvSpPr>
                <a:spLocks noRot="1" noChangeAspect="1" noMove="1" noResize="1" noEditPoints="1" noAdjustHandles="1" noChangeArrowheads="1" noChangeShapeType="1" noTextEdit="1"/>
              </p:cNvSpPr>
              <p:nvPr/>
            </p:nvSpPr>
            <p:spPr bwMode="auto">
              <a:xfrm>
                <a:off x="3851992" y="1088974"/>
                <a:ext cx="360004" cy="360004"/>
              </a:xfrm>
              <a:prstGeom prst="rect">
                <a:avLst/>
              </a:prstGeom>
              <a:blipFill>
                <a:blip r:embed="rId4"/>
                <a:stretch>
                  <a:fillRect l="-10169"/>
                </a:stretch>
              </a:blipFill>
              <a:ln w="6350">
                <a:noFill/>
                <a:headEnd/>
                <a:tailEnd type="none" w="sm" len="med"/>
              </a:ln>
            </p:spPr>
            <p:txBody>
              <a:bodyPr/>
              <a:lstStyle/>
              <a:p>
                <a:r>
                  <a:rPr lang="ja-JP" altLang="en-US">
                    <a:noFill/>
                  </a:rPr>
                  <a:t> </a:t>
                </a:r>
              </a:p>
            </p:txBody>
          </p:sp>
        </mc:Fallback>
      </mc:AlternateContent>
      <p:sp>
        <p:nvSpPr>
          <p:cNvPr id="12" name="正方形/長方形 11">
            <a:extLst>
              <a:ext uri="{FF2B5EF4-FFF2-40B4-BE49-F238E27FC236}">
                <a16:creationId xmlns:a16="http://schemas.microsoft.com/office/drawing/2014/main" id="{6495445F-363E-440D-BEAB-65A78BFEFC09}"/>
              </a:ext>
            </a:extLst>
          </p:cNvPr>
          <p:cNvSpPr/>
          <p:nvPr/>
        </p:nvSpPr>
        <p:spPr bwMode="auto">
          <a:xfrm>
            <a:off x="4932004" y="1088974"/>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dirty="0">
                <a:solidFill>
                  <a:schemeClr val="tx1">
                    <a:lumMod val="75000"/>
                    <a:lumOff val="25000"/>
                  </a:schemeClr>
                </a:solidFill>
                <a:latin typeface="Arial Narrow" panose="020B0606020202030204" pitchFamily="34" charset="0"/>
              </a:rPr>
              <a:t>…</a:t>
            </a:r>
            <a:endParaRPr lang="ja-JP" altLang="en-US" sz="2000" dirty="0">
              <a:solidFill>
                <a:schemeClr val="tx1">
                  <a:lumMod val="75000"/>
                  <a:lumOff val="25000"/>
                </a:schemeClr>
              </a:solidFill>
              <a:latin typeface="Arial Narrow" panose="020B0606020202030204" pitchFamily="34" charset="0"/>
            </a:endParaRPr>
          </a:p>
        </p:txBody>
      </p:sp>
      <p:cxnSp>
        <p:nvCxnSpPr>
          <p:cNvPr id="14" name="直線矢印コネクタ 13">
            <a:extLst>
              <a:ext uri="{FF2B5EF4-FFF2-40B4-BE49-F238E27FC236}">
                <a16:creationId xmlns:a16="http://schemas.microsoft.com/office/drawing/2014/main" id="{DF53E568-5E20-47E2-A3FB-500F66BCDBB0}"/>
              </a:ext>
            </a:extLst>
          </p:cNvPr>
          <p:cNvCxnSpPr>
            <a:cxnSpLocks/>
            <a:stCxn id="9" idx="2"/>
          </p:cNvCxnSpPr>
          <p:nvPr/>
        </p:nvCxnSpPr>
        <p:spPr bwMode="auto">
          <a:xfrm>
            <a:off x="4031994" y="1448978"/>
            <a:ext cx="180002" cy="720008"/>
          </a:xfrm>
          <a:prstGeom prst="straightConnector1">
            <a:avLst/>
          </a:prstGeom>
          <a:noFill/>
          <a:ln w="9525" cap="flat" cmpd="sng" algn="ctr">
            <a:solidFill>
              <a:schemeClr val="tx1"/>
            </a:solidFill>
            <a:prstDash val="solid"/>
            <a:round/>
            <a:headEnd type="none" w="med" len="med"/>
            <a:tailEnd type="triangle"/>
          </a:ln>
          <a:effectLst/>
        </p:spPr>
      </p:cxnSp>
      <p:cxnSp>
        <p:nvCxnSpPr>
          <p:cNvPr id="16" name="直線矢印コネクタ 15">
            <a:extLst>
              <a:ext uri="{FF2B5EF4-FFF2-40B4-BE49-F238E27FC236}">
                <a16:creationId xmlns:a16="http://schemas.microsoft.com/office/drawing/2014/main" id="{2E2072D7-27CE-49D0-BF60-6D6C13851026}"/>
              </a:ext>
            </a:extLst>
          </p:cNvPr>
          <p:cNvCxnSpPr>
            <a:cxnSpLocks/>
            <a:stCxn id="27" idx="2"/>
          </p:cNvCxnSpPr>
          <p:nvPr/>
        </p:nvCxnSpPr>
        <p:spPr bwMode="auto">
          <a:xfrm flipH="1">
            <a:off x="4662001" y="1416775"/>
            <a:ext cx="102151" cy="752211"/>
          </a:xfrm>
          <a:prstGeom prst="straightConnector1">
            <a:avLst/>
          </a:prstGeom>
          <a:noFill/>
          <a:ln w="9525" cap="flat" cmpd="sng" algn="ctr">
            <a:solidFill>
              <a:schemeClr val="tx1"/>
            </a:solidFill>
            <a:prstDash val="solid"/>
            <a:round/>
            <a:headEnd type="none" w="med" len="med"/>
            <a:tailEnd type="triangle"/>
          </a:ln>
          <a:effectLst/>
        </p:spPr>
      </p:cxnSp>
      <p:cxnSp>
        <p:nvCxnSpPr>
          <p:cNvPr id="19" name="直線矢印コネクタ 18">
            <a:extLst>
              <a:ext uri="{FF2B5EF4-FFF2-40B4-BE49-F238E27FC236}">
                <a16:creationId xmlns:a16="http://schemas.microsoft.com/office/drawing/2014/main" id="{89AAD5FC-CA6A-4DF7-BC68-64D554E24A73}"/>
              </a:ext>
            </a:extLst>
          </p:cNvPr>
          <p:cNvCxnSpPr>
            <a:cxnSpLocks/>
            <a:stCxn id="32" idx="2"/>
          </p:cNvCxnSpPr>
          <p:nvPr/>
        </p:nvCxnSpPr>
        <p:spPr bwMode="auto">
          <a:xfrm flipH="1">
            <a:off x="5112007" y="1416775"/>
            <a:ext cx="462154" cy="842212"/>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3" name="正方形/長方形 22">
                <a:extLst>
                  <a:ext uri="{FF2B5EF4-FFF2-40B4-BE49-F238E27FC236}">
                    <a16:creationId xmlns:a16="http://schemas.microsoft.com/office/drawing/2014/main" id="{19BCB978-7455-44C0-9F75-1E921CE16AAE}"/>
                  </a:ext>
                </a:extLst>
              </p:cNvPr>
              <p:cNvSpPr/>
              <p:nvPr/>
            </p:nvSpPr>
            <p:spPr bwMode="auto">
              <a:xfrm>
                <a:off x="3131984" y="1538979"/>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sSub>
                        <m:sSubPr>
                          <m:ctrlPr>
                            <a:rPr lang="en-US" altLang="ja-JP" sz="2000" b="0" i="1" dirty="0" smtClean="0">
                              <a:solidFill>
                                <a:schemeClr val="tx1">
                                  <a:lumMod val="75000"/>
                                  <a:lumOff val="25000"/>
                                </a:schemeClr>
                              </a:solidFill>
                              <a:latin typeface="Cambria Math" panose="02040503050406030204" pitchFamily="18" charset="0"/>
                            </a:rPr>
                          </m:ctrlPr>
                        </m:sSubPr>
                        <m:e>
                          <m:r>
                            <a:rPr lang="en-US" altLang="ja-JP" sz="2000" b="0" i="1" dirty="0" smtClean="0">
                              <a:solidFill>
                                <a:schemeClr val="tx1">
                                  <a:lumMod val="75000"/>
                                  <a:lumOff val="25000"/>
                                </a:schemeClr>
                              </a:solidFill>
                              <a:latin typeface="Cambria Math" panose="02040503050406030204" pitchFamily="18" charset="0"/>
                            </a:rPr>
                            <m:t>𝑤</m:t>
                          </m:r>
                        </m:e>
                        <m:sub>
                          <m:r>
                            <a:rPr lang="en-US" altLang="ja-JP" sz="2000" b="0" i="1" dirty="0" smtClean="0">
                              <a:solidFill>
                                <a:schemeClr val="tx1">
                                  <a:lumMod val="75000"/>
                                  <a:lumOff val="25000"/>
                                </a:schemeClr>
                              </a:solidFill>
                              <a:latin typeface="Cambria Math" panose="02040503050406030204" pitchFamily="18" charset="0"/>
                            </a:rPr>
                            <m:t>0</m:t>
                          </m:r>
                        </m:sub>
                      </m:sSub>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23" name="正方形/長方形 22">
                <a:extLst>
                  <a:ext uri="{FF2B5EF4-FFF2-40B4-BE49-F238E27FC236}">
                    <a16:creationId xmlns:a16="http://schemas.microsoft.com/office/drawing/2014/main" id="{19BCB978-7455-44C0-9F75-1E921CE16AAE}"/>
                  </a:ext>
                </a:extLst>
              </p:cNvPr>
              <p:cNvSpPr>
                <a:spLocks noRot="1" noChangeAspect="1" noMove="1" noResize="1" noEditPoints="1" noAdjustHandles="1" noChangeArrowheads="1" noChangeShapeType="1" noTextEdit="1"/>
              </p:cNvSpPr>
              <p:nvPr/>
            </p:nvSpPr>
            <p:spPr bwMode="auto">
              <a:xfrm>
                <a:off x="3131984" y="1538979"/>
                <a:ext cx="360004" cy="360004"/>
              </a:xfrm>
              <a:prstGeom prst="rect">
                <a:avLst/>
              </a:prstGeom>
              <a:blipFill>
                <a:blip r:embed="rId5"/>
                <a:stretch>
                  <a:fillRect l="-16949"/>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a:extLst>
                  <a:ext uri="{FF2B5EF4-FFF2-40B4-BE49-F238E27FC236}">
                    <a16:creationId xmlns:a16="http://schemas.microsoft.com/office/drawing/2014/main" id="{75876AEF-3248-4B60-A091-DBFD29657ED6}"/>
                  </a:ext>
                </a:extLst>
              </p:cNvPr>
              <p:cNvSpPr/>
              <p:nvPr/>
            </p:nvSpPr>
            <p:spPr bwMode="auto">
              <a:xfrm>
                <a:off x="3761991" y="1538979"/>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sSub>
                        <m:sSubPr>
                          <m:ctrlPr>
                            <a:rPr lang="en-US" altLang="ja-JP" sz="2000" b="0" i="1" dirty="0" smtClean="0">
                              <a:solidFill>
                                <a:schemeClr val="tx1">
                                  <a:lumMod val="75000"/>
                                  <a:lumOff val="25000"/>
                                </a:schemeClr>
                              </a:solidFill>
                              <a:latin typeface="Cambria Math" panose="02040503050406030204" pitchFamily="18" charset="0"/>
                            </a:rPr>
                          </m:ctrlPr>
                        </m:sSubPr>
                        <m:e>
                          <m:r>
                            <a:rPr lang="en-US" altLang="ja-JP" sz="2000" b="0" i="1" dirty="0" smtClean="0">
                              <a:solidFill>
                                <a:schemeClr val="tx1">
                                  <a:lumMod val="75000"/>
                                  <a:lumOff val="25000"/>
                                </a:schemeClr>
                              </a:solidFill>
                              <a:latin typeface="Cambria Math" panose="02040503050406030204" pitchFamily="18" charset="0"/>
                            </a:rPr>
                            <m:t>𝑤</m:t>
                          </m:r>
                        </m:e>
                        <m:sub>
                          <m:r>
                            <a:rPr lang="en-US" altLang="ja-JP" sz="2000" b="0" i="1" dirty="0" smtClean="0">
                              <a:solidFill>
                                <a:schemeClr val="tx1">
                                  <a:lumMod val="75000"/>
                                  <a:lumOff val="25000"/>
                                </a:schemeClr>
                              </a:solidFill>
                              <a:latin typeface="Cambria Math" panose="02040503050406030204" pitchFamily="18" charset="0"/>
                            </a:rPr>
                            <m:t>1</m:t>
                          </m:r>
                        </m:sub>
                      </m:sSub>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26" name="正方形/長方形 25">
                <a:extLst>
                  <a:ext uri="{FF2B5EF4-FFF2-40B4-BE49-F238E27FC236}">
                    <a16:creationId xmlns:a16="http://schemas.microsoft.com/office/drawing/2014/main" id="{75876AEF-3248-4B60-A091-DBFD29657ED6}"/>
                  </a:ext>
                </a:extLst>
              </p:cNvPr>
              <p:cNvSpPr>
                <a:spLocks noRot="1" noChangeAspect="1" noMove="1" noResize="1" noEditPoints="1" noAdjustHandles="1" noChangeArrowheads="1" noChangeShapeType="1" noTextEdit="1"/>
              </p:cNvSpPr>
              <p:nvPr/>
            </p:nvSpPr>
            <p:spPr bwMode="auto">
              <a:xfrm>
                <a:off x="3761991" y="1538979"/>
                <a:ext cx="360004" cy="360004"/>
              </a:xfrm>
              <a:prstGeom prst="rect">
                <a:avLst/>
              </a:prstGeom>
              <a:blipFill>
                <a:blip r:embed="rId6"/>
                <a:stretch>
                  <a:fillRect l="-15254"/>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BBE65F8C-7405-4DA3-B77A-0CBCF35A477E}"/>
                  </a:ext>
                </a:extLst>
              </p:cNvPr>
              <p:cNvSpPr/>
              <p:nvPr/>
            </p:nvSpPr>
            <p:spPr bwMode="auto">
              <a:xfrm>
                <a:off x="4572000" y="1088974"/>
                <a:ext cx="384303" cy="327801"/>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sSub>
                        <m:sSubPr>
                          <m:ctrlPr>
                            <a:rPr lang="en-US" altLang="ja-JP" sz="2000" b="0" i="1" dirty="0" smtClean="0">
                              <a:solidFill>
                                <a:schemeClr val="tx1">
                                  <a:lumMod val="75000"/>
                                  <a:lumOff val="25000"/>
                                </a:schemeClr>
                              </a:solidFill>
                              <a:latin typeface="Cambria Math" panose="02040503050406030204" pitchFamily="18" charset="0"/>
                            </a:rPr>
                          </m:ctrlPr>
                        </m:sSubPr>
                        <m:e>
                          <m:r>
                            <a:rPr lang="en-US" altLang="ja-JP" sz="2000" b="0" i="1" dirty="0" smtClean="0">
                              <a:solidFill>
                                <a:schemeClr val="tx1">
                                  <a:lumMod val="75000"/>
                                  <a:lumOff val="25000"/>
                                </a:schemeClr>
                              </a:solidFill>
                              <a:latin typeface="Cambria Math" panose="02040503050406030204" pitchFamily="18" charset="0"/>
                            </a:rPr>
                            <m:t>𝑥</m:t>
                          </m:r>
                        </m:e>
                        <m:sub>
                          <m:r>
                            <a:rPr lang="en-US" altLang="ja-JP" sz="2000" b="0" i="1" dirty="0" smtClean="0">
                              <a:solidFill>
                                <a:schemeClr val="tx1">
                                  <a:lumMod val="75000"/>
                                  <a:lumOff val="25000"/>
                                </a:schemeClr>
                              </a:solidFill>
                              <a:latin typeface="Cambria Math" panose="02040503050406030204" pitchFamily="18" charset="0"/>
                            </a:rPr>
                            <m:t>2</m:t>
                          </m:r>
                        </m:sub>
                      </m:sSub>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27" name="正方形/長方形 26">
                <a:extLst>
                  <a:ext uri="{FF2B5EF4-FFF2-40B4-BE49-F238E27FC236}">
                    <a16:creationId xmlns:a16="http://schemas.microsoft.com/office/drawing/2014/main" id="{BBE65F8C-7405-4DA3-B77A-0CBCF35A477E}"/>
                  </a:ext>
                </a:extLst>
              </p:cNvPr>
              <p:cNvSpPr>
                <a:spLocks noRot="1" noChangeAspect="1" noMove="1" noResize="1" noEditPoints="1" noAdjustHandles="1" noChangeArrowheads="1" noChangeShapeType="1" noTextEdit="1"/>
              </p:cNvSpPr>
              <p:nvPr/>
            </p:nvSpPr>
            <p:spPr bwMode="auto">
              <a:xfrm>
                <a:off x="4572000" y="1088974"/>
                <a:ext cx="384303" cy="327801"/>
              </a:xfrm>
              <a:prstGeom prst="rect">
                <a:avLst/>
              </a:prstGeom>
              <a:blipFill>
                <a:blip r:embed="rId7"/>
                <a:stretch>
                  <a:fillRect l="-6349" b="-7547"/>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a:extLst>
                  <a:ext uri="{FF2B5EF4-FFF2-40B4-BE49-F238E27FC236}">
                    <a16:creationId xmlns:a16="http://schemas.microsoft.com/office/drawing/2014/main" id="{CBBF7BBC-7C75-4C19-AEA7-A9C80736AAF6}"/>
                  </a:ext>
                </a:extLst>
              </p:cNvPr>
              <p:cNvSpPr/>
              <p:nvPr/>
            </p:nvSpPr>
            <p:spPr bwMode="auto">
              <a:xfrm>
                <a:off x="4391998" y="1538979"/>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sSub>
                        <m:sSubPr>
                          <m:ctrlPr>
                            <a:rPr lang="en-US" altLang="ja-JP" sz="2000" b="0" i="1" dirty="0" smtClean="0">
                              <a:solidFill>
                                <a:schemeClr val="tx1">
                                  <a:lumMod val="75000"/>
                                  <a:lumOff val="25000"/>
                                </a:schemeClr>
                              </a:solidFill>
                              <a:latin typeface="Cambria Math" panose="02040503050406030204" pitchFamily="18" charset="0"/>
                            </a:rPr>
                          </m:ctrlPr>
                        </m:sSubPr>
                        <m:e>
                          <m:r>
                            <a:rPr lang="en-US" altLang="ja-JP" sz="2000" b="0" i="1" dirty="0" smtClean="0">
                              <a:solidFill>
                                <a:schemeClr val="tx1">
                                  <a:lumMod val="75000"/>
                                  <a:lumOff val="25000"/>
                                </a:schemeClr>
                              </a:solidFill>
                              <a:latin typeface="Cambria Math" panose="02040503050406030204" pitchFamily="18" charset="0"/>
                            </a:rPr>
                            <m:t>𝑤</m:t>
                          </m:r>
                        </m:e>
                        <m:sub>
                          <m:r>
                            <a:rPr lang="en-US" altLang="ja-JP" sz="2000" b="0" i="1" dirty="0" smtClean="0">
                              <a:solidFill>
                                <a:schemeClr val="tx1">
                                  <a:lumMod val="75000"/>
                                  <a:lumOff val="25000"/>
                                </a:schemeClr>
                              </a:solidFill>
                              <a:latin typeface="Cambria Math" panose="02040503050406030204" pitchFamily="18" charset="0"/>
                            </a:rPr>
                            <m:t>2</m:t>
                          </m:r>
                        </m:sub>
                      </m:sSub>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31" name="正方形/長方形 30">
                <a:extLst>
                  <a:ext uri="{FF2B5EF4-FFF2-40B4-BE49-F238E27FC236}">
                    <a16:creationId xmlns:a16="http://schemas.microsoft.com/office/drawing/2014/main" id="{CBBF7BBC-7C75-4C19-AEA7-A9C80736AAF6}"/>
                  </a:ext>
                </a:extLst>
              </p:cNvPr>
              <p:cNvSpPr>
                <a:spLocks noRot="1" noChangeAspect="1" noMove="1" noResize="1" noEditPoints="1" noAdjustHandles="1" noChangeArrowheads="1" noChangeShapeType="1" noTextEdit="1"/>
              </p:cNvSpPr>
              <p:nvPr/>
            </p:nvSpPr>
            <p:spPr bwMode="auto">
              <a:xfrm>
                <a:off x="4391998" y="1538979"/>
                <a:ext cx="360004" cy="360004"/>
              </a:xfrm>
              <a:prstGeom prst="rect">
                <a:avLst/>
              </a:prstGeom>
              <a:blipFill>
                <a:blip r:embed="rId8"/>
                <a:stretch>
                  <a:fillRect l="-16667"/>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a:extLst>
                  <a:ext uri="{FF2B5EF4-FFF2-40B4-BE49-F238E27FC236}">
                    <a16:creationId xmlns:a16="http://schemas.microsoft.com/office/drawing/2014/main" id="{57A3E800-7CFF-4578-95DC-415CD38A1645}"/>
                  </a:ext>
                </a:extLst>
              </p:cNvPr>
              <p:cNvSpPr/>
              <p:nvPr/>
            </p:nvSpPr>
            <p:spPr bwMode="auto">
              <a:xfrm>
                <a:off x="5382009" y="1088974"/>
                <a:ext cx="384303" cy="327801"/>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sSub>
                        <m:sSubPr>
                          <m:ctrlPr>
                            <a:rPr lang="en-US" altLang="ja-JP" sz="2000" b="0" i="1" dirty="0" smtClean="0">
                              <a:solidFill>
                                <a:schemeClr val="tx1">
                                  <a:lumMod val="75000"/>
                                  <a:lumOff val="25000"/>
                                </a:schemeClr>
                              </a:solidFill>
                              <a:latin typeface="Cambria Math" panose="02040503050406030204" pitchFamily="18" charset="0"/>
                            </a:rPr>
                          </m:ctrlPr>
                        </m:sSubPr>
                        <m:e>
                          <m:r>
                            <a:rPr lang="en-US" altLang="ja-JP" sz="2000" b="0" i="1" dirty="0" smtClean="0">
                              <a:solidFill>
                                <a:schemeClr val="tx1">
                                  <a:lumMod val="75000"/>
                                  <a:lumOff val="25000"/>
                                </a:schemeClr>
                              </a:solidFill>
                              <a:latin typeface="Cambria Math" panose="02040503050406030204" pitchFamily="18" charset="0"/>
                            </a:rPr>
                            <m:t>𝑥</m:t>
                          </m:r>
                        </m:e>
                        <m:sub>
                          <m:r>
                            <a:rPr lang="en-US" altLang="ja-JP" sz="2000" b="0" i="1" dirty="0" smtClean="0">
                              <a:solidFill>
                                <a:schemeClr val="tx1">
                                  <a:lumMod val="75000"/>
                                  <a:lumOff val="25000"/>
                                </a:schemeClr>
                              </a:solidFill>
                              <a:latin typeface="Cambria Math" panose="02040503050406030204" pitchFamily="18" charset="0"/>
                            </a:rPr>
                            <m:t>𝑚</m:t>
                          </m:r>
                        </m:sub>
                      </m:sSub>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32" name="正方形/長方形 31">
                <a:extLst>
                  <a:ext uri="{FF2B5EF4-FFF2-40B4-BE49-F238E27FC236}">
                    <a16:creationId xmlns:a16="http://schemas.microsoft.com/office/drawing/2014/main" id="{57A3E800-7CFF-4578-95DC-415CD38A1645}"/>
                  </a:ext>
                </a:extLst>
              </p:cNvPr>
              <p:cNvSpPr>
                <a:spLocks noRot="1" noChangeAspect="1" noMove="1" noResize="1" noEditPoints="1" noAdjustHandles="1" noChangeArrowheads="1" noChangeShapeType="1" noTextEdit="1"/>
              </p:cNvSpPr>
              <p:nvPr/>
            </p:nvSpPr>
            <p:spPr bwMode="auto">
              <a:xfrm>
                <a:off x="5382009" y="1088974"/>
                <a:ext cx="384303" cy="327801"/>
              </a:xfrm>
              <a:prstGeom prst="rect">
                <a:avLst/>
              </a:prstGeom>
              <a:blipFill>
                <a:blip r:embed="rId9"/>
                <a:stretch>
                  <a:fillRect l="-15873" b="-3774"/>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a:extLst>
                  <a:ext uri="{FF2B5EF4-FFF2-40B4-BE49-F238E27FC236}">
                    <a16:creationId xmlns:a16="http://schemas.microsoft.com/office/drawing/2014/main" id="{37A6735B-AE08-494C-BC8B-162EF8973DE7}"/>
                  </a:ext>
                </a:extLst>
              </p:cNvPr>
              <p:cNvSpPr/>
              <p:nvPr/>
            </p:nvSpPr>
            <p:spPr bwMode="auto">
              <a:xfrm>
                <a:off x="5022005" y="1538979"/>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sSub>
                        <m:sSubPr>
                          <m:ctrlPr>
                            <a:rPr lang="en-US" altLang="ja-JP" sz="2000" b="0" i="1" dirty="0" smtClean="0">
                              <a:solidFill>
                                <a:schemeClr val="tx1">
                                  <a:lumMod val="75000"/>
                                  <a:lumOff val="25000"/>
                                </a:schemeClr>
                              </a:solidFill>
                              <a:latin typeface="Cambria Math" panose="02040503050406030204" pitchFamily="18" charset="0"/>
                            </a:rPr>
                          </m:ctrlPr>
                        </m:sSubPr>
                        <m:e>
                          <m:r>
                            <a:rPr lang="en-US" altLang="ja-JP" sz="2000" b="0" i="1" dirty="0" smtClean="0">
                              <a:solidFill>
                                <a:schemeClr val="tx1">
                                  <a:lumMod val="75000"/>
                                  <a:lumOff val="25000"/>
                                </a:schemeClr>
                              </a:solidFill>
                              <a:latin typeface="Cambria Math" panose="02040503050406030204" pitchFamily="18" charset="0"/>
                            </a:rPr>
                            <m:t>𝑤</m:t>
                          </m:r>
                        </m:e>
                        <m:sub>
                          <m:r>
                            <a:rPr lang="en-US" altLang="ja-JP" sz="2000" b="0" i="1" dirty="0" smtClean="0">
                              <a:solidFill>
                                <a:schemeClr val="tx1">
                                  <a:lumMod val="75000"/>
                                  <a:lumOff val="25000"/>
                                </a:schemeClr>
                              </a:solidFill>
                              <a:latin typeface="Cambria Math" panose="02040503050406030204" pitchFamily="18" charset="0"/>
                            </a:rPr>
                            <m:t>𝑚</m:t>
                          </m:r>
                        </m:sub>
                      </m:sSub>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38" name="正方形/長方形 37">
                <a:extLst>
                  <a:ext uri="{FF2B5EF4-FFF2-40B4-BE49-F238E27FC236}">
                    <a16:creationId xmlns:a16="http://schemas.microsoft.com/office/drawing/2014/main" id="{37A6735B-AE08-494C-BC8B-162EF8973DE7}"/>
                  </a:ext>
                </a:extLst>
              </p:cNvPr>
              <p:cNvSpPr>
                <a:spLocks noRot="1" noChangeAspect="1" noMove="1" noResize="1" noEditPoints="1" noAdjustHandles="1" noChangeArrowheads="1" noChangeShapeType="1" noTextEdit="1"/>
              </p:cNvSpPr>
              <p:nvPr/>
            </p:nvSpPr>
            <p:spPr bwMode="auto">
              <a:xfrm>
                <a:off x="5022005" y="1538979"/>
                <a:ext cx="360004" cy="360004"/>
              </a:xfrm>
              <a:prstGeom prst="rect">
                <a:avLst/>
              </a:prstGeom>
              <a:blipFill>
                <a:blip r:embed="rId10"/>
                <a:stretch>
                  <a:fillRect l="-25424" r="-1695"/>
                </a:stretch>
              </a:blipFill>
              <a:ln w="6350">
                <a:noFill/>
                <a:headEnd/>
                <a:tailEnd type="none" w="sm" len="med"/>
              </a:ln>
            </p:spPr>
            <p:txBody>
              <a:bodyPr/>
              <a:lstStyle/>
              <a:p>
                <a:r>
                  <a:rPr lang="ja-JP" altLang="en-US">
                    <a:noFill/>
                  </a:rPr>
                  <a:t> </a:t>
                </a:r>
              </a:p>
            </p:txBody>
          </p:sp>
        </mc:Fallback>
      </mc:AlternateContent>
      <p:cxnSp>
        <p:nvCxnSpPr>
          <p:cNvPr id="54" name="直線矢印コネクタ 53">
            <a:extLst>
              <a:ext uri="{FF2B5EF4-FFF2-40B4-BE49-F238E27FC236}">
                <a16:creationId xmlns:a16="http://schemas.microsoft.com/office/drawing/2014/main" id="{DDB46FC3-96B1-4DE3-B8B5-B04653BD8EBE}"/>
              </a:ext>
            </a:extLst>
          </p:cNvPr>
          <p:cNvCxnSpPr>
            <a:cxnSpLocks/>
            <a:stCxn id="4" idx="4"/>
          </p:cNvCxnSpPr>
          <p:nvPr/>
        </p:nvCxnSpPr>
        <p:spPr bwMode="auto">
          <a:xfrm>
            <a:off x="4572000" y="3068996"/>
            <a:ext cx="0" cy="540006"/>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0" name="正方形/長方形 59">
                <a:extLst>
                  <a:ext uri="{FF2B5EF4-FFF2-40B4-BE49-F238E27FC236}">
                    <a16:creationId xmlns:a16="http://schemas.microsoft.com/office/drawing/2014/main" id="{9F41160E-EA89-4826-82D0-DFFA2F144862}"/>
                  </a:ext>
                </a:extLst>
              </p:cNvPr>
              <p:cNvSpPr/>
              <p:nvPr/>
            </p:nvSpPr>
            <p:spPr bwMode="auto">
              <a:xfrm>
                <a:off x="4662001" y="3158997"/>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0" i="1" dirty="0" smtClean="0">
                          <a:solidFill>
                            <a:schemeClr val="tx1">
                              <a:lumMod val="75000"/>
                              <a:lumOff val="25000"/>
                            </a:schemeClr>
                          </a:solidFill>
                          <a:latin typeface="Cambria Math" panose="02040503050406030204" pitchFamily="18" charset="0"/>
                        </a:rPr>
                        <m:t>𝑧</m:t>
                      </m:r>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60" name="正方形/長方形 59">
                <a:extLst>
                  <a:ext uri="{FF2B5EF4-FFF2-40B4-BE49-F238E27FC236}">
                    <a16:creationId xmlns:a16="http://schemas.microsoft.com/office/drawing/2014/main" id="{9F41160E-EA89-4826-82D0-DFFA2F144862}"/>
                  </a:ext>
                </a:extLst>
              </p:cNvPr>
              <p:cNvSpPr>
                <a:spLocks noRot="1" noChangeAspect="1" noMove="1" noResize="1" noEditPoints="1" noAdjustHandles="1" noChangeArrowheads="1" noChangeShapeType="1" noTextEdit="1"/>
              </p:cNvSpPr>
              <p:nvPr/>
            </p:nvSpPr>
            <p:spPr bwMode="auto">
              <a:xfrm>
                <a:off x="4662001" y="3158997"/>
                <a:ext cx="360004" cy="360004"/>
              </a:xfrm>
              <a:prstGeom prst="rect">
                <a:avLst/>
              </a:prstGeom>
              <a:blipFill>
                <a:blip r:embed="rId11"/>
                <a:stretch>
                  <a:fillRect/>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楕円 60">
                <a:extLst>
                  <a:ext uri="{FF2B5EF4-FFF2-40B4-BE49-F238E27FC236}">
                    <a16:creationId xmlns:a16="http://schemas.microsoft.com/office/drawing/2014/main" id="{B4E8F6D9-5AE4-4891-9733-6D8D47FE7D9B}"/>
                  </a:ext>
                </a:extLst>
              </p:cNvPr>
              <p:cNvSpPr/>
              <p:nvPr/>
            </p:nvSpPr>
            <p:spPr bwMode="auto">
              <a:xfrm>
                <a:off x="3491988" y="3609002"/>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r>
                        <a:rPr kumimoji="1" lang="en-US" altLang="ja-JP" sz="2400" b="0" i="1" dirty="0" smtClean="0">
                          <a:solidFill>
                            <a:schemeClr val="tx1">
                              <a:lumMod val="75000"/>
                              <a:lumOff val="25000"/>
                            </a:schemeClr>
                          </a:solidFill>
                          <a:latin typeface="Cambria Math" panose="02040503050406030204" pitchFamily="18" charset="0"/>
                        </a:rPr>
                        <m:t>𝑧</m:t>
                      </m:r>
                      <m:r>
                        <a:rPr kumimoji="1" lang="en-US" altLang="ja-JP" sz="2400" i="1" dirty="0" smtClean="0">
                          <a:solidFill>
                            <a:schemeClr val="tx1">
                              <a:lumMod val="75000"/>
                              <a:lumOff val="25000"/>
                            </a:schemeClr>
                          </a:solidFill>
                          <a:latin typeface="Cambria Math" panose="02040503050406030204" pitchFamily="18" charset="0"/>
                        </a:rPr>
                        <m:t>&gt;0 ? 1 : 0</m:t>
                      </m:r>
                    </m:oMath>
                  </m:oMathPara>
                </a14:m>
                <a:endParaRPr kumimoji="1" lang="ja-JP" altLang="en-US" sz="2400" dirty="0">
                  <a:solidFill>
                    <a:schemeClr val="tx1">
                      <a:lumMod val="75000"/>
                      <a:lumOff val="25000"/>
                    </a:schemeClr>
                  </a:solidFill>
                  <a:latin typeface="+mn-ea"/>
                </a:endParaRPr>
              </a:p>
            </p:txBody>
          </p:sp>
        </mc:Choice>
        <mc:Fallback xmlns="">
          <p:sp>
            <p:nvSpPr>
              <p:cNvPr id="61" name="楕円 60">
                <a:extLst>
                  <a:ext uri="{FF2B5EF4-FFF2-40B4-BE49-F238E27FC236}">
                    <a16:creationId xmlns:a16="http://schemas.microsoft.com/office/drawing/2014/main" id="{B4E8F6D9-5AE4-4891-9733-6D8D47FE7D9B}"/>
                  </a:ext>
                </a:extLst>
              </p:cNvPr>
              <p:cNvSpPr>
                <a:spLocks noRot="1" noChangeAspect="1" noMove="1" noResize="1" noEditPoints="1" noAdjustHandles="1" noChangeArrowheads="1" noChangeShapeType="1" noTextEdit="1"/>
              </p:cNvSpPr>
              <p:nvPr/>
            </p:nvSpPr>
            <p:spPr bwMode="auto">
              <a:xfrm>
                <a:off x="3491988" y="3609002"/>
                <a:ext cx="2160025" cy="900010"/>
              </a:xfrm>
              <a:prstGeom prst="ellipse">
                <a:avLst/>
              </a:prstGeom>
              <a:blipFill>
                <a:blip r:embed="rId12"/>
                <a:stretch>
                  <a:fillRect/>
                </a:stretch>
              </a:blipFill>
              <a:ln>
                <a:headEnd/>
                <a:tailEnd type="triangle" w="sm" len="med"/>
              </a:ln>
            </p:spPr>
            <p:txBody>
              <a:bodyPr/>
              <a:lstStyle/>
              <a:p>
                <a:r>
                  <a:rPr lang="ja-JP" altLang="en-US">
                    <a:noFill/>
                  </a:rPr>
                  <a:t> </a:t>
                </a:r>
              </a:p>
            </p:txBody>
          </p:sp>
        </mc:Fallback>
      </mc:AlternateContent>
      <p:cxnSp>
        <p:nvCxnSpPr>
          <p:cNvPr id="62" name="直線矢印コネクタ 61">
            <a:extLst>
              <a:ext uri="{FF2B5EF4-FFF2-40B4-BE49-F238E27FC236}">
                <a16:creationId xmlns:a16="http://schemas.microsoft.com/office/drawing/2014/main" id="{30E079C9-8BA7-4058-93F1-8CA0A3E8BAAB}"/>
              </a:ext>
            </a:extLst>
          </p:cNvPr>
          <p:cNvCxnSpPr>
            <a:cxnSpLocks/>
          </p:cNvCxnSpPr>
          <p:nvPr/>
        </p:nvCxnSpPr>
        <p:spPr bwMode="auto">
          <a:xfrm>
            <a:off x="4572000" y="4509012"/>
            <a:ext cx="0" cy="540006"/>
          </a:xfrm>
          <a:prstGeom prst="straightConnector1">
            <a:avLst/>
          </a:prstGeom>
          <a:noFill/>
          <a:ln w="9525" cap="flat" cmpd="sng" algn="ctr">
            <a:solidFill>
              <a:schemeClr val="tx1"/>
            </a:solidFill>
            <a:prstDash val="solid"/>
            <a:round/>
            <a:headEnd type="none" w="med" len="med"/>
            <a:tailEnd type="triangle"/>
          </a:ln>
          <a:effectLst/>
        </p:spPr>
      </p:cxnSp>
      <p:sp>
        <p:nvSpPr>
          <p:cNvPr id="63" name="正方形/長方形 62">
            <a:extLst>
              <a:ext uri="{FF2B5EF4-FFF2-40B4-BE49-F238E27FC236}">
                <a16:creationId xmlns:a16="http://schemas.microsoft.com/office/drawing/2014/main" id="{0474DEF7-739F-41CD-9AD5-0960543BD70B}"/>
              </a:ext>
            </a:extLst>
          </p:cNvPr>
          <p:cNvSpPr/>
          <p:nvPr/>
        </p:nvSpPr>
        <p:spPr bwMode="auto">
          <a:xfrm>
            <a:off x="4662001" y="4599013"/>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r>
              <a:rPr lang="en-US" altLang="ja-JP" sz="2000" dirty="0">
                <a:solidFill>
                  <a:schemeClr val="tx1">
                    <a:lumMod val="75000"/>
                    <a:lumOff val="25000"/>
                  </a:schemeClr>
                </a:solidFill>
                <a:latin typeface="Arial Narrow" panose="020B0606020202030204" pitchFamily="34" charset="0"/>
              </a:rPr>
              <a:t>0 or 1</a:t>
            </a:r>
            <a:endParaRPr lang="ja-JP" altLang="en-US" sz="2000" dirty="0">
              <a:solidFill>
                <a:schemeClr val="tx1">
                  <a:lumMod val="75000"/>
                  <a:lumOff val="25000"/>
                </a:schemeClr>
              </a:solidFill>
              <a:latin typeface="Arial Narrow" panose="020B0606020202030204" pitchFamily="34" charset="0"/>
            </a:endParaRPr>
          </a:p>
        </p:txBody>
      </p:sp>
      <mc:AlternateContent xmlns:mc="http://schemas.openxmlformats.org/markup-compatibility/2006" xmlns:a14="http://schemas.microsoft.com/office/drawing/2010/main">
        <mc:Choice Requires="a14">
          <p:sp>
            <p:nvSpPr>
              <p:cNvPr id="64" name="テキスト プレースホルダー 2">
                <a:extLst>
                  <a:ext uri="{FF2B5EF4-FFF2-40B4-BE49-F238E27FC236}">
                    <a16:creationId xmlns:a16="http://schemas.microsoft.com/office/drawing/2014/main" id="{DDE210C6-8702-48F1-AF08-CE505D4A3F98}"/>
                  </a:ext>
                </a:extLst>
              </p:cNvPr>
              <p:cNvSpPr txBox="1">
                <a:spLocks/>
              </p:cNvSpPr>
              <p:nvPr/>
            </p:nvSpPr>
            <p:spPr bwMode="auto">
              <a:xfrm>
                <a:off x="161951" y="4959017"/>
                <a:ext cx="8550096" cy="17100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lvl="1"/>
                <a:r>
                  <a:rPr lang="ja-JP" altLang="en-US" i="0" kern="0" dirty="0">
                    <a:latin typeface="+mj-lt"/>
                  </a:rPr>
                  <a:t>入力（</a:t>
                </a:r>
                <a:r>
                  <a:rPr lang="en-US" altLang="ja-JP" i="0" kern="0" dirty="0">
                    <a:latin typeface="+mj-lt"/>
                  </a:rPr>
                  <a:t>0 or 1</a:t>
                </a:r>
                <a:r>
                  <a:rPr lang="ja-JP" altLang="en-US" i="0" kern="0" dirty="0">
                    <a:latin typeface="+mj-lt"/>
                  </a:rPr>
                  <a:t>）：</a:t>
                </a:r>
                <a14:m>
                  <m:oMath xmlns:m="http://schemas.openxmlformats.org/officeDocument/2006/math">
                    <m:sSub>
                      <m:sSubPr>
                        <m:ctrlPr>
                          <a:rPr lang="en-US" altLang="ja-JP" i="1" kern="0" dirty="0" smtClean="0">
                            <a:latin typeface="Cambria Math" panose="02040503050406030204" pitchFamily="18" charset="0"/>
                          </a:rPr>
                        </m:ctrlPr>
                      </m:sSubPr>
                      <m:e>
                        <m:r>
                          <a:rPr lang="en-US" altLang="ja-JP" i="1" kern="0" dirty="0" smtClean="0">
                            <a:latin typeface="Cambria Math" panose="02040503050406030204" pitchFamily="18" charset="0"/>
                          </a:rPr>
                          <m:t>𝑥</m:t>
                        </m:r>
                      </m:e>
                      <m:sub>
                        <m:r>
                          <a:rPr lang="en-US" altLang="ja-JP" i="1" kern="0" dirty="0" smtClean="0">
                            <a:latin typeface="Cambria Math" panose="02040503050406030204" pitchFamily="18" charset="0"/>
                          </a:rPr>
                          <m:t>1</m:t>
                        </m:r>
                      </m:sub>
                    </m:sSub>
                  </m:oMath>
                </a14:m>
                <a:r>
                  <a:rPr lang="ja-JP" altLang="en-US" kern="0" dirty="0"/>
                  <a:t> から </a:t>
                </a:r>
                <a14:m>
                  <m:oMath xmlns:m="http://schemas.openxmlformats.org/officeDocument/2006/math">
                    <m:sSub>
                      <m:sSubPr>
                        <m:ctrlPr>
                          <a:rPr lang="en-US" altLang="ja-JP" i="1" kern="0" dirty="0" smtClean="0">
                            <a:latin typeface="Cambria Math" panose="02040503050406030204" pitchFamily="18" charset="0"/>
                          </a:rPr>
                        </m:ctrlPr>
                      </m:sSubPr>
                      <m:e>
                        <m:r>
                          <a:rPr lang="en-US" altLang="ja-JP" i="1" kern="0" dirty="0" smtClean="0">
                            <a:latin typeface="Cambria Math" panose="02040503050406030204" pitchFamily="18" charset="0"/>
                          </a:rPr>
                          <m:t>𝑥</m:t>
                        </m:r>
                      </m:e>
                      <m:sub>
                        <m:r>
                          <a:rPr lang="en-US" altLang="ja-JP" i="1" kern="0" dirty="0" smtClean="0">
                            <a:latin typeface="Cambria Math" panose="02040503050406030204" pitchFamily="18" charset="0"/>
                          </a:rPr>
                          <m:t>𝑚</m:t>
                        </m:r>
                      </m:sub>
                    </m:sSub>
                  </m:oMath>
                </a14:m>
                <a:endParaRPr lang="en-US" altLang="ja-JP" kern="0" dirty="0"/>
              </a:p>
              <a:p>
                <a:pPr lvl="1"/>
                <a:r>
                  <a:rPr lang="ja-JP" altLang="en-US" kern="0" dirty="0"/>
                  <a:t>重み（アナログ値）：</a:t>
                </a:r>
                <a14:m>
                  <m:oMath xmlns:m="http://schemas.openxmlformats.org/officeDocument/2006/math">
                    <m:sSub>
                      <m:sSubPr>
                        <m:ctrlPr>
                          <a:rPr lang="en-US" altLang="ja-JP" i="1" kern="0" dirty="0" smtClean="0">
                            <a:latin typeface="Cambria Math" panose="02040503050406030204" pitchFamily="18" charset="0"/>
                          </a:rPr>
                        </m:ctrlPr>
                      </m:sSubPr>
                      <m:e>
                        <m:r>
                          <a:rPr lang="en-US" altLang="ja-JP" i="1" kern="0" dirty="0" smtClean="0">
                            <a:latin typeface="Cambria Math" panose="02040503050406030204" pitchFamily="18" charset="0"/>
                          </a:rPr>
                          <m:t>𝑤</m:t>
                        </m:r>
                      </m:e>
                      <m:sub>
                        <m:r>
                          <a:rPr lang="en-US" altLang="ja-JP" b="0" i="1" kern="0" dirty="0" smtClean="0">
                            <a:latin typeface="Cambria Math" panose="02040503050406030204" pitchFamily="18" charset="0"/>
                          </a:rPr>
                          <m:t>0</m:t>
                        </m:r>
                      </m:sub>
                    </m:sSub>
                  </m:oMath>
                </a14:m>
                <a:r>
                  <a:rPr lang="ja-JP" altLang="en-US" kern="0" dirty="0"/>
                  <a:t> から </a:t>
                </a:r>
                <a14:m>
                  <m:oMath xmlns:m="http://schemas.openxmlformats.org/officeDocument/2006/math">
                    <m:sSub>
                      <m:sSubPr>
                        <m:ctrlPr>
                          <a:rPr lang="en-US" altLang="ja-JP" i="1" kern="0" dirty="0" smtClean="0">
                            <a:latin typeface="Cambria Math" panose="02040503050406030204" pitchFamily="18" charset="0"/>
                          </a:rPr>
                        </m:ctrlPr>
                      </m:sSubPr>
                      <m:e>
                        <m:r>
                          <a:rPr lang="en-US" altLang="ja-JP" i="1" kern="0" dirty="0" smtClean="0">
                            <a:latin typeface="Cambria Math" panose="02040503050406030204" pitchFamily="18" charset="0"/>
                          </a:rPr>
                          <m:t>𝑤</m:t>
                        </m:r>
                      </m:e>
                      <m:sub>
                        <m:r>
                          <a:rPr lang="en-US" altLang="ja-JP" i="1" kern="0" dirty="0" smtClean="0">
                            <a:latin typeface="Cambria Math" panose="02040503050406030204" pitchFamily="18" charset="0"/>
                          </a:rPr>
                          <m:t>𝑚</m:t>
                        </m:r>
                      </m:sub>
                    </m:sSub>
                  </m:oMath>
                </a14:m>
                <a:r>
                  <a:rPr lang="ja-JP" altLang="en-US" kern="0" dirty="0"/>
                  <a:t>（</a:t>
                </a:r>
                <a14:m>
                  <m:oMath xmlns:m="http://schemas.openxmlformats.org/officeDocument/2006/math">
                    <m:sSub>
                      <m:sSubPr>
                        <m:ctrlPr>
                          <a:rPr lang="en-US" altLang="ja-JP" i="1" kern="0" dirty="0">
                            <a:latin typeface="Cambria Math" panose="02040503050406030204" pitchFamily="18" charset="0"/>
                          </a:rPr>
                        </m:ctrlPr>
                      </m:sSubPr>
                      <m:e>
                        <m:r>
                          <a:rPr lang="en-US" altLang="ja-JP" i="1" kern="0" dirty="0">
                            <a:latin typeface="Cambria Math" panose="02040503050406030204" pitchFamily="18" charset="0"/>
                          </a:rPr>
                          <m:t>𝑤</m:t>
                        </m:r>
                      </m:e>
                      <m:sub>
                        <m:r>
                          <a:rPr lang="en-US" altLang="ja-JP" i="1" kern="0" dirty="0">
                            <a:latin typeface="Cambria Math" panose="02040503050406030204" pitchFamily="18" charset="0"/>
                          </a:rPr>
                          <m:t>0</m:t>
                        </m:r>
                      </m:sub>
                    </m:sSub>
                  </m:oMath>
                </a14:m>
                <a:r>
                  <a:rPr lang="ja-JP" altLang="en-US" kern="0" dirty="0"/>
                  <a:t> はバイアス）</a:t>
                </a:r>
                <a:endParaRPr lang="en-US" altLang="ja-JP" kern="0" dirty="0"/>
              </a:p>
              <a:p>
                <a:pPr lvl="1"/>
                <a:r>
                  <a:rPr lang="ja-JP" altLang="en-US" kern="0" dirty="0"/>
                  <a:t>学習：</a:t>
                </a:r>
                <a:endParaRPr lang="en-US" altLang="ja-JP" kern="0" dirty="0"/>
              </a:p>
              <a:p>
                <a:pPr lvl="2"/>
                <a14:m>
                  <m:oMath xmlns:m="http://schemas.openxmlformats.org/officeDocument/2006/math">
                    <m:r>
                      <a:rPr lang="en-US" altLang="ja-JP" b="0" i="1" kern="0" dirty="0" smtClean="0">
                        <a:latin typeface="Cambria Math" panose="02040503050406030204" pitchFamily="18" charset="0"/>
                      </a:rPr>
                      <m:t>𝑧</m:t>
                    </m:r>
                  </m:oMath>
                </a14:m>
                <a:r>
                  <a:rPr lang="en-US" altLang="ja-JP" b="0" i="0" kern="0" dirty="0">
                    <a:latin typeface="+mj-lt"/>
                  </a:rPr>
                  <a:t> </a:t>
                </a:r>
                <a:r>
                  <a:rPr lang="ja-JP" altLang="en-US" b="0" i="0" kern="0" dirty="0">
                    <a:latin typeface="+mj-lt"/>
                  </a:rPr>
                  <a:t>が </a:t>
                </a:r>
                <a:r>
                  <a:rPr lang="en-US" altLang="ja-JP" b="0" i="0" kern="0" dirty="0">
                    <a:latin typeface="+mj-lt"/>
                  </a:rPr>
                  <a:t>1 </a:t>
                </a:r>
                <a:r>
                  <a:rPr lang="ja-JP" altLang="en-US" b="0" i="0" kern="0" dirty="0">
                    <a:latin typeface="+mj-lt"/>
                  </a:rPr>
                  <a:t>の時，</a:t>
                </a:r>
                <a14:m>
                  <m:oMath xmlns:m="http://schemas.openxmlformats.org/officeDocument/2006/math">
                    <m:sSub>
                      <m:sSubPr>
                        <m:ctrlPr>
                          <a:rPr lang="en-US" altLang="ja-JP" b="0" i="1" kern="0" dirty="0" smtClean="0">
                            <a:latin typeface="Cambria Math" panose="02040503050406030204" pitchFamily="18" charset="0"/>
                          </a:rPr>
                        </m:ctrlPr>
                      </m:sSubPr>
                      <m:e>
                        <m:r>
                          <a:rPr lang="en-US" altLang="ja-JP" i="1" kern="0" dirty="0" smtClean="0">
                            <a:latin typeface="Cambria Math" panose="02040503050406030204" pitchFamily="18" charset="0"/>
                          </a:rPr>
                          <m:t>𝑥</m:t>
                        </m:r>
                      </m:e>
                      <m:sub>
                        <m:r>
                          <a:rPr lang="en-US" altLang="ja-JP" b="0" i="1" kern="0" dirty="0" smtClean="0">
                            <a:latin typeface="Cambria Math" panose="02040503050406030204" pitchFamily="18" charset="0"/>
                          </a:rPr>
                          <m:t>𝑖</m:t>
                        </m:r>
                      </m:sub>
                    </m:sSub>
                  </m:oMath>
                </a14:m>
                <a:r>
                  <a:rPr lang="ja-JP" altLang="en-US" kern="0" dirty="0"/>
                  <a:t> が </a:t>
                </a:r>
                <a:r>
                  <a:rPr lang="en-US" altLang="ja-JP" kern="0" dirty="0"/>
                  <a:t>1 </a:t>
                </a:r>
                <a:r>
                  <a:rPr lang="ja-JP" altLang="en-US" kern="0" dirty="0"/>
                  <a:t>だったなら </a:t>
                </a:r>
                <a14:m>
                  <m:oMath xmlns:m="http://schemas.openxmlformats.org/officeDocument/2006/math">
                    <m:sSub>
                      <m:sSubPr>
                        <m:ctrlPr>
                          <a:rPr lang="en-US" altLang="ja-JP" i="1" kern="0" dirty="0" smtClean="0">
                            <a:latin typeface="Cambria Math" panose="02040503050406030204" pitchFamily="18" charset="0"/>
                          </a:rPr>
                        </m:ctrlPr>
                      </m:sSubPr>
                      <m:e>
                        <m:r>
                          <a:rPr lang="en-US" altLang="ja-JP" i="1" kern="0" dirty="0" smtClean="0">
                            <a:latin typeface="Cambria Math" panose="02040503050406030204" pitchFamily="18" charset="0"/>
                          </a:rPr>
                          <m:t>𝑤</m:t>
                        </m:r>
                      </m:e>
                      <m:sub>
                        <m:r>
                          <m:rPr>
                            <m:sty m:val="p"/>
                          </m:rPr>
                          <a:rPr lang="en-US" altLang="ja-JP" i="1" kern="0" dirty="0">
                            <a:latin typeface="Cambria Math" panose="02040503050406030204" pitchFamily="18" charset="0"/>
                          </a:rPr>
                          <m:t>i</m:t>
                        </m:r>
                      </m:sub>
                    </m:sSub>
                  </m:oMath>
                </a14:m>
                <a:r>
                  <a:rPr lang="en-US" altLang="ja-JP" kern="0" dirty="0"/>
                  <a:t> </a:t>
                </a:r>
                <a:r>
                  <a:rPr lang="ja-JP" altLang="en-US" kern="0" dirty="0"/>
                  <a:t>を大きく</a:t>
                </a:r>
                <a:br>
                  <a:rPr lang="en-US" altLang="ja-JP" kern="0" dirty="0"/>
                </a:br>
                <a:r>
                  <a:rPr lang="en-US" altLang="ja-JP" kern="0" dirty="0"/>
                  <a:t>0 </a:t>
                </a:r>
                <a:r>
                  <a:rPr lang="ja-JP" altLang="en-US" kern="0" dirty="0"/>
                  <a:t>だったなら </a:t>
                </a:r>
                <a14:m>
                  <m:oMath xmlns:m="http://schemas.openxmlformats.org/officeDocument/2006/math">
                    <m:sSub>
                      <m:sSubPr>
                        <m:ctrlPr>
                          <a:rPr lang="en-US" altLang="ja-JP" i="1" kern="0" dirty="0">
                            <a:latin typeface="Cambria Math" panose="02040503050406030204" pitchFamily="18" charset="0"/>
                          </a:rPr>
                        </m:ctrlPr>
                      </m:sSubPr>
                      <m:e>
                        <m:r>
                          <a:rPr lang="en-US" altLang="ja-JP" i="1" kern="0" dirty="0">
                            <a:latin typeface="Cambria Math" panose="02040503050406030204" pitchFamily="18" charset="0"/>
                          </a:rPr>
                          <m:t>𝑤</m:t>
                        </m:r>
                      </m:e>
                      <m:sub>
                        <m:r>
                          <m:rPr>
                            <m:sty m:val="p"/>
                          </m:rPr>
                          <a:rPr lang="en-US" altLang="ja-JP" i="1" kern="0" dirty="0">
                            <a:latin typeface="Cambria Math" panose="02040503050406030204" pitchFamily="18" charset="0"/>
                          </a:rPr>
                          <m:t>i</m:t>
                        </m:r>
                      </m:sub>
                    </m:sSub>
                  </m:oMath>
                </a14:m>
                <a:r>
                  <a:rPr lang="en-US" altLang="ja-JP" kern="0" dirty="0"/>
                  <a:t> </a:t>
                </a:r>
                <a:r>
                  <a:rPr lang="ja-JP" altLang="en-US" kern="0" dirty="0"/>
                  <a:t>を小さくする</a:t>
                </a:r>
              </a:p>
            </p:txBody>
          </p:sp>
        </mc:Choice>
        <mc:Fallback xmlns="">
          <p:sp>
            <p:nvSpPr>
              <p:cNvPr id="64" name="テキスト プレースホルダー 2">
                <a:extLst>
                  <a:ext uri="{FF2B5EF4-FFF2-40B4-BE49-F238E27FC236}">
                    <a16:creationId xmlns:a16="http://schemas.microsoft.com/office/drawing/2014/main" id="{DDE210C6-8702-48F1-AF08-CE505D4A3F98}"/>
                  </a:ext>
                </a:extLst>
              </p:cNvPr>
              <p:cNvSpPr txBox="1">
                <a:spLocks noRot="1" noChangeAspect="1" noMove="1" noResize="1" noEditPoints="1" noAdjustHandles="1" noChangeArrowheads="1" noChangeShapeType="1" noTextEdit="1"/>
              </p:cNvSpPr>
              <p:nvPr/>
            </p:nvSpPr>
            <p:spPr bwMode="auto">
              <a:xfrm>
                <a:off x="161951" y="4959017"/>
                <a:ext cx="8550096" cy="1710020"/>
              </a:xfrm>
              <a:prstGeom prst="rect">
                <a:avLst/>
              </a:prstGeom>
              <a:blipFill>
                <a:blip r:embed="rId13"/>
                <a:stretch>
                  <a:fillRect t="-10676" b="-14947"/>
                </a:stretch>
              </a:blipFill>
              <a:ln w="9525">
                <a:noFill/>
                <a:miter lim="800000"/>
                <a:headEnd/>
                <a:tailEnd/>
              </a:ln>
              <a:effectLst/>
            </p:spPr>
            <p:txBody>
              <a:bodyPr/>
              <a:lstStyle/>
              <a:p>
                <a:r>
                  <a:rPr lang="ja-JP" altLang="en-US">
                    <a:noFill/>
                  </a:rPr>
                  <a:t> </a:t>
                </a:r>
              </a:p>
            </p:txBody>
          </p:sp>
        </mc:Fallback>
      </mc:AlternateContent>
    </p:spTree>
    <p:extLst>
      <p:ext uri="{BB962C8B-B14F-4D97-AF65-F5344CB8AC3E}">
        <p14:creationId xmlns:p14="http://schemas.microsoft.com/office/powerpoint/2010/main" val="33154429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932C9D-420D-4FD7-ADCE-81C09772C956}"/>
              </a:ext>
            </a:extLst>
          </p:cNvPr>
          <p:cNvSpPr>
            <a:spLocks noGrp="1"/>
          </p:cNvSpPr>
          <p:nvPr>
            <p:ph type="title"/>
          </p:nvPr>
        </p:nvSpPr>
        <p:spPr/>
        <p:txBody>
          <a:bodyPr/>
          <a:lstStyle/>
          <a:p>
            <a:r>
              <a:rPr kumimoji="1" lang="ja-JP" altLang="en-US" dirty="0"/>
              <a:t>「</a:t>
            </a:r>
            <a:r>
              <a:rPr kumimoji="1" lang="en-US" altLang="ja-JP" dirty="0"/>
              <a:t>010 </a:t>
            </a:r>
            <a:r>
              <a:rPr kumimoji="1" lang="ja-JP" altLang="en-US" dirty="0"/>
              <a:t>なら </a:t>
            </a:r>
            <a:r>
              <a:rPr kumimoji="1" lang="en-US" altLang="ja-JP" dirty="0"/>
              <a:t>1 </a:t>
            </a:r>
            <a:r>
              <a:rPr kumimoji="1" lang="ja-JP" altLang="en-US" dirty="0"/>
              <a:t>」を学習させた場合</a:t>
            </a:r>
          </a:p>
        </p:txBody>
      </p:sp>
      <p:sp>
        <p:nvSpPr>
          <p:cNvPr id="4" name="楕円 3">
            <a:extLst>
              <a:ext uri="{FF2B5EF4-FFF2-40B4-BE49-F238E27FC236}">
                <a16:creationId xmlns:a16="http://schemas.microsoft.com/office/drawing/2014/main" id="{03C3FBF6-56D8-4368-AB14-242ABE83B514}"/>
              </a:ext>
            </a:extLst>
          </p:cNvPr>
          <p:cNvSpPr/>
          <p:nvPr/>
        </p:nvSpPr>
        <p:spPr bwMode="auto">
          <a:xfrm>
            <a:off x="1691968" y="2258987"/>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tx1">
                    <a:lumMod val="75000"/>
                    <a:lumOff val="25000"/>
                  </a:schemeClr>
                </a:solidFill>
                <a:latin typeface="+mn-ea"/>
              </a:rPr>
              <a:t>Σ</a:t>
            </a:r>
            <a:endParaRPr kumimoji="1" lang="ja-JP" altLang="en-US" sz="2400" dirty="0">
              <a:solidFill>
                <a:schemeClr val="tx1">
                  <a:lumMod val="75000"/>
                  <a:lumOff val="25000"/>
                </a:schemeClr>
              </a:solidFill>
              <a:latin typeface="+mn-ea"/>
            </a:endParaRPr>
          </a:p>
        </p:txBody>
      </p:sp>
      <p:cxnSp>
        <p:nvCxnSpPr>
          <p:cNvPr id="6" name="直線矢印コネクタ 5">
            <a:extLst>
              <a:ext uri="{FF2B5EF4-FFF2-40B4-BE49-F238E27FC236}">
                <a16:creationId xmlns:a16="http://schemas.microsoft.com/office/drawing/2014/main" id="{61C2A654-3D66-4D5A-A669-E7F8E27096E6}"/>
              </a:ext>
            </a:extLst>
          </p:cNvPr>
          <p:cNvCxnSpPr>
            <a:cxnSpLocks/>
            <a:stCxn id="8" idx="2"/>
            <a:endCxn id="4" idx="1"/>
          </p:cNvCxnSpPr>
          <p:nvPr/>
        </p:nvCxnSpPr>
        <p:spPr bwMode="auto">
          <a:xfrm>
            <a:off x="1478823" y="1538979"/>
            <a:ext cx="529473" cy="851811"/>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24E92484-E03C-423F-B6C5-24A1D5FC0737}"/>
                  </a:ext>
                </a:extLst>
              </p:cNvPr>
              <p:cNvSpPr/>
              <p:nvPr/>
            </p:nvSpPr>
            <p:spPr bwMode="auto">
              <a:xfrm>
                <a:off x="1298821" y="1178975"/>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i="1" dirty="0" smtClean="0">
                          <a:solidFill>
                            <a:schemeClr val="tx1">
                              <a:lumMod val="75000"/>
                              <a:lumOff val="25000"/>
                            </a:schemeClr>
                          </a:solidFill>
                          <a:latin typeface="Cambria Math" panose="02040503050406030204" pitchFamily="18" charset="0"/>
                        </a:rPr>
                        <m:t>1</m:t>
                      </m:r>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8" name="正方形/長方形 7">
                <a:extLst>
                  <a:ext uri="{FF2B5EF4-FFF2-40B4-BE49-F238E27FC236}">
                    <a16:creationId xmlns:a16="http://schemas.microsoft.com/office/drawing/2014/main" id="{24E92484-E03C-423F-B6C5-24A1D5FC0737}"/>
                  </a:ext>
                </a:extLst>
              </p:cNvPr>
              <p:cNvSpPr>
                <a:spLocks noRot="1" noChangeAspect="1" noMove="1" noResize="1" noEditPoints="1" noAdjustHandles="1" noChangeArrowheads="1" noChangeShapeType="1" noTextEdit="1"/>
              </p:cNvSpPr>
              <p:nvPr/>
            </p:nvSpPr>
            <p:spPr bwMode="auto">
              <a:xfrm>
                <a:off x="1298821" y="1178975"/>
                <a:ext cx="360004" cy="360004"/>
              </a:xfrm>
              <a:prstGeom prst="rect">
                <a:avLst/>
              </a:prstGeom>
              <a:blipFill>
                <a:blip r:embed="rId2"/>
                <a:stretch>
                  <a:fillRect l="-1695"/>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7EF6AD6F-8ABF-4592-88E9-17B35C876AF5}"/>
                  </a:ext>
                </a:extLst>
              </p:cNvPr>
              <p:cNvSpPr/>
              <p:nvPr/>
            </p:nvSpPr>
            <p:spPr bwMode="auto">
              <a:xfrm>
                <a:off x="2051973" y="1178975"/>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dirty="0" smtClean="0">
                          <a:solidFill>
                            <a:schemeClr val="accent5"/>
                          </a:solidFill>
                          <a:latin typeface="Cambria Math" panose="02040503050406030204" pitchFamily="18" charset="0"/>
                        </a:rPr>
                        <m:t>𝟎</m:t>
                      </m:r>
                    </m:oMath>
                  </m:oMathPara>
                </a14:m>
                <a:endParaRPr lang="ja-JP" altLang="en-US" sz="2000" b="1" dirty="0">
                  <a:solidFill>
                    <a:schemeClr val="accent5"/>
                  </a:solidFill>
                  <a:latin typeface="Arial Narrow" panose="020B0606020202030204" pitchFamily="34" charset="0"/>
                </a:endParaRPr>
              </a:p>
            </p:txBody>
          </p:sp>
        </mc:Choice>
        <mc:Fallback xmlns="">
          <p:sp>
            <p:nvSpPr>
              <p:cNvPr id="9" name="正方形/長方形 8">
                <a:extLst>
                  <a:ext uri="{FF2B5EF4-FFF2-40B4-BE49-F238E27FC236}">
                    <a16:creationId xmlns:a16="http://schemas.microsoft.com/office/drawing/2014/main" id="{7EF6AD6F-8ABF-4592-88E9-17B35C876AF5}"/>
                  </a:ext>
                </a:extLst>
              </p:cNvPr>
              <p:cNvSpPr>
                <a:spLocks noRot="1" noChangeAspect="1" noMove="1" noResize="1" noEditPoints="1" noAdjustHandles="1" noChangeArrowheads="1" noChangeShapeType="1" noTextEdit="1"/>
              </p:cNvSpPr>
              <p:nvPr/>
            </p:nvSpPr>
            <p:spPr bwMode="auto">
              <a:xfrm>
                <a:off x="2051973" y="1178975"/>
                <a:ext cx="360004" cy="360004"/>
              </a:xfrm>
              <a:prstGeom prst="rect">
                <a:avLst/>
              </a:prstGeom>
              <a:blipFill>
                <a:blip r:embed="rId3"/>
                <a:stretch>
                  <a:fillRect l="-3390"/>
                </a:stretch>
              </a:blipFill>
              <a:ln w="6350">
                <a:noFill/>
                <a:headEnd/>
                <a:tailEnd type="none" w="sm" len="med"/>
              </a:ln>
            </p:spPr>
            <p:txBody>
              <a:bodyPr/>
              <a:lstStyle/>
              <a:p>
                <a:r>
                  <a:rPr lang="ja-JP" altLang="en-US">
                    <a:noFill/>
                  </a:rPr>
                  <a:t> </a:t>
                </a:r>
              </a:p>
            </p:txBody>
          </p:sp>
        </mc:Fallback>
      </mc:AlternateContent>
      <p:cxnSp>
        <p:nvCxnSpPr>
          <p:cNvPr id="14" name="直線矢印コネクタ 13">
            <a:extLst>
              <a:ext uri="{FF2B5EF4-FFF2-40B4-BE49-F238E27FC236}">
                <a16:creationId xmlns:a16="http://schemas.microsoft.com/office/drawing/2014/main" id="{DF53E568-5E20-47E2-A3FB-500F66BCDBB0}"/>
              </a:ext>
            </a:extLst>
          </p:cNvPr>
          <p:cNvCxnSpPr>
            <a:cxnSpLocks/>
            <a:stCxn id="9" idx="2"/>
          </p:cNvCxnSpPr>
          <p:nvPr/>
        </p:nvCxnSpPr>
        <p:spPr bwMode="auto">
          <a:xfrm>
            <a:off x="2231975" y="1538979"/>
            <a:ext cx="180002" cy="720008"/>
          </a:xfrm>
          <a:prstGeom prst="straightConnector1">
            <a:avLst/>
          </a:prstGeom>
          <a:noFill/>
          <a:ln w="9525" cap="flat" cmpd="sng" algn="ctr">
            <a:solidFill>
              <a:schemeClr val="tx1"/>
            </a:solidFill>
            <a:prstDash val="solid"/>
            <a:round/>
            <a:headEnd type="none" w="med" len="med"/>
            <a:tailEnd type="triangle"/>
          </a:ln>
          <a:effectLst/>
        </p:spPr>
      </p:cxnSp>
      <p:cxnSp>
        <p:nvCxnSpPr>
          <p:cNvPr id="16" name="直線矢印コネクタ 15">
            <a:extLst>
              <a:ext uri="{FF2B5EF4-FFF2-40B4-BE49-F238E27FC236}">
                <a16:creationId xmlns:a16="http://schemas.microsoft.com/office/drawing/2014/main" id="{2E2072D7-27CE-49D0-BF60-6D6C13851026}"/>
              </a:ext>
            </a:extLst>
          </p:cNvPr>
          <p:cNvCxnSpPr>
            <a:cxnSpLocks/>
            <a:stCxn id="27" idx="2"/>
          </p:cNvCxnSpPr>
          <p:nvPr/>
        </p:nvCxnSpPr>
        <p:spPr bwMode="auto">
          <a:xfrm flipH="1">
            <a:off x="2861982" y="1506776"/>
            <a:ext cx="102151" cy="752211"/>
          </a:xfrm>
          <a:prstGeom prst="straightConnector1">
            <a:avLst/>
          </a:prstGeom>
          <a:noFill/>
          <a:ln w="9525" cap="flat" cmpd="sng" algn="ctr">
            <a:solidFill>
              <a:schemeClr val="tx1"/>
            </a:solidFill>
            <a:prstDash val="solid"/>
            <a:round/>
            <a:headEnd type="none" w="med" len="med"/>
            <a:tailEnd type="triangle"/>
          </a:ln>
          <a:effectLst/>
        </p:spPr>
      </p:cxnSp>
      <p:cxnSp>
        <p:nvCxnSpPr>
          <p:cNvPr id="19" name="直線矢印コネクタ 18">
            <a:extLst>
              <a:ext uri="{FF2B5EF4-FFF2-40B4-BE49-F238E27FC236}">
                <a16:creationId xmlns:a16="http://schemas.microsoft.com/office/drawing/2014/main" id="{89AAD5FC-CA6A-4DF7-BC68-64D554E24A73}"/>
              </a:ext>
            </a:extLst>
          </p:cNvPr>
          <p:cNvCxnSpPr>
            <a:cxnSpLocks/>
            <a:stCxn id="32" idx="2"/>
          </p:cNvCxnSpPr>
          <p:nvPr/>
        </p:nvCxnSpPr>
        <p:spPr bwMode="auto">
          <a:xfrm flipH="1">
            <a:off x="3311988" y="1506776"/>
            <a:ext cx="462154" cy="842212"/>
          </a:xfrm>
          <a:prstGeom prst="straightConnector1">
            <a:avLst/>
          </a:prstGeom>
          <a:noFill/>
          <a:ln w="9525" cap="flat" cmpd="sng" algn="ctr">
            <a:solidFill>
              <a:schemeClr val="tx1"/>
            </a:solidFill>
            <a:prstDash val="solid"/>
            <a:round/>
            <a:headEnd type="none" w="med" len="med"/>
            <a:tailEnd type="triangle"/>
          </a:ln>
          <a:effectLst/>
        </p:spPr>
      </p:cxnSp>
      <p:sp>
        <p:nvSpPr>
          <p:cNvPr id="23" name="正方形/長方形 22">
            <a:extLst>
              <a:ext uri="{FF2B5EF4-FFF2-40B4-BE49-F238E27FC236}">
                <a16:creationId xmlns:a16="http://schemas.microsoft.com/office/drawing/2014/main" id="{19BCB978-7455-44C0-9F75-1E921CE16AAE}"/>
              </a:ext>
            </a:extLst>
          </p:cNvPr>
          <p:cNvSpPr/>
          <p:nvPr/>
        </p:nvSpPr>
        <p:spPr bwMode="auto">
          <a:xfrm>
            <a:off x="1331965"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b="0" i="0" dirty="0">
                <a:solidFill>
                  <a:schemeClr val="tx1">
                    <a:lumMod val="75000"/>
                    <a:lumOff val="25000"/>
                  </a:schemeClr>
                </a:solidFill>
                <a:latin typeface="+mj-lt"/>
              </a:rPr>
              <a:t>1</a:t>
            </a:r>
            <a:endParaRPr lang="en-US" altLang="ja-JP" sz="2000" b="0" dirty="0">
              <a:solidFill>
                <a:schemeClr val="tx1">
                  <a:lumMod val="75000"/>
                  <a:lumOff val="25000"/>
                </a:schemeClr>
              </a:solidFill>
              <a:latin typeface="Arial Narrow" panose="020B0606020202030204" pitchFamily="34" charset="0"/>
            </a:endParaRPr>
          </a:p>
        </p:txBody>
      </p:sp>
      <p:sp>
        <p:nvSpPr>
          <p:cNvPr id="26" name="正方形/長方形 25">
            <a:extLst>
              <a:ext uri="{FF2B5EF4-FFF2-40B4-BE49-F238E27FC236}">
                <a16:creationId xmlns:a16="http://schemas.microsoft.com/office/drawing/2014/main" id="{75876AEF-3248-4B60-A091-DBFD29657ED6}"/>
              </a:ext>
            </a:extLst>
          </p:cNvPr>
          <p:cNvSpPr/>
          <p:nvPr/>
        </p:nvSpPr>
        <p:spPr bwMode="auto">
          <a:xfrm>
            <a:off x="1961972"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b="0" i="0" dirty="0">
                <a:solidFill>
                  <a:schemeClr val="tx1">
                    <a:lumMod val="75000"/>
                    <a:lumOff val="25000"/>
                  </a:schemeClr>
                </a:solidFill>
                <a:latin typeface="+mj-lt"/>
              </a:rPr>
              <a:t>-3</a:t>
            </a:r>
            <a:endParaRPr lang="ja-JP" altLang="en-US" sz="2000" dirty="0">
              <a:solidFill>
                <a:schemeClr val="tx1">
                  <a:lumMod val="75000"/>
                  <a:lumOff val="25000"/>
                </a:schemeClr>
              </a:solidFill>
              <a:latin typeface="Arial Narrow" panose="020B0606020202030204" pitchFamily="34" charset="0"/>
            </a:endParaRPr>
          </a:p>
        </p:txBody>
      </p:sp>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BBE65F8C-7405-4DA3-B77A-0CBCF35A477E}"/>
                  </a:ext>
                </a:extLst>
              </p:cNvPr>
              <p:cNvSpPr/>
              <p:nvPr/>
            </p:nvSpPr>
            <p:spPr bwMode="auto">
              <a:xfrm>
                <a:off x="2771981" y="1178975"/>
                <a:ext cx="384303" cy="327801"/>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dirty="0" smtClean="0">
                          <a:solidFill>
                            <a:schemeClr val="accent5"/>
                          </a:solidFill>
                          <a:latin typeface="Cambria Math" panose="02040503050406030204" pitchFamily="18" charset="0"/>
                        </a:rPr>
                        <m:t>𝟏</m:t>
                      </m:r>
                    </m:oMath>
                  </m:oMathPara>
                </a14:m>
                <a:endParaRPr lang="ja-JP" altLang="en-US" sz="2000" b="1" dirty="0">
                  <a:solidFill>
                    <a:schemeClr val="accent5"/>
                  </a:solidFill>
                  <a:latin typeface="Arial Narrow" panose="020B0606020202030204" pitchFamily="34" charset="0"/>
                </a:endParaRPr>
              </a:p>
            </p:txBody>
          </p:sp>
        </mc:Choice>
        <mc:Fallback xmlns="">
          <p:sp>
            <p:nvSpPr>
              <p:cNvPr id="27" name="正方形/長方形 26">
                <a:extLst>
                  <a:ext uri="{FF2B5EF4-FFF2-40B4-BE49-F238E27FC236}">
                    <a16:creationId xmlns:a16="http://schemas.microsoft.com/office/drawing/2014/main" id="{BBE65F8C-7405-4DA3-B77A-0CBCF35A477E}"/>
                  </a:ext>
                </a:extLst>
              </p:cNvPr>
              <p:cNvSpPr>
                <a:spLocks noRot="1" noChangeAspect="1" noMove="1" noResize="1" noEditPoints="1" noAdjustHandles="1" noChangeArrowheads="1" noChangeShapeType="1" noTextEdit="1"/>
              </p:cNvSpPr>
              <p:nvPr/>
            </p:nvSpPr>
            <p:spPr bwMode="auto">
              <a:xfrm>
                <a:off x="2771981" y="1178975"/>
                <a:ext cx="384303" cy="327801"/>
              </a:xfrm>
              <a:prstGeom prst="rect">
                <a:avLst/>
              </a:prstGeom>
              <a:blipFill>
                <a:blip r:embed="rId4"/>
                <a:stretch>
                  <a:fillRect/>
                </a:stretch>
              </a:blipFill>
              <a:ln w="6350">
                <a:noFill/>
                <a:headEnd/>
                <a:tailEnd type="none" w="sm" len="med"/>
              </a:ln>
            </p:spPr>
            <p:txBody>
              <a:bodyPr/>
              <a:lstStyle/>
              <a:p>
                <a:r>
                  <a:rPr lang="ja-JP" altLang="en-US">
                    <a:noFill/>
                  </a:rPr>
                  <a:t> </a:t>
                </a:r>
              </a:p>
            </p:txBody>
          </p:sp>
        </mc:Fallback>
      </mc:AlternateContent>
      <p:sp>
        <p:nvSpPr>
          <p:cNvPr id="31" name="正方形/長方形 30">
            <a:extLst>
              <a:ext uri="{FF2B5EF4-FFF2-40B4-BE49-F238E27FC236}">
                <a16:creationId xmlns:a16="http://schemas.microsoft.com/office/drawing/2014/main" id="{CBBF7BBC-7C75-4C19-AEA7-A9C80736AAF6}"/>
              </a:ext>
            </a:extLst>
          </p:cNvPr>
          <p:cNvSpPr/>
          <p:nvPr/>
        </p:nvSpPr>
        <p:spPr bwMode="auto">
          <a:xfrm>
            <a:off x="2591979"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dirty="0">
                <a:solidFill>
                  <a:schemeClr val="tx1">
                    <a:lumMod val="75000"/>
                    <a:lumOff val="25000"/>
                  </a:schemeClr>
                </a:solidFill>
                <a:latin typeface="Arial Narrow" panose="020B0606020202030204" pitchFamily="34" charset="0"/>
              </a:rPr>
              <a:t>4</a:t>
            </a:r>
            <a:endParaRPr lang="ja-JP" altLang="en-US" sz="2000" dirty="0">
              <a:solidFill>
                <a:schemeClr val="tx1">
                  <a:lumMod val="75000"/>
                  <a:lumOff val="25000"/>
                </a:schemeClr>
              </a:solidFill>
              <a:latin typeface="Arial Narrow" panose="020B0606020202030204" pitchFamily="34" charset="0"/>
            </a:endParaRPr>
          </a:p>
        </p:txBody>
      </p:sp>
      <mc:AlternateContent xmlns:mc="http://schemas.openxmlformats.org/markup-compatibility/2006" xmlns:a14="http://schemas.microsoft.com/office/drawing/2010/main">
        <mc:Choice Requires="a14">
          <p:sp>
            <p:nvSpPr>
              <p:cNvPr id="32" name="正方形/長方形 31">
                <a:extLst>
                  <a:ext uri="{FF2B5EF4-FFF2-40B4-BE49-F238E27FC236}">
                    <a16:creationId xmlns:a16="http://schemas.microsoft.com/office/drawing/2014/main" id="{57A3E800-7CFF-4578-95DC-415CD38A1645}"/>
                  </a:ext>
                </a:extLst>
              </p:cNvPr>
              <p:cNvSpPr/>
              <p:nvPr/>
            </p:nvSpPr>
            <p:spPr bwMode="auto">
              <a:xfrm>
                <a:off x="3581990" y="1178975"/>
                <a:ext cx="384303" cy="327801"/>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dirty="0" smtClean="0">
                          <a:solidFill>
                            <a:schemeClr val="accent5"/>
                          </a:solidFill>
                          <a:latin typeface="Cambria Math" panose="02040503050406030204" pitchFamily="18" charset="0"/>
                        </a:rPr>
                        <m:t>𝟎</m:t>
                      </m:r>
                    </m:oMath>
                  </m:oMathPara>
                </a14:m>
                <a:endParaRPr lang="ja-JP" altLang="en-US" sz="2000" b="1" dirty="0">
                  <a:solidFill>
                    <a:schemeClr val="accent5"/>
                  </a:solidFill>
                  <a:latin typeface="Arial Narrow" panose="020B0606020202030204" pitchFamily="34" charset="0"/>
                </a:endParaRPr>
              </a:p>
            </p:txBody>
          </p:sp>
        </mc:Choice>
        <mc:Fallback xmlns="">
          <p:sp>
            <p:nvSpPr>
              <p:cNvPr id="32" name="正方形/長方形 31">
                <a:extLst>
                  <a:ext uri="{FF2B5EF4-FFF2-40B4-BE49-F238E27FC236}">
                    <a16:creationId xmlns:a16="http://schemas.microsoft.com/office/drawing/2014/main" id="{57A3E800-7CFF-4578-95DC-415CD38A1645}"/>
                  </a:ext>
                </a:extLst>
              </p:cNvPr>
              <p:cNvSpPr>
                <a:spLocks noRot="1" noChangeAspect="1" noMove="1" noResize="1" noEditPoints="1" noAdjustHandles="1" noChangeArrowheads="1" noChangeShapeType="1" noTextEdit="1"/>
              </p:cNvSpPr>
              <p:nvPr/>
            </p:nvSpPr>
            <p:spPr bwMode="auto">
              <a:xfrm>
                <a:off x="3581990" y="1178975"/>
                <a:ext cx="384303" cy="327801"/>
              </a:xfrm>
              <a:prstGeom prst="rect">
                <a:avLst/>
              </a:prstGeom>
              <a:blipFill>
                <a:blip r:embed="rId5"/>
                <a:stretch>
                  <a:fillRect/>
                </a:stretch>
              </a:blipFill>
              <a:ln w="6350">
                <a:noFill/>
                <a:headEnd/>
                <a:tailEnd type="none" w="sm" len="med"/>
              </a:ln>
            </p:spPr>
            <p:txBody>
              <a:bodyPr/>
              <a:lstStyle/>
              <a:p>
                <a:r>
                  <a:rPr lang="ja-JP" altLang="en-US">
                    <a:noFill/>
                  </a:rPr>
                  <a:t> </a:t>
                </a:r>
              </a:p>
            </p:txBody>
          </p:sp>
        </mc:Fallback>
      </mc:AlternateContent>
      <p:sp>
        <p:nvSpPr>
          <p:cNvPr id="38" name="正方形/長方形 37">
            <a:extLst>
              <a:ext uri="{FF2B5EF4-FFF2-40B4-BE49-F238E27FC236}">
                <a16:creationId xmlns:a16="http://schemas.microsoft.com/office/drawing/2014/main" id="{37A6735B-AE08-494C-BC8B-162EF8973DE7}"/>
              </a:ext>
            </a:extLst>
          </p:cNvPr>
          <p:cNvSpPr/>
          <p:nvPr/>
        </p:nvSpPr>
        <p:spPr bwMode="auto">
          <a:xfrm>
            <a:off x="3221986"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dirty="0">
                <a:solidFill>
                  <a:schemeClr val="tx1">
                    <a:lumMod val="75000"/>
                    <a:lumOff val="25000"/>
                  </a:schemeClr>
                </a:solidFill>
                <a:latin typeface="Arial Narrow" panose="020B0606020202030204" pitchFamily="34" charset="0"/>
              </a:rPr>
              <a:t>-5</a:t>
            </a:r>
            <a:endParaRPr lang="ja-JP" altLang="en-US" sz="2000" dirty="0">
              <a:solidFill>
                <a:schemeClr val="tx1">
                  <a:lumMod val="75000"/>
                  <a:lumOff val="25000"/>
                </a:schemeClr>
              </a:solidFill>
              <a:latin typeface="Arial Narrow" panose="020B0606020202030204" pitchFamily="34" charset="0"/>
            </a:endParaRPr>
          </a:p>
        </p:txBody>
      </p:sp>
      <p:cxnSp>
        <p:nvCxnSpPr>
          <p:cNvPr id="54" name="直線矢印コネクタ 53">
            <a:extLst>
              <a:ext uri="{FF2B5EF4-FFF2-40B4-BE49-F238E27FC236}">
                <a16:creationId xmlns:a16="http://schemas.microsoft.com/office/drawing/2014/main" id="{DDB46FC3-96B1-4DE3-B8B5-B04653BD8EBE}"/>
              </a:ext>
            </a:extLst>
          </p:cNvPr>
          <p:cNvCxnSpPr>
            <a:cxnSpLocks/>
            <a:stCxn id="4" idx="4"/>
          </p:cNvCxnSpPr>
          <p:nvPr/>
        </p:nvCxnSpPr>
        <p:spPr bwMode="auto">
          <a:xfrm>
            <a:off x="2771981" y="3158997"/>
            <a:ext cx="0" cy="540006"/>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0" name="正方形/長方形 59">
                <a:extLst>
                  <a:ext uri="{FF2B5EF4-FFF2-40B4-BE49-F238E27FC236}">
                    <a16:creationId xmlns:a16="http://schemas.microsoft.com/office/drawing/2014/main" id="{9F41160E-EA89-4826-82D0-DFFA2F144862}"/>
                  </a:ext>
                </a:extLst>
              </p:cNvPr>
              <p:cNvSpPr/>
              <p:nvPr/>
            </p:nvSpPr>
            <p:spPr bwMode="auto">
              <a:xfrm>
                <a:off x="2861982" y="3248998"/>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smtClean="0">
                          <a:solidFill>
                            <a:schemeClr val="accent5"/>
                          </a:solidFill>
                          <a:latin typeface="Cambria Math" panose="02040503050406030204" pitchFamily="18" charset="0"/>
                        </a:rPr>
                        <m:t>𝟓</m:t>
                      </m:r>
                    </m:oMath>
                  </m:oMathPara>
                </a14:m>
                <a:endParaRPr lang="ja-JP" altLang="en-US" sz="2000" b="1" dirty="0">
                  <a:solidFill>
                    <a:schemeClr val="accent5"/>
                  </a:solidFill>
                  <a:latin typeface="Arial Narrow" panose="020B0606020202030204" pitchFamily="34" charset="0"/>
                </a:endParaRPr>
              </a:p>
            </p:txBody>
          </p:sp>
        </mc:Choice>
        <mc:Fallback xmlns="">
          <p:sp>
            <p:nvSpPr>
              <p:cNvPr id="60" name="正方形/長方形 59">
                <a:extLst>
                  <a:ext uri="{FF2B5EF4-FFF2-40B4-BE49-F238E27FC236}">
                    <a16:creationId xmlns:a16="http://schemas.microsoft.com/office/drawing/2014/main" id="{9F41160E-EA89-4826-82D0-DFFA2F144862}"/>
                  </a:ext>
                </a:extLst>
              </p:cNvPr>
              <p:cNvSpPr>
                <a:spLocks noRot="1" noChangeAspect="1" noMove="1" noResize="1" noEditPoints="1" noAdjustHandles="1" noChangeArrowheads="1" noChangeShapeType="1" noTextEdit="1"/>
              </p:cNvSpPr>
              <p:nvPr/>
            </p:nvSpPr>
            <p:spPr bwMode="auto">
              <a:xfrm>
                <a:off x="2861982" y="3248998"/>
                <a:ext cx="360004" cy="360004"/>
              </a:xfrm>
              <a:prstGeom prst="rect">
                <a:avLst/>
              </a:prstGeom>
              <a:blipFill>
                <a:blip r:embed="rId6"/>
                <a:stretch>
                  <a:fillRect l="-3333"/>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楕円 60">
                <a:extLst>
                  <a:ext uri="{FF2B5EF4-FFF2-40B4-BE49-F238E27FC236}">
                    <a16:creationId xmlns:a16="http://schemas.microsoft.com/office/drawing/2014/main" id="{B4E8F6D9-5AE4-4891-9733-6D8D47FE7D9B}"/>
                  </a:ext>
                </a:extLst>
              </p:cNvPr>
              <p:cNvSpPr/>
              <p:nvPr/>
            </p:nvSpPr>
            <p:spPr bwMode="auto">
              <a:xfrm>
                <a:off x="1691969" y="3699003"/>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r>
                        <a:rPr kumimoji="1" lang="en-US" altLang="ja-JP" sz="2400" b="0" i="1" dirty="0" smtClean="0">
                          <a:solidFill>
                            <a:schemeClr val="tx1">
                              <a:lumMod val="75000"/>
                              <a:lumOff val="25000"/>
                            </a:schemeClr>
                          </a:solidFill>
                          <a:latin typeface="Cambria Math" panose="02040503050406030204" pitchFamily="18" charset="0"/>
                        </a:rPr>
                        <m:t>𝑧</m:t>
                      </m:r>
                      <m:r>
                        <a:rPr kumimoji="1" lang="en-US" altLang="ja-JP" sz="2400" i="1" dirty="0" smtClean="0">
                          <a:solidFill>
                            <a:schemeClr val="tx1">
                              <a:lumMod val="75000"/>
                              <a:lumOff val="25000"/>
                            </a:schemeClr>
                          </a:solidFill>
                          <a:latin typeface="Cambria Math" panose="02040503050406030204" pitchFamily="18" charset="0"/>
                        </a:rPr>
                        <m:t>&gt;0 ? 1 : 0</m:t>
                      </m:r>
                    </m:oMath>
                  </m:oMathPara>
                </a14:m>
                <a:endParaRPr kumimoji="1" lang="ja-JP" altLang="en-US" sz="2400" dirty="0">
                  <a:solidFill>
                    <a:schemeClr val="tx1">
                      <a:lumMod val="75000"/>
                      <a:lumOff val="25000"/>
                    </a:schemeClr>
                  </a:solidFill>
                  <a:latin typeface="+mn-ea"/>
                </a:endParaRPr>
              </a:p>
            </p:txBody>
          </p:sp>
        </mc:Choice>
        <mc:Fallback xmlns="">
          <p:sp>
            <p:nvSpPr>
              <p:cNvPr id="61" name="楕円 60">
                <a:extLst>
                  <a:ext uri="{FF2B5EF4-FFF2-40B4-BE49-F238E27FC236}">
                    <a16:creationId xmlns:a16="http://schemas.microsoft.com/office/drawing/2014/main" id="{B4E8F6D9-5AE4-4891-9733-6D8D47FE7D9B}"/>
                  </a:ext>
                </a:extLst>
              </p:cNvPr>
              <p:cNvSpPr>
                <a:spLocks noRot="1" noChangeAspect="1" noMove="1" noResize="1" noEditPoints="1" noAdjustHandles="1" noChangeArrowheads="1" noChangeShapeType="1" noTextEdit="1"/>
              </p:cNvSpPr>
              <p:nvPr/>
            </p:nvSpPr>
            <p:spPr bwMode="auto">
              <a:xfrm>
                <a:off x="1691969" y="3699003"/>
                <a:ext cx="2160025" cy="900010"/>
              </a:xfrm>
              <a:prstGeom prst="ellipse">
                <a:avLst/>
              </a:prstGeom>
              <a:blipFill>
                <a:blip r:embed="rId7"/>
                <a:stretch>
                  <a:fillRect/>
                </a:stretch>
              </a:blipFill>
              <a:ln>
                <a:headEnd/>
                <a:tailEnd type="triangle" w="sm" len="med"/>
              </a:ln>
            </p:spPr>
            <p:txBody>
              <a:bodyPr/>
              <a:lstStyle/>
              <a:p>
                <a:r>
                  <a:rPr lang="ja-JP" altLang="en-US">
                    <a:noFill/>
                  </a:rPr>
                  <a:t> </a:t>
                </a:r>
              </a:p>
            </p:txBody>
          </p:sp>
        </mc:Fallback>
      </mc:AlternateContent>
      <p:cxnSp>
        <p:nvCxnSpPr>
          <p:cNvPr id="62" name="直線矢印コネクタ 61">
            <a:extLst>
              <a:ext uri="{FF2B5EF4-FFF2-40B4-BE49-F238E27FC236}">
                <a16:creationId xmlns:a16="http://schemas.microsoft.com/office/drawing/2014/main" id="{30E079C9-8BA7-4058-93F1-8CA0A3E8BAAB}"/>
              </a:ext>
            </a:extLst>
          </p:cNvPr>
          <p:cNvCxnSpPr>
            <a:cxnSpLocks/>
          </p:cNvCxnSpPr>
          <p:nvPr/>
        </p:nvCxnSpPr>
        <p:spPr bwMode="auto">
          <a:xfrm>
            <a:off x="2771981" y="4599013"/>
            <a:ext cx="0" cy="540006"/>
          </a:xfrm>
          <a:prstGeom prst="straightConnector1">
            <a:avLst/>
          </a:prstGeom>
          <a:noFill/>
          <a:ln w="9525" cap="flat" cmpd="sng" algn="ctr">
            <a:solidFill>
              <a:schemeClr val="tx1"/>
            </a:solidFill>
            <a:prstDash val="solid"/>
            <a:round/>
            <a:headEnd type="none" w="med" len="med"/>
            <a:tailEnd type="triangle"/>
          </a:ln>
          <a:effectLst/>
        </p:spPr>
      </p:cxnSp>
      <p:sp>
        <p:nvSpPr>
          <p:cNvPr id="63" name="正方形/長方形 62">
            <a:extLst>
              <a:ext uri="{FF2B5EF4-FFF2-40B4-BE49-F238E27FC236}">
                <a16:creationId xmlns:a16="http://schemas.microsoft.com/office/drawing/2014/main" id="{0474DEF7-739F-41CD-9AD5-0960543BD70B}"/>
              </a:ext>
            </a:extLst>
          </p:cNvPr>
          <p:cNvSpPr/>
          <p:nvPr/>
        </p:nvSpPr>
        <p:spPr bwMode="auto">
          <a:xfrm>
            <a:off x="2861982" y="4689014"/>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r>
              <a:rPr lang="en-US" altLang="ja-JP" sz="2000" b="1" dirty="0">
                <a:solidFill>
                  <a:schemeClr val="accent5"/>
                </a:solidFill>
                <a:latin typeface="Arial Narrow" panose="020B0606020202030204" pitchFamily="34" charset="0"/>
              </a:rPr>
              <a:t>1</a:t>
            </a:r>
            <a:endParaRPr lang="ja-JP" altLang="en-US" sz="2000" b="1" dirty="0">
              <a:solidFill>
                <a:schemeClr val="accent5"/>
              </a:solidFill>
              <a:latin typeface="Arial Narrow" panose="020B0606020202030204" pitchFamily="34" charset="0"/>
            </a:endParaRPr>
          </a:p>
        </p:txBody>
      </p:sp>
      <mc:AlternateContent xmlns:mc="http://schemas.openxmlformats.org/markup-compatibility/2006" xmlns:a14="http://schemas.microsoft.com/office/drawing/2010/main">
        <mc:Choice Requires="a14">
          <p:sp>
            <p:nvSpPr>
              <p:cNvPr id="7" name="テキスト プレースホルダー 6">
                <a:extLst>
                  <a:ext uri="{FF2B5EF4-FFF2-40B4-BE49-F238E27FC236}">
                    <a16:creationId xmlns:a16="http://schemas.microsoft.com/office/drawing/2014/main" id="{FEE77F0D-D68C-409A-8890-96F786DEF6A8}"/>
                  </a:ext>
                </a:extLst>
              </p:cNvPr>
              <p:cNvSpPr>
                <a:spLocks noGrp="1"/>
              </p:cNvSpPr>
              <p:nvPr>
                <p:ph type="body" sz="quarter" idx="10"/>
              </p:nvPr>
            </p:nvSpPr>
            <p:spPr>
              <a:xfrm>
                <a:off x="611956" y="5319021"/>
                <a:ext cx="8280092" cy="1169706"/>
              </a:xfrm>
            </p:spPr>
            <p:txBody>
              <a:bodyPr/>
              <a:lstStyle/>
              <a:p>
                <a:r>
                  <a:rPr lang="en-US" altLang="ja-JP" dirty="0"/>
                  <a:t>010 </a:t>
                </a:r>
                <a:r>
                  <a:rPr lang="ja-JP" altLang="en-US" dirty="0"/>
                  <a:t>以外のパターンが来た場合は，</a:t>
                </a:r>
                <a:r>
                  <a:rPr lang="en-US" altLang="ja-JP" dirty="0"/>
                  <a:t>z </a:t>
                </a:r>
                <a:r>
                  <a:rPr lang="ja-JP" altLang="en-US" dirty="0"/>
                  <a:t>は負の方向に</a:t>
                </a:r>
                <a:endParaRPr lang="en-US" altLang="ja-JP" dirty="0"/>
              </a:p>
              <a:p>
                <a:r>
                  <a:rPr lang="ja-JP" altLang="en-US" dirty="0"/>
                  <a:t>左端はバイアス</a:t>
                </a:r>
                <a:endParaRPr lang="en-US" altLang="ja-JP" dirty="0"/>
              </a:p>
              <a:p>
                <a:pPr lvl="1"/>
                <a14:m>
                  <m:oMath xmlns:m="http://schemas.openxmlformats.org/officeDocument/2006/math">
                    <m:r>
                      <a:rPr lang="en-US" altLang="ja-JP" i="1" dirty="0" smtClean="0">
                        <a:latin typeface="Cambria Math" panose="02040503050406030204" pitchFamily="18" charset="0"/>
                      </a:rPr>
                      <m:t>𝑧</m:t>
                    </m:r>
                    <m:r>
                      <a:rPr lang="en-US" altLang="ja-JP" i="1" dirty="0" smtClean="0">
                        <a:latin typeface="Cambria Math" panose="02040503050406030204" pitchFamily="18" charset="0"/>
                      </a:rPr>
                      <m:t>&gt;0</m:t>
                    </m:r>
                  </m:oMath>
                </a14:m>
                <a:r>
                  <a:rPr lang="en-US" altLang="ja-JP" dirty="0"/>
                  <a:t> ? </a:t>
                </a:r>
                <a:r>
                  <a:rPr lang="ja-JP" altLang="en-US" dirty="0"/>
                  <a:t>は，</a:t>
                </a:r>
                <a14:m>
                  <m:oMath xmlns:m="http://schemas.openxmlformats.org/officeDocument/2006/math">
                    <m:r>
                      <a:rPr lang="en-US" altLang="ja-JP" b="0" i="1" smtClean="0">
                        <a:latin typeface="Cambria Math" panose="02040503050406030204" pitchFamily="18" charset="0"/>
                      </a:rPr>
                      <m:t>𝑧</m:t>
                    </m:r>
                    <m:r>
                      <a:rPr lang="en-US" altLang="ja-JP" b="0" i="1" smtClean="0">
                        <a:latin typeface="Cambria Math" panose="02040503050406030204" pitchFamily="18" charset="0"/>
                      </a:rPr>
                      <m:t>&lt;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𝑤</m:t>
                        </m:r>
                      </m:e>
                      <m:sub>
                        <m:r>
                          <a:rPr lang="en-US" altLang="ja-JP" b="0" i="1" smtClean="0">
                            <a:latin typeface="Cambria Math" panose="02040503050406030204" pitchFamily="18" charset="0"/>
                          </a:rPr>
                          <m:t>0</m:t>
                        </m:r>
                      </m:sub>
                    </m:sSub>
                  </m:oMath>
                </a14:m>
                <a:r>
                  <a:rPr lang="en-US" altLang="ja-JP" dirty="0"/>
                  <a:t> ? </a:t>
                </a:r>
                <a:r>
                  <a:rPr lang="ja-JP" altLang="en-US" dirty="0"/>
                  <a:t>に等価</a:t>
                </a:r>
                <a:r>
                  <a:rPr lang="en-US" altLang="ja-JP" dirty="0"/>
                  <a:t> </a:t>
                </a:r>
                <a:endParaRPr lang="ja-JP" altLang="en-US" dirty="0"/>
              </a:p>
            </p:txBody>
          </p:sp>
        </mc:Choice>
        <mc:Fallback xmlns="">
          <p:sp>
            <p:nvSpPr>
              <p:cNvPr id="7" name="テキスト プレースホルダー 6">
                <a:extLst>
                  <a:ext uri="{FF2B5EF4-FFF2-40B4-BE49-F238E27FC236}">
                    <a16:creationId xmlns:a16="http://schemas.microsoft.com/office/drawing/2014/main" id="{FEE77F0D-D68C-409A-8890-96F786DEF6A8}"/>
                  </a:ext>
                </a:extLst>
              </p:cNvPr>
              <p:cNvSpPr>
                <a:spLocks noGrp="1" noRot="1" noChangeAspect="1" noMove="1" noResize="1" noEditPoints="1" noAdjustHandles="1" noChangeArrowheads="1" noChangeShapeType="1" noTextEdit="1"/>
              </p:cNvSpPr>
              <p:nvPr>
                <p:ph type="body" sz="quarter" idx="10"/>
              </p:nvPr>
            </p:nvSpPr>
            <p:spPr>
              <a:xfrm>
                <a:off x="611956" y="5319021"/>
                <a:ext cx="8280092" cy="1169706"/>
              </a:xfrm>
              <a:blipFill>
                <a:blip r:embed="rId8"/>
                <a:stretch>
                  <a:fillRect l="-662" t="-20942" b="-31414"/>
                </a:stretch>
              </a:blipFill>
            </p:spPr>
            <p:txBody>
              <a:bodyPr/>
              <a:lstStyle/>
              <a:p>
                <a:r>
                  <a:rPr lang="ja-JP" altLang="en-US">
                    <a:noFill/>
                  </a:rPr>
                  <a:t> </a:t>
                </a:r>
              </a:p>
            </p:txBody>
          </p:sp>
        </mc:Fallback>
      </mc:AlternateContent>
      <p:sp>
        <p:nvSpPr>
          <p:cNvPr id="28" name="楕円 27">
            <a:extLst>
              <a:ext uri="{FF2B5EF4-FFF2-40B4-BE49-F238E27FC236}">
                <a16:creationId xmlns:a16="http://schemas.microsoft.com/office/drawing/2014/main" id="{51EB7DCE-1DA1-4294-A863-E56DDC51098D}"/>
              </a:ext>
            </a:extLst>
          </p:cNvPr>
          <p:cNvSpPr/>
          <p:nvPr/>
        </p:nvSpPr>
        <p:spPr bwMode="auto">
          <a:xfrm>
            <a:off x="5652012" y="2258987"/>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tx1">
                    <a:lumMod val="75000"/>
                    <a:lumOff val="25000"/>
                  </a:schemeClr>
                </a:solidFill>
                <a:latin typeface="+mn-ea"/>
              </a:rPr>
              <a:t>Σ</a:t>
            </a:r>
            <a:endParaRPr kumimoji="1" lang="ja-JP" altLang="en-US" sz="2400" dirty="0">
              <a:solidFill>
                <a:schemeClr val="tx1">
                  <a:lumMod val="75000"/>
                  <a:lumOff val="25000"/>
                </a:schemeClr>
              </a:solidFill>
              <a:latin typeface="+mn-ea"/>
            </a:endParaRPr>
          </a:p>
        </p:txBody>
      </p:sp>
      <p:cxnSp>
        <p:nvCxnSpPr>
          <p:cNvPr id="29" name="直線矢印コネクタ 28">
            <a:extLst>
              <a:ext uri="{FF2B5EF4-FFF2-40B4-BE49-F238E27FC236}">
                <a16:creationId xmlns:a16="http://schemas.microsoft.com/office/drawing/2014/main" id="{2BA0EDEF-8A48-4B54-9C23-706809371841}"/>
              </a:ext>
            </a:extLst>
          </p:cNvPr>
          <p:cNvCxnSpPr>
            <a:cxnSpLocks/>
            <a:stCxn id="30" idx="2"/>
            <a:endCxn id="28" idx="1"/>
          </p:cNvCxnSpPr>
          <p:nvPr/>
        </p:nvCxnSpPr>
        <p:spPr bwMode="auto">
          <a:xfrm>
            <a:off x="5438867" y="1538979"/>
            <a:ext cx="529473" cy="851811"/>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86027832-7336-4C2F-86F2-972841537A39}"/>
                  </a:ext>
                </a:extLst>
              </p:cNvPr>
              <p:cNvSpPr/>
              <p:nvPr/>
            </p:nvSpPr>
            <p:spPr bwMode="auto">
              <a:xfrm>
                <a:off x="5258865" y="1178975"/>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i="1" dirty="0" smtClean="0">
                          <a:solidFill>
                            <a:schemeClr val="tx1">
                              <a:lumMod val="75000"/>
                              <a:lumOff val="25000"/>
                            </a:schemeClr>
                          </a:solidFill>
                          <a:latin typeface="Cambria Math" panose="02040503050406030204" pitchFamily="18" charset="0"/>
                        </a:rPr>
                        <m:t>1</m:t>
                      </m:r>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30" name="正方形/長方形 29">
                <a:extLst>
                  <a:ext uri="{FF2B5EF4-FFF2-40B4-BE49-F238E27FC236}">
                    <a16:creationId xmlns:a16="http://schemas.microsoft.com/office/drawing/2014/main" id="{86027832-7336-4C2F-86F2-972841537A39}"/>
                  </a:ext>
                </a:extLst>
              </p:cNvPr>
              <p:cNvSpPr>
                <a:spLocks noRot="1" noChangeAspect="1" noMove="1" noResize="1" noEditPoints="1" noAdjustHandles="1" noChangeArrowheads="1" noChangeShapeType="1" noTextEdit="1"/>
              </p:cNvSpPr>
              <p:nvPr/>
            </p:nvSpPr>
            <p:spPr bwMode="auto">
              <a:xfrm>
                <a:off x="5258865" y="1178975"/>
                <a:ext cx="360004" cy="360004"/>
              </a:xfrm>
              <a:prstGeom prst="rect">
                <a:avLst/>
              </a:prstGeom>
              <a:blipFill>
                <a:blip r:embed="rId9"/>
                <a:stretch>
                  <a:fillRect l="-1695"/>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正方形/長方形 32">
                <a:extLst>
                  <a:ext uri="{FF2B5EF4-FFF2-40B4-BE49-F238E27FC236}">
                    <a16:creationId xmlns:a16="http://schemas.microsoft.com/office/drawing/2014/main" id="{DC3A502D-5401-496C-8CE8-A69EF4A5B827}"/>
                  </a:ext>
                </a:extLst>
              </p:cNvPr>
              <p:cNvSpPr/>
              <p:nvPr/>
            </p:nvSpPr>
            <p:spPr bwMode="auto">
              <a:xfrm>
                <a:off x="6012017" y="1178975"/>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smtClean="0">
                          <a:solidFill>
                            <a:schemeClr val="accent5"/>
                          </a:solidFill>
                          <a:latin typeface="Cambria Math" panose="02040503050406030204" pitchFamily="18" charset="0"/>
                        </a:rPr>
                        <m:t>𝟏</m:t>
                      </m:r>
                    </m:oMath>
                  </m:oMathPara>
                </a14:m>
                <a:endParaRPr lang="ja-JP" altLang="en-US" sz="2000" b="1" dirty="0">
                  <a:solidFill>
                    <a:schemeClr val="accent5"/>
                  </a:solidFill>
                  <a:latin typeface="Arial Narrow" panose="020B0606020202030204" pitchFamily="34" charset="0"/>
                </a:endParaRPr>
              </a:p>
            </p:txBody>
          </p:sp>
        </mc:Choice>
        <mc:Fallback xmlns="">
          <p:sp>
            <p:nvSpPr>
              <p:cNvPr id="33" name="正方形/長方形 32">
                <a:extLst>
                  <a:ext uri="{FF2B5EF4-FFF2-40B4-BE49-F238E27FC236}">
                    <a16:creationId xmlns:a16="http://schemas.microsoft.com/office/drawing/2014/main" id="{DC3A502D-5401-496C-8CE8-A69EF4A5B827}"/>
                  </a:ext>
                </a:extLst>
              </p:cNvPr>
              <p:cNvSpPr>
                <a:spLocks noRot="1" noChangeAspect="1" noMove="1" noResize="1" noEditPoints="1" noAdjustHandles="1" noChangeArrowheads="1" noChangeShapeType="1" noTextEdit="1"/>
              </p:cNvSpPr>
              <p:nvPr/>
            </p:nvSpPr>
            <p:spPr bwMode="auto">
              <a:xfrm>
                <a:off x="6012017" y="1178975"/>
                <a:ext cx="360004" cy="360004"/>
              </a:xfrm>
              <a:prstGeom prst="rect">
                <a:avLst/>
              </a:prstGeom>
              <a:blipFill>
                <a:blip r:embed="rId10"/>
                <a:stretch>
                  <a:fillRect l="-3390"/>
                </a:stretch>
              </a:blipFill>
              <a:ln w="6350">
                <a:noFill/>
                <a:headEnd/>
                <a:tailEnd type="none" w="sm" len="med"/>
              </a:ln>
            </p:spPr>
            <p:txBody>
              <a:bodyPr/>
              <a:lstStyle/>
              <a:p>
                <a:r>
                  <a:rPr lang="ja-JP" altLang="en-US">
                    <a:noFill/>
                  </a:rPr>
                  <a:t> </a:t>
                </a:r>
              </a:p>
            </p:txBody>
          </p:sp>
        </mc:Fallback>
      </mc:AlternateContent>
      <p:cxnSp>
        <p:nvCxnSpPr>
          <p:cNvPr id="34" name="直線矢印コネクタ 33">
            <a:extLst>
              <a:ext uri="{FF2B5EF4-FFF2-40B4-BE49-F238E27FC236}">
                <a16:creationId xmlns:a16="http://schemas.microsoft.com/office/drawing/2014/main" id="{0A598F75-A8F3-4F57-8341-9EF04C82BEC4}"/>
              </a:ext>
            </a:extLst>
          </p:cNvPr>
          <p:cNvCxnSpPr>
            <a:cxnSpLocks/>
            <a:stCxn id="33" idx="2"/>
          </p:cNvCxnSpPr>
          <p:nvPr/>
        </p:nvCxnSpPr>
        <p:spPr bwMode="auto">
          <a:xfrm>
            <a:off x="6192019" y="1538979"/>
            <a:ext cx="180002" cy="720008"/>
          </a:xfrm>
          <a:prstGeom prst="straightConnector1">
            <a:avLst/>
          </a:prstGeom>
          <a:noFill/>
          <a:ln w="9525" cap="flat" cmpd="sng" algn="ctr">
            <a:solidFill>
              <a:schemeClr val="tx1"/>
            </a:solidFill>
            <a:prstDash val="solid"/>
            <a:round/>
            <a:headEnd type="none" w="med" len="med"/>
            <a:tailEnd type="triangle"/>
          </a:ln>
          <a:effectLst/>
        </p:spPr>
      </p:cxnSp>
      <p:cxnSp>
        <p:nvCxnSpPr>
          <p:cNvPr id="35" name="直線矢印コネクタ 34">
            <a:extLst>
              <a:ext uri="{FF2B5EF4-FFF2-40B4-BE49-F238E27FC236}">
                <a16:creationId xmlns:a16="http://schemas.microsoft.com/office/drawing/2014/main" id="{61DCF92C-C8CC-4599-B80C-2F1F9B812A61}"/>
              </a:ext>
            </a:extLst>
          </p:cNvPr>
          <p:cNvCxnSpPr>
            <a:cxnSpLocks/>
            <a:stCxn id="40" idx="2"/>
          </p:cNvCxnSpPr>
          <p:nvPr/>
        </p:nvCxnSpPr>
        <p:spPr bwMode="auto">
          <a:xfrm flipH="1">
            <a:off x="6822026" y="1538979"/>
            <a:ext cx="102151" cy="752211"/>
          </a:xfrm>
          <a:prstGeom prst="straightConnector1">
            <a:avLst/>
          </a:prstGeom>
          <a:noFill/>
          <a:ln w="9525" cap="flat" cmpd="sng" algn="ctr">
            <a:solidFill>
              <a:schemeClr val="tx1"/>
            </a:solidFill>
            <a:prstDash val="solid"/>
            <a:round/>
            <a:headEnd type="none" w="med" len="med"/>
            <a:tailEnd type="triangle"/>
          </a:ln>
          <a:effectLst/>
        </p:spPr>
      </p:cxnSp>
      <p:cxnSp>
        <p:nvCxnSpPr>
          <p:cNvPr id="36" name="直線矢印コネクタ 35">
            <a:extLst>
              <a:ext uri="{FF2B5EF4-FFF2-40B4-BE49-F238E27FC236}">
                <a16:creationId xmlns:a16="http://schemas.microsoft.com/office/drawing/2014/main" id="{7D355415-A6A5-4B6E-B7A8-7DDE85473923}"/>
              </a:ext>
            </a:extLst>
          </p:cNvPr>
          <p:cNvCxnSpPr>
            <a:cxnSpLocks/>
            <a:stCxn id="42" idx="2"/>
          </p:cNvCxnSpPr>
          <p:nvPr/>
        </p:nvCxnSpPr>
        <p:spPr bwMode="auto">
          <a:xfrm flipH="1">
            <a:off x="7272032" y="1538979"/>
            <a:ext cx="462154" cy="842212"/>
          </a:xfrm>
          <a:prstGeom prst="straightConnector1">
            <a:avLst/>
          </a:prstGeom>
          <a:noFill/>
          <a:ln w="9525" cap="flat" cmpd="sng" algn="ctr">
            <a:solidFill>
              <a:schemeClr val="tx1"/>
            </a:solidFill>
            <a:prstDash val="solid"/>
            <a:round/>
            <a:headEnd type="none" w="med" len="med"/>
            <a:tailEnd type="triangle"/>
          </a:ln>
          <a:effectLst/>
        </p:spPr>
      </p:cxnSp>
      <p:sp>
        <p:nvSpPr>
          <p:cNvPr id="37" name="正方形/長方形 36">
            <a:extLst>
              <a:ext uri="{FF2B5EF4-FFF2-40B4-BE49-F238E27FC236}">
                <a16:creationId xmlns:a16="http://schemas.microsoft.com/office/drawing/2014/main" id="{671522EC-7B99-4CED-A811-A27D2F15F0D5}"/>
              </a:ext>
            </a:extLst>
          </p:cNvPr>
          <p:cNvSpPr/>
          <p:nvPr/>
        </p:nvSpPr>
        <p:spPr bwMode="auto">
          <a:xfrm>
            <a:off x="5292009"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b="0" i="0" dirty="0">
                <a:solidFill>
                  <a:schemeClr val="tx1">
                    <a:lumMod val="75000"/>
                    <a:lumOff val="25000"/>
                  </a:schemeClr>
                </a:solidFill>
                <a:latin typeface="+mj-lt"/>
              </a:rPr>
              <a:t>1</a:t>
            </a:r>
            <a:endParaRPr lang="en-US" altLang="ja-JP" sz="2000" b="0" dirty="0">
              <a:solidFill>
                <a:schemeClr val="tx1">
                  <a:lumMod val="75000"/>
                  <a:lumOff val="25000"/>
                </a:schemeClr>
              </a:solidFill>
              <a:latin typeface="Arial Narrow" panose="020B0606020202030204" pitchFamily="34" charset="0"/>
            </a:endParaRPr>
          </a:p>
        </p:txBody>
      </p:sp>
      <p:sp>
        <p:nvSpPr>
          <p:cNvPr id="39" name="正方形/長方形 38">
            <a:extLst>
              <a:ext uri="{FF2B5EF4-FFF2-40B4-BE49-F238E27FC236}">
                <a16:creationId xmlns:a16="http://schemas.microsoft.com/office/drawing/2014/main" id="{C9F6DB61-F8DA-45A7-8F4E-98ED20536658}"/>
              </a:ext>
            </a:extLst>
          </p:cNvPr>
          <p:cNvSpPr/>
          <p:nvPr/>
        </p:nvSpPr>
        <p:spPr bwMode="auto">
          <a:xfrm>
            <a:off x="5922016"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b="0" i="0" dirty="0">
                <a:solidFill>
                  <a:schemeClr val="tx1">
                    <a:lumMod val="75000"/>
                    <a:lumOff val="25000"/>
                  </a:schemeClr>
                </a:solidFill>
                <a:latin typeface="+mj-lt"/>
              </a:rPr>
              <a:t>-3</a:t>
            </a:r>
            <a:endParaRPr lang="ja-JP" altLang="en-US" sz="2000" dirty="0">
              <a:solidFill>
                <a:schemeClr val="tx1">
                  <a:lumMod val="75000"/>
                  <a:lumOff val="25000"/>
                </a:schemeClr>
              </a:solidFill>
              <a:latin typeface="Arial Narrow" panose="020B0606020202030204" pitchFamily="34" charset="0"/>
            </a:endParaRPr>
          </a:p>
        </p:txBody>
      </p:sp>
      <mc:AlternateContent xmlns:mc="http://schemas.openxmlformats.org/markup-compatibility/2006" xmlns:a14="http://schemas.microsoft.com/office/drawing/2010/main">
        <mc:Choice Requires="a14">
          <p:sp>
            <p:nvSpPr>
              <p:cNvPr id="40" name="正方形/長方形 39">
                <a:extLst>
                  <a:ext uri="{FF2B5EF4-FFF2-40B4-BE49-F238E27FC236}">
                    <a16:creationId xmlns:a16="http://schemas.microsoft.com/office/drawing/2014/main" id="{C255F843-988F-4929-87F3-363A1A9646F7}"/>
                  </a:ext>
                </a:extLst>
              </p:cNvPr>
              <p:cNvSpPr/>
              <p:nvPr/>
            </p:nvSpPr>
            <p:spPr bwMode="auto">
              <a:xfrm>
                <a:off x="6732025" y="1211178"/>
                <a:ext cx="384303" cy="327801"/>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dirty="0" smtClean="0">
                          <a:solidFill>
                            <a:schemeClr val="accent5"/>
                          </a:solidFill>
                          <a:latin typeface="Cambria Math" panose="02040503050406030204" pitchFamily="18" charset="0"/>
                        </a:rPr>
                        <m:t>𝟏</m:t>
                      </m:r>
                    </m:oMath>
                  </m:oMathPara>
                </a14:m>
                <a:endParaRPr lang="ja-JP" altLang="en-US" sz="2000" b="1" dirty="0">
                  <a:solidFill>
                    <a:schemeClr val="accent5"/>
                  </a:solidFill>
                  <a:latin typeface="Arial Narrow" panose="020B0606020202030204" pitchFamily="34" charset="0"/>
                </a:endParaRPr>
              </a:p>
            </p:txBody>
          </p:sp>
        </mc:Choice>
        <mc:Fallback xmlns="">
          <p:sp>
            <p:nvSpPr>
              <p:cNvPr id="40" name="正方形/長方形 39">
                <a:extLst>
                  <a:ext uri="{FF2B5EF4-FFF2-40B4-BE49-F238E27FC236}">
                    <a16:creationId xmlns:a16="http://schemas.microsoft.com/office/drawing/2014/main" id="{C255F843-988F-4929-87F3-363A1A9646F7}"/>
                  </a:ext>
                </a:extLst>
              </p:cNvPr>
              <p:cNvSpPr>
                <a:spLocks noRot="1" noChangeAspect="1" noMove="1" noResize="1" noEditPoints="1" noAdjustHandles="1" noChangeArrowheads="1" noChangeShapeType="1" noTextEdit="1"/>
              </p:cNvSpPr>
              <p:nvPr/>
            </p:nvSpPr>
            <p:spPr bwMode="auto">
              <a:xfrm>
                <a:off x="6732025" y="1211178"/>
                <a:ext cx="384303" cy="327801"/>
              </a:xfrm>
              <a:prstGeom prst="rect">
                <a:avLst/>
              </a:prstGeom>
              <a:blipFill>
                <a:blip r:embed="rId11"/>
                <a:stretch>
                  <a:fillRect/>
                </a:stretch>
              </a:blipFill>
              <a:ln w="6350">
                <a:noFill/>
                <a:headEnd/>
                <a:tailEnd type="none" w="sm" len="med"/>
              </a:ln>
            </p:spPr>
            <p:txBody>
              <a:bodyPr/>
              <a:lstStyle/>
              <a:p>
                <a:r>
                  <a:rPr lang="ja-JP" altLang="en-US">
                    <a:noFill/>
                  </a:rPr>
                  <a:t> </a:t>
                </a:r>
              </a:p>
            </p:txBody>
          </p:sp>
        </mc:Fallback>
      </mc:AlternateContent>
      <p:sp>
        <p:nvSpPr>
          <p:cNvPr id="41" name="正方形/長方形 40">
            <a:extLst>
              <a:ext uri="{FF2B5EF4-FFF2-40B4-BE49-F238E27FC236}">
                <a16:creationId xmlns:a16="http://schemas.microsoft.com/office/drawing/2014/main" id="{E066B0FB-AC75-46F1-88C7-C1D2175AEA85}"/>
              </a:ext>
            </a:extLst>
          </p:cNvPr>
          <p:cNvSpPr/>
          <p:nvPr/>
        </p:nvSpPr>
        <p:spPr bwMode="auto">
          <a:xfrm>
            <a:off x="6552023"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b="0" i="0" dirty="0">
                <a:solidFill>
                  <a:schemeClr val="tx1">
                    <a:lumMod val="75000"/>
                    <a:lumOff val="25000"/>
                  </a:schemeClr>
                </a:solidFill>
                <a:latin typeface="+mj-lt"/>
              </a:rPr>
              <a:t>4</a:t>
            </a:r>
            <a:endParaRPr lang="ja-JP" altLang="en-US" sz="2000" dirty="0">
              <a:solidFill>
                <a:schemeClr val="tx1">
                  <a:lumMod val="75000"/>
                  <a:lumOff val="25000"/>
                </a:schemeClr>
              </a:solidFill>
              <a:latin typeface="Arial Narrow" panose="020B0606020202030204" pitchFamily="34" charset="0"/>
            </a:endParaRPr>
          </a:p>
        </p:txBody>
      </p:sp>
      <mc:AlternateContent xmlns:mc="http://schemas.openxmlformats.org/markup-compatibility/2006" xmlns:a14="http://schemas.microsoft.com/office/drawing/2010/main">
        <mc:Choice Requires="a14">
          <p:sp>
            <p:nvSpPr>
              <p:cNvPr id="42" name="正方形/長方形 41">
                <a:extLst>
                  <a:ext uri="{FF2B5EF4-FFF2-40B4-BE49-F238E27FC236}">
                    <a16:creationId xmlns:a16="http://schemas.microsoft.com/office/drawing/2014/main" id="{839F00DF-1082-4261-ACE2-9404450D54B9}"/>
                  </a:ext>
                </a:extLst>
              </p:cNvPr>
              <p:cNvSpPr/>
              <p:nvPr/>
            </p:nvSpPr>
            <p:spPr bwMode="auto">
              <a:xfrm>
                <a:off x="7542034" y="1211178"/>
                <a:ext cx="384303" cy="327801"/>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dirty="0" smtClean="0">
                          <a:solidFill>
                            <a:schemeClr val="accent5"/>
                          </a:solidFill>
                          <a:latin typeface="Cambria Math" panose="02040503050406030204" pitchFamily="18" charset="0"/>
                        </a:rPr>
                        <m:t>𝟏</m:t>
                      </m:r>
                    </m:oMath>
                  </m:oMathPara>
                </a14:m>
                <a:endParaRPr lang="ja-JP" altLang="en-US" sz="2000" b="1" dirty="0">
                  <a:solidFill>
                    <a:schemeClr val="accent5"/>
                  </a:solidFill>
                  <a:latin typeface="Arial Narrow" panose="020B0606020202030204" pitchFamily="34" charset="0"/>
                </a:endParaRPr>
              </a:p>
            </p:txBody>
          </p:sp>
        </mc:Choice>
        <mc:Fallback xmlns="">
          <p:sp>
            <p:nvSpPr>
              <p:cNvPr id="42" name="正方形/長方形 41">
                <a:extLst>
                  <a:ext uri="{FF2B5EF4-FFF2-40B4-BE49-F238E27FC236}">
                    <a16:creationId xmlns:a16="http://schemas.microsoft.com/office/drawing/2014/main" id="{839F00DF-1082-4261-ACE2-9404450D54B9}"/>
                  </a:ext>
                </a:extLst>
              </p:cNvPr>
              <p:cNvSpPr>
                <a:spLocks noRot="1" noChangeAspect="1" noMove="1" noResize="1" noEditPoints="1" noAdjustHandles="1" noChangeArrowheads="1" noChangeShapeType="1" noTextEdit="1"/>
              </p:cNvSpPr>
              <p:nvPr/>
            </p:nvSpPr>
            <p:spPr bwMode="auto">
              <a:xfrm>
                <a:off x="7542034" y="1211178"/>
                <a:ext cx="384303" cy="327801"/>
              </a:xfrm>
              <a:prstGeom prst="rect">
                <a:avLst/>
              </a:prstGeom>
              <a:blipFill>
                <a:blip r:embed="rId12"/>
                <a:stretch>
                  <a:fillRect/>
                </a:stretch>
              </a:blipFill>
              <a:ln w="6350">
                <a:noFill/>
                <a:headEnd/>
                <a:tailEnd type="none" w="sm" len="med"/>
              </a:ln>
            </p:spPr>
            <p:txBody>
              <a:bodyPr/>
              <a:lstStyle/>
              <a:p>
                <a:r>
                  <a:rPr lang="ja-JP" altLang="en-US">
                    <a:noFill/>
                  </a:rPr>
                  <a:t> </a:t>
                </a:r>
              </a:p>
            </p:txBody>
          </p:sp>
        </mc:Fallback>
      </mc:AlternateContent>
      <p:sp>
        <p:nvSpPr>
          <p:cNvPr id="43" name="正方形/長方形 42">
            <a:extLst>
              <a:ext uri="{FF2B5EF4-FFF2-40B4-BE49-F238E27FC236}">
                <a16:creationId xmlns:a16="http://schemas.microsoft.com/office/drawing/2014/main" id="{5BC18638-EB89-46A5-901C-49D20D9C9348}"/>
              </a:ext>
            </a:extLst>
          </p:cNvPr>
          <p:cNvSpPr/>
          <p:nvPr/>
        </p:nvSpPr>
        <p:spPr bwMode="auto">
          <a:xfrm>
            <a:off x="7182030"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dirty="0">
                <a:solidFill>
                  <a:schemeClr val="tx1">
                    <a:lumMod val="75000"/>
                    <a:lumOff val="25000"/>
                  </a:schemeClr>
                </a:solidFill>
                <a:latin typeface="Arial Narrow" panose="020B0606020202030204" pitchFamily="34" charset="0"/>
              </a:rPr>
              <a:t>-5</a:t>
            </a:r>
            <a:endParaRPr lang="ja-JP" altLang="en-US" sz="2000" dirty="0">
              <a:solidFill>
                <a:schemeClr val="tx1">
                  <a:lumMod val="75000"/>
                  <a:lumOff val="25000"/>
                </a:schemeClr>
              </a:solidFill>
              <a:latin typeface="Arial Narrow" panose="020B0606020202030204" pitchFamily="34" charset="0"/>
            </a:endParaRPr>
          </a:p>
        </p:txBody>
      </p:sp>
      <p:cxnSp>
        <p:nvCxnSpPr>
          <p:cNvPr id="44" name="直線矢印コネクタ 43">
            <a:extLst>
              <a:ext uri="{FF2B5EF4-FFF2-40B4-BE49-F238E27FC236}">
                <a16:creationId xmlns:a16="http://schemas.microsoft.com/office/drawing/2014/main" id="{5AD2AA74-3514-4B9A-8B5E-9A07CEB50E65}"/>
              </a:ext>
            </a:extLst>
          </p:cNvPr>
          <p:cNvCxnSpPr>
            <a:cxnSpLocks/>
            <a:stCxn id="28" idx="4"/>
          </p:cNvCxnSpPr>
          <p:nvPr/>
        </p:nvCxnSpPr>
        <p:spPr bwMode="auto">
          <a:xfrm>
            <a:off x="6732025" y="3158997"/>
            <a:ext cx="0" cy="540006"/>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5" name="正方形/長方形 44">
                <a:extLst>
                  <a:ext uri="{FF2B5EF4-FFF2-40B4-BE49-F238E27FC236}">
                    <a16:creationId xmlns:a16="http://schemas.microsoft.com/office/drawing/2014/main" id="{7C1F92BA-4F9F-4F13-A050-C0B8797B245B}"/>
                  </a:ext>
                </a:extLst>
              </p:cNvPr>
              <p:cNvSpPr/>
              <p:nvPr/>
            </p:nvSpPr>
            <p:spPr bwMode="auto">
              <a:xfrm>
                <a:off x="6822026" y="3248998"/>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smtClean="0">
                          <a:solidFill>
                            <a:schemeClr val="accent5"/>
                          </a:solidFill>
                          <a:latin typeface="Cambria Math" panose="02040503050406030204" pitchFamily="18" charset="0"/>
                        </a:rPr>
                        <m:t>−</m:t>
                      </m:r>
                      <m:r>
                        <a:rPr lang="en-US" altLang="ja-JP" sz="2000" b="1" i="1" smtClean="0">
                          <a:solidFill>
                            <a:schemeClr val="accent5"/>
                          </a:solidFill>
                          <a:latin typeface="Cambria Math" panose="02040503050406030204" pitchFamily="18" charset="0"/>
                        </a:rPr>
                        <m:t>𝟑</m:t>
                      </m:r>
                    </m:oMath>
                  </m:oMathPara>
                </a14:m>
                <a:endParaRPr lang="ja-JP" altLang="en-US" sz="2000" b="1" dirty="0">
                  <a:solidFill>
                    <a:schemeClr val="accent5"/>
                  </a:solidFill>
                  <a:latin typeface="Arial Narrow" panose="020B0606020202030204" pitchFamily="34" charset="0"/>
                </a:endParaRPr>
              </a:p>
            </p:txBody>
          </p:sp>
        </mc:Choice>
        <mc:Fallback xmlns="">
          <p:sp>
            <p:nvSpPr>
              <p:cNvPr id="45" name="正方形/長方形 44">
                <a:extLst>
                  <a:ext uri="{FF2B5EF4-FFF2-40B4-BE49-F238E27FC236}">
                    <a16:creationId xmlns:a16="http://schemas.microsoft.com/office/drawing/2014/main" id="{7C1F92BA-4F9F-4F13-A050-C0B8797B245B}"/>
                  </a:ext>
                </a:extLst>
              </p:cNvPr>
              <p:cNvSpPr>
                <a:spLocks noRot="1" noChangeAspect="1" noMove="1" noResize="1" noEditPoints="1" noAdjustHandles="1" noChangeArrowheads="1" noChangeShapeType="1" noTextEdit="1"/>
              </p:cNvSpPr>
              <p:nvPr/>
            </p:nvSpPr>
            <p:spPr bwMode="auto">
              <a:xfrm>
                <a:off x="6822026" y="3248998"/>
                <a:ext cx="360004" cy="360004"/>
              </a:xfrm>
              <a:prstGeom prst="rect">
                <a:avLst/>
              </a:prstGeom>
              <a:blipFill>
                <a:blip r:embed="rId13"/>
                <a:stretch>
                  <a:fillRect l="-18644" r="-13559"/>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楕円 45">
                <a:extLst>
                  <a:ext uri="{FF2B5EF4-FFF2-40B4-BE49-F238E27FC236}">
                    <a16:creationId xmlns:a16="http://schemas.microsoft.com/office/drawing/2014/main" id="{E4C62FB4-9818-4EC8-B56A-487FA6479D34}"/>
                  </a:ext>
                </a:extLst>
              </p:cNvPr>
              <p:cNvSpPr/>
              <p:nvPr/>
            </p:nvSpPr>
            <p:spPr bwMode="auto">
              <a:xfrm>
                <a:off x="5652013" y="3699003"/>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r>
                        <a:rPr kumimoji="1" lang="en-US" altLang="ja-JP" sz="2400" b="0" i="1" dirty="0" smtClean="0">
                          <a:solidFill>
                            <a:schemeClr val="tx1">
                              <a:lumMod val="75000"/>
                              <a:lumOff val="25000"/>
                            </a:schemeClr>
                          </a:solidFill>
                          <a:latin typeface="Cambria Math" panose="02040503050406030204" pitchFamily="18" charset="0"/>
                        </a:rPr>
                        <m:t>𝑧</m:t>
                      </m:r>
                      <m:r>
                        <a:rPr kumimoji="1" lang="en-US" altLang="ja-JP" sz="2400" i="1" dirty="0" smtClean="0">
                          <a:solidFill>
                            <a:schemeClr val="tx1">
                              <a:lumMod val="75000"/>
                              <a:lumOff val="25000"/>
                            </a:schemeClr>
                          </a:solidFill>
                          <a:latin typeface="Cambria Math" panose="02040503050406030204" pitchFamily="18" charset="0"/>
                        </a:rPr>
                        <m:t>&gt;0 ? 1 : 0</m:t>
                      </m:r>
                    </m:oMath>
                  </m:oMathPara>
                </a14:m>
                <a:endParaRPr kumimoji="1" lang="ja-JP" altLang="en-US" sz="2400" dirty="0">
                  <a:solidFill>
                    <a:schemeClr val="tx1">
                      <a:lumMod val="75000"/>
                      <a:lumOff val="25000"/>
                    </a:schemeClr>
                  </a:solidFill>
                  <a:latin typeface="+mn-ea"/>
                </a:endParaRPr>
              </a:p>
            </p:txBody>
          </p:sp>
        </mc:Choice>
        <mc:Fallback xmlns="">
          <p:sp>
            <p:nvSpPr>
              <p:cNvPr id="46" name="楕円 45">
                <a:extLst>
                  <a:ext uri="{FF2B5EF4-FFF2-40B4-BE49-F238E27FC236}">
                    <a16:creationId xmlns:a16="http://schemas.microsoft.com/office/drawing/2014/main" id="{E4C62FB4-9818-4EC8-B56A-487FA6479D34}"/>
                  </a:ext>
                </a:extLst>
              </p:cNvPr>
              <p:cNvSpPr>
                <a:spLocks noRot="1" noChangeAspect="1" noMove="1" noResize="1" noEditPoints="1" noAdjustHandles="1" noChangeArrowheads="1" noChangeShapeType="1" noTextEdit="1"/>
              </p:cNvSpPr>
              <p:nvPr/>
            </p:nvSpPr>
            <p:spPr bwMode="auto">
              <a:xfrm>
                <a:off x="5652013" y="3699003"/>
                <a:ext cx="2160025" cy="900010"/>
              </a:xfrm>
              <a:prstGeom prst="ellipse">
                <a:avLst/>
              </a:prstGeom>
              <a:blipFill>
                <a:blip r:embed="rId14"/>
                <a:stretch>
                  <a:fillRect/>
                </a:stretch>
              </a:blipFill>
              <a:ln>
                <a:headEnd/>
                <a:tailEnd type="triangle" w="sm" len="med"/>
              </a:ln>
            </p:spPr>
            <p:txBody>
              <a:bodyPr/>
              <a:lstStyle/>
              <a:p>
                <a:r>
                  <a:rPr lang="ja-JP" altLang="en-US">
                    <a:noFill/>
                  </a:rPr>
                  <a:t> </a:t>
                </a:r>
              </a:p>
            </p:txBody>
          </p:sp>
        </mc:Fallback>
      </mc:AlternateContent>
      <p:cxnSp>
        <p:nvCxnSpPr>
          <p:cNvPr id="47" name="直線矢印コネクタ 46">
            <a:extLst>
              <a:ext uri="{FF2B5EF4-FFF2-40B4-BE49-F238E27FC236}">
                <a16:creationId xmlns:a16="http://schemas.microsoft.com/office/drawing/2014/main" id="{762BDB3E-1267-457F-BE7D-8E28F7C35CB4}"/>
              </a:ext>
            </a:extLst>
          </p:cNvPr>
          <p:cNvCxnSpPr>
            <a:cxnSpLocks/>
          </p:cNvCxnSpPr>
          <p:nvPr/>
        </p:nvCxnSpPr>
        <p:spPr bwMode="auto">
          <a:xfrm>
            <a:off x="6732025" y="4599013"/>
            <a:ext cx="0" cy="540006"/>
          </a:xfrm>
          <a:prstGeom prst="straightConnector1">
            <a:avLst/>
          </a:prstGeom>
          <a:noFill/>
          <a:ln w="9525" cap="flat" cmpd="sng" algn="ctr">
            <a:solidFill>
              <a:schemeClr val="tx1"/>
            </a:solidFill>
            <a:prstDash val="solid"/>
            <a:round/>
            <a:headEnd type="none" w="med" len="med"/>
            <a:tailEnd type="triangle"/>
          </a:ln>
          <a:effectLst/>
        </p:spPr>
      </p:cxnSp>
      <p:sp>
        <p:nvSpPr>
          <p:cNvPr id="48" name="正方形/長方形 47">
            <a:extLst>
              <a:ext uri="{FF2B5EF4-FFF2-40B4-BE49-F238E27FC236}">
                <a16:creationId xmlns:a16="http://schemas.microsoft.com/office/drawing/2014/main" id="{98FD49C3-00D2-48D7-B126-6CB6A9C39189}"/>
              </a:ext>
            </a:extLst>
          </p:cNvPr>
          <p:cNvSpPr/>
          <p:nvPr/>
        </p:nvSpPr>
        <p:spPr bwMode="auto">
          <a:xfrm>
            <a:off x="6822026" y="4689014"/>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r>
              <a:rPr lang="en-US" altLang="ja-JP" sz="2000" b="1" dirty="0">
                <a:solidFill>
                  <a:schemeClr val="accent5"/>
                </a:solidFill>
                <a:latin typeface="Arial Narrow" panose="020B0606020202030204" pitchFamily="34" charset="0"/>
              </a:rPr>
              <a:t>0</a:t>
            </a:r>
            <a:endParaRPr lang="ja-JP" altLang="en-US" sz="2000" b="1" dirty="0">
              <a:solidFill>
                <a:schemeClr val="accent5"/>
              </a:solidFill>
              <a:latin typeface="Arial Narrow" panose="020B0606020202030204" pitchFamily="34" charset="0"/>
            </a:endParaRPr>
          </a:p>
        </p:txBody>
      </p:sp>
    </p:spTree>
    <p:extLst>
      <p:ext uri="{BB962C8B-B14F-4D97-AF65-F5344CB8AC3E}">
        <p14:creationId xmlns:p14="http://schemas.microsoft.com/office/powerpoint/2010/main" val="17026101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パーセプトロン予測器</a:t>
            </a:r>
          </a:p>
        </p:txBody>
      </p:sp>
      <p:sp>
        <p:nvSpPr>
          <p:cNvPr id="3" name="テキスト プレースホルダー 2"/>
          <p:cNvSpPr>
            <a:spLocks noGrp="1"/>
          </p:cNvSpPr>
          <p:nvPr>
            <p:ph type="body" sz="quarter" idx="10"/>
          </p:nvPr>
        </p:nvSpPr>
        <p:spPr>
          <a:xfrm>
            <a:off x="251952" y="1088974"/>
            <a:ext cx="8820098" cy="5219751"/>
          </a:xfrm>
        </p:spPr>
        <p:txBody>
          <a:bodyPr/>
          <a:lstStyle/>
          <a:p>
            <a:r>
              <a:rPr lang="ja-JP" altLang="en-US" dirty="0"/>
              <a:t>結構バリエーションがある</a:t>
            </a:r>
            <a:endParaRPr lang="en-US" altLang="ja-JP" dirty="0"/>
          </a:p>
          <a:p>
            <a:pPr marL="817200" lvl="1" indent="-457200">
              <a:buFont typeface="+mj-lt"/>
              <a:buAutoNum type="arabicPeriod"/>
            </a:pPr>
            <a:r>
              <a:rPr lang="ja-JP" altLang="en-US" dirty="0"/>
              <a:t>グローバル履歴をそのまま重みにかけるもの</a:t>
            </a:r>
            <a:endParaRPr lang="en-US" altLang="ja-JP" dirty="0"/>
          </a:p>
          <a:p>
            <a:pPr marL="817200" lvl="1" indent="-457200">
              <a:buFont typeface="+mj-lt"/>
              <a:buAutoNum type="arabicPeriod"/>
            </a:pPr>
            <a:r>
              <a:rPr lang="en-US" altLang="ja-JP" dirty="0"/>
              <a:t>g-share </a:t>
            </a:r>
            <a:r>
              <a:rPr lang="ja-JP" altLang="en-US" dirty="0"/>
              <a:t>的なテーブルから重みを出すもの</a:t>
            </a:r>
            <a:endParaRPr lang="en-US" altLang="ja-JP" dirty="0"/>
          </a:p>
          <a:p>
            <a:pPr marL="1177200" lvl="2" indent="-457200">
              <a:buFont typeface="+mj-lt"/>
              <a:buAutoNum type="arabicPeriod"/>
            </a:pPr>
            <a:r>
              <a:rPr lang="en-US" altLang="ja-JP" dirty="0"/>
              <a:t>Hash perceptron</a:t>
            </a:r>
          </a:p>
          <a:p>
            <a:pPr marL="1177200" lvl="2" indent="-457200">
              <a:buFont typeface="+mj-lt"/>
              <a:buAutoNum type="arabicPeriod"/>
            </a:pPr>
            <a:r>
              <a:rPr lang="en-US" altLang="ja-JP" dirty="0"/>
              <a:t>O-GHEL</a:t>
            </a:r>
          </a:p>
        </p:txBody>
      </p:sp>
    </p:spTree>
    <p:extLst>
      <p:ext uri="{BB962C8B-B14F-4D97-AF65-F5344CB8AC3E}">
        <p14:creationId xmlns:p14="http://schemas.microsoft.com/office/powerpoint/2010/main" val="28822086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質問ができるほど理解できなかったので資料を読み返します。静的分岐と動的分岐でどのように機構が異なるのかが抑えられていないです。分岐予測の処理は</a:t>
            </a:r>
            <a:r>
              <a:rPr lang="en-US" altLang="ja-JP" dirty="0"/>
              <a:t>IF</a:t>
            </a:r>
            <a:r>
              <a:rPr lang="ja-JP" altLang="en-US" dirty="0"/>
              <a:t>のステップ中に行われるという認識で合っていますか？</a:t>
            </a:r>
          </a:p>
        </p:txBody>
      </p:sp>
    </p:spTree>
    <p:extLst>
      <p:ext uri="{BB962C8B-B14F-4D97-AF65-F5344CB8AC3E}">
        <p14:creationId xmlns:p14="http://schemas.microsoft.com/office/powerpoint/2010/main" val="15827683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54">
            <a:extLst>
              <a:ext uri="{FF2B5EF4-FFF2-40B4-BE49-F238E27FC236}">
                <a16:creationId xmlns:a16="http://schemas.microsoft.com/office/drawing/2014/main" id="{A13931F4-9F81-46B8-9D70-2DF3E79FB1C9}"/>
              </a:ext>
            </a:extLst>
          </p:cNvPr>
          <p:cNvSpPr>
            <a:spLocks noChangeArrowheads="1"/>
          </p:cNvSpPr>
          <p:nvPr/>
        </p:nvSpPr>
        <p:spPr bwMode="auto">
          <a:xfrm>
            <a:off x="3851992" y="1988984"/>
            <a:ext cx="2070023" cy="2608442"/>
          </a:xfrm>
          <a:prstGeom prst="rect">
            <a:avLst/>
          </a:prstGeom>
          <a:noFill/>
          <a:ln>
            <a:solidFill>
              <a:schemeClr val="tx1">
                <a:lumMod val="75000"/>
                <a:lumOff val="25000"/>
              </a:schemeClr>
            </a:solidFill>
            <a:headEnd/>
            <a:tailEnd/>
          </a:ln>
        </p:spPr>
        <p:style>
          <a:lnRef idx="2">
            <a:schemeClr val="dk1"/>
          </a:lnRef>
          <a:fillRef idx="1">
            <a:schemeClr val="lt1"/>
          </a:fillRef>
          <a:effectRef idx="0">
            <a:schemeClr val="dk1"/>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dirty="0">
              <a:latin typeface="MeiryoKe_PGothic" pitchFamily="50" charset="-128"/>
              <a:ea typeface="MeiryoKe_PGothic" pitchFamily="50" charset="-128"/>
            </a:endParaRPr>
          </a:p>
        </p:txBody>
      </p:sp>
      <p:sp>
        <p:nvSpPr>
          <p:cNvPr id="2" name="タイトル 1">
            <a:extLst>
              <a:ext uri="{FF2B5EF4-FFF2-40B4-BE49-F238E27FC236}">
                <a16:creationId xmlns:a16="http://schemas.microsoft.com/office/drawing/2014/main" id="{97275661-13C3-45B3-A3BE-697A145E8695}"/>
              </a:ext>
            </a:extLst>
          </p:cNvPr>
          <p:cNvSpPr>
            <a:spLocks noGrp="1"/>
          </p:cNvSpPr>
          <p:nvPr>
            <p:ph type="title"/>
          </p:nvPr>
        </p:nvSpPr>
        <p:spPr/>
        <p:txBody>
          <a:bodyPr/>
          <a:lstStyle/>
          <a:p>
            <a:r>
              <a:rPr kumimoji="1" lang="ja-JP" altLang="en-US" dirty="0"/>
              <a:t>グローバル履歴をそのまま重みにかけるもの</a:t>
            </a:r>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947B04F6-02DA-4D12-B9EE-34FEBE259E71}"/>
                  </a:ext>
                </a:extLst>
              </p:cNvPr>
              <p:cNvSpPr>
                <a:spLocks noGrp="1"/>
              </p:cNvSpPr>
              <p:nvPr>
                <p:ph type="body" sz="quarter" idx="10"/>
              </p:nvPr>
            </p:nvSpPr>
            <p:spPr>
              <a:xfrm>
                <a:off x="431954" y="6129030"/>
                <a:ext cx="8280092" cy="269696"/>
              </a:xfrm>
            </p:spPr>
            <p:txBody>
              <a:bodyPr/>
              <a:lstStyle/>
              <a:p>
                <a:pPr lvl="1"/>
                <a:r>
                  <a:rPr kumimoji="1" lang="en-US" altLang="ja-JP" dirty="0"/>
                  <a:t>PC </a:t>
                </a:r>
                <a:r>
                  <a:rPr lang="ja-JP" altLang="en-US" dirty="0"/>
                  <a:t>の一部をインデクスとして重み表をひく</a:t>
                </a:r>
                <a:endParaRPr lang="en-US" altLang="ja-JP" dirty="0"/>
              </a:p>
              <a:p>
                <a:pPr lvl="2"/>
                <a:r>
                  <a:rPr kumimoji="1" lang="ja-JP" altLang="en-US" dirty="0"/>
                  <a:t>その </a:t>
                </a:r>
                <a:r>
                  <a:rPr kumimoji="1" lang="en-US" altLang="ja-JP" dirty="0"/>
                  <a:t>PC </a:t>
                </a:r>
                <a:r>
                  <a:rPr kumimoji="1" lang="ja-JP" altLang="en-US" dirty="0"/>
                  <a:t>に対応した重みのセットがとれる</a:t>
                </a:r>
                <a:endParaRPr kumimoji="1" lang="en-US" altLang="ja-JP" dirty="0"/>
              </a:p>
              <a:p>
                <a:pPr lvl="1"/>
                <a:r>
                  <a:rPr lang="ja-JP" altLang="en-US" dirty="0"/>
                  <a:t>あとはグローバル履歴を </a:t>
                </a:r>
                <a14:m>
                  <m:oMath xmlns:m="http://schemas.openxmlformats.org/officeDocument/2006/math">
                    <m:sSub>
                      <m:sSubPr>
                        <m:ctrlPr>
                          <a:rPr lang="en-US" altLang="ja-JP" i="1" dirty="0" smtClean="0">
                            <a:latin typeface="Cambria Math" panose="02040503050406030204" pitchFamily="18" charset="0"/>
                          </a:rPr>
                        </m:ctrlPr>
                      </m:sSubPr>
                      <m:e>
                        <m:r>
                          <a:rPr lang="en-US" altLang="ja-JP" i="1" dirty="0" smtClean="0">
                            <a:latin typeface="Cambria Math" panose="02040503050406030204" pitchFamily="18" charset="0"/>
                          </a:rPr>
                          <m:t>𝑥</m:t>
                        </m:r>
                      </m:e>
                      <m:sub>
                        <m:r>
                          <a:rPr lang="en-US" altLang="ja-JP" i="1" dirty="0" smtClean="0">
                            <a:latin typeface="Cambria Math" panose="02040503050406030204" pitchFamily="18" charset="0"/>
                          </a:rPr>
                          <m:t>𝑖</m:t>
                        </m:r>
                      </m:sub>
                    </m:sSub>
                  </m:oMath>
                </a14:m>
                <a:r>
                  <a:rPr kumimoji="1" lang="ja-JP" altLang="en-US" dirty="0"/>
                  <a:t> としてパーセプトロンの処理を行う</a:t>
                </a:r>
              </a:p>
            </p:txBody>
          </p:sp>
        </mc:Choice>
        <mc:Fallback xmlns="">
          <p:sp>
            <p:nvSpPr>
              <p:cNvPr id="3" name="テキスト プレースホルダー 2">
                <a:extLst>
                  <a:ext uri="{FF2B5EF4-FFF2-40B4-BE49-F238E27FC236}">
                    <a16:creationId xmlns:a16="http://schemas.microsoft.com/office/drawing/2014/main" id="{947B04F6-02DA-4D12-B9EE-34FEBE259E71}"/>
                  </a:ext>
                </a:extLst>
              </p:cNvPr>
              <p:cNvSpPr>
                <a:spLocks noGrp="1" noRot="1" noChangeAspect="1" noMove="1" noResize="1" noEditPoints="1" noAdjustHandles="1" noChangeArrowheads="1" noChangeShapeType="1" noTextEdit="1"/>
              </p:cNvSpPr>
              <p:nvPr>
                <p:ph type="body" sz="quarter" idx="10"/>
              </p:nvPr>
            </p:nvSpPr>
            <p:spPr>
              <a:xfrm>
                <a:off x="431954" y="6129030"/>
                <a:ext cx="8280092" cy="269696"/>
              </a:xfrm>
              <a:blipFill>
                <a:blip r:embed="rId2"/>
                <a:stretch>
                  <a:fillRect t="-188889" b="-226667"/>
                </a:stretch>
              </a:blipFill>
            </p:spPr>
            <p:txBody>
              <a:bodyPr/>
              <a:lstStyle/>
              <a:p>
                <a:r>
                  <a:rPr lang="ja-JP" altLang="en-US">
                    <a:noFill/>
                  </a:rPr>
                  <a:t> </a:t>
                </a:r>
              </a:p>
            </p:txBody>
          </p:sp>
        </mc:Fallback>
      </mc:AlternateContent>
      <p:sp>
        <p:nvSpPr>
          <p:cNvPr id="4" name="Rectangle 128">
            <a:extLst>
              <a:ext uri="{FF2B5EF4-FFF2-40B4-BE49-F238E27FC236}">
                <a16:creationId xmlns:a16="http://schemas.microsoft.com/office/drawing/2014/main" id="{9CA6B8EF-6F64-48A8-9CD7-4E820D1E5D8D}"/>
              </a:ext>
            </a:extLst>
          </p:cNvPr>
          <p:cNvSpPr>
            <a:spLocks noChangeArrowheads="1"/>
          </p:cNvSpPr>
          <p:nvPr/>
        </p:nvSpPr>
        <p:spPr bwMode="auto">
          <a:xfrm>
            <a:off x="2499990" y="908972"/>
            <a:ext cx="540006" cy="314325"/>
          </a:xfrm>
          <a:prstGeom prst="rect">
            <a:avLst/>
          </a:prstGeom>
          <a:noFill/>
          <a:ln w="12700">
            <a:noFill/>
            <a:miter lim="800000"/>
            <a:headEnd/>
            <a:tailEnd/>
          </a:ln>
          <a:effectLst/>
        </p:spPr>
        <p:txBody>
          <a:bodyPr wrap="none" lIns="93600" tIns="46800" rIns="93600" bIns="46800"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eaLnBrk="0" hangingPunct="0"/>
            <a:r>
              <a:rPr lang="en-US" altLang="ja-JP" dirty="0">
                <a:solidFill>
                  <a:schemeClr val="tx1">
                    <a:lumMod val="75000"/>
                    <a:lumOff val="25000"/>
                  </a:schemeClr>
                </a:solidFill>
                <a:latin typeface="+mn-ea"/>
                <a:ea typeface="+mn-ea"/>
              </a:rPr>
              <a:t>PC</a:t>
            </a:r>
          </a:p>
        </p:txBody>
      </p:sp>
      <p:sp>
        <p:nvSpPr>
          <p:cNvPr id="5" name="Rectangle 13">
            <a:extLst>
              <a:ext uri="{FF2B5EF4-FFF2-40B4-BE49-F238E27FC236}">
                <a16:creationId xmlns:a16="http://schemas.microsoft.com/office/drawing/2014/main" id="{FE0F18C9-BE57-4D89-8F97-5D132D59C4AF}"/>
              </a:ext>
            </a:extLst>
          </p:cNvPr>
          <p:cNvSpPr>
            <a:spLocks noChangeArrowheads="1"/>
          </p:cNvSpPr>
          <p:nvPr/>
        </p:nvSpPr>
        <p:spPr bwMode="auto">
          <a:xfrm>
            <a:off x="2410337" y="1267389"/>
            <a:ext cx="720725" cy="360362"/>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endParaRPr lang="ja-JP" altLang="en-US" b="1" dirty="0">
              <a:solidFill>
                <a:schemeClr val="accent3">
                  <a:lumMod val="75000"/>
                </a:schemeClr>
              </a:solidFill>
              <a:latin typeface="MeiryoKe_PGothic" pitchFamily="50" charset="-128"/>
              <a:ea typeface="MeiryoKe_PGothic" pitchFamily="50" charset="-128"/>
            </a:endParaRPr>
          </a:p>
        </p:txBody>
      </p:sp>
      <p:sp>
        <p:nvSpPr>
          <p:cNvPr id="6" name="Freeform 10">
            <a:extLst>
              <a:ext uri="{FF2B5EF4-FFF2-40B4-BE49-F238E27FC236}">
                <a16:creationId xmlns:a16="http://schemas.microsoft.com/office/drawing/2014/main" id="{A3D3728E-9687-4E04-81DF-53C4628C391A}"/>
              </a:ext>
            </a:extLst>
          </p:cNvPr>
          <p:cNvSpPr>
            <a:spLocks/>
          </p:cNvSpPr>
          <p:nvPr/>
        </p:nvSpPr>
        <p:spPr bwMode="auto">
          <a:xfrm rot="16200000" flipV="1">
            <a:off x="2320335" y="2167398"/>
            <a:ext cx="1980022"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type="triangle" w="lg" len="lg"/>
            <a:tailEnd type="none" w="med" len="med"/>
          </a:ln>
        </p:spPr>
        <p:style>
          <a:lnRef idx="2">
            <a:schemeClr val="accent5"/>
          </a:lnRef>
          <a:fillRef idx="0">
            <a:schemeClr val="accent5"/>
          </a:fillRef>
          <a:effectRef idx="1">
            <a:schemeClr val="accent5"/>
          </a:effectRef>
          <a:fontRef idx="minor">
            <a:schemeClr val="tx1"/>
          </a:fontRef>
        </p:style>
        <p:txBody>
          <a:bodyPr/>
          <a:lstStyle/>
          <a:p>
            <a:endParaRPr lang="ja-JP" altLang="en-US">
              <a:latin typeface="Arial Narrow" pitchFamily="34" charset="0"/>
              <a:cs typeface="Times New Roman" pitchFamily="18" charset="0"/>
            </a:endParaRPr>
          </a:p>
        </p:txBody>
      </p:sp>
      <mc:AlternateContent xmlns:mc="http://schemas.openxmlformats.org/markup-compatibility/2006" xmlns:a14="http://schemas.microsoft.com/office/drawing/2010/main">
        <mc:Choice Requires="a14">
          <p:sp>
            <p:nvSpPr>
              <p:cNvPr id="8" name="Rectangle 195">
                <a:extLst>
                  <a:ext uri="{FF2B5EF4-FFF2-40B4-BE49-F238E27FC236}">
                    <a16:creationId xmlns:a16="http://schemas.microsoft.com/office/drawing/2014/main" id="{779E7484-C769-45E0-AF06-EF48C66DD89C}"/>
                  </a:ext>
                </a:extLst>
              </p:cNvPr>
              <p:cNvSpPr>
                <a:spLocks noChangeArrowheads="1"/>
              </p:cNvSpPr>
              <p:nvPr/>
            </p:nvSpPr>
            <p:spPr bwMode="auto">
              <a:xfrm>
                <a:off x="3851991" y="3519001"/>
                <a:ext cx="2070023" cy="360363"/>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𝟎</m:t>
                        </m:r>
                      </m:sub>
                    </m:sSub>
                  </m:oMath>
                </a14:m>
                <a:r>
                  <a:rPr lang="en-US" altLang="ja-JP" b="1" dirty="0">
                    <a:solidFill>
                      <a:schemeClr val="accent5"/>
                    </a:solidFill>
                    <a:latin typeface="MeiryoKe_PGothic" pitchFamily="50" charset="-128"/>
                    <a:ea typeface="MeiryoKe_PGothic" pitchFamily="50" charset="-128"/>
                  </a:rPr>
                  <a:t>, </a:t>
                </a: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𝟏</m:t>
                        </m:r>
                      </m:sub>
                    </m:sSub>
                  </m:oMath>
                </a14:m>
                <a:r>
                  <a:rPr lang="en-US" altLang="ja-JP" b="1" dirty="0">
                    <a:solidFill>
                      <a:schemeClr val="accent5"/>
                    </a:solidFill>
                    <a:latin typeface="MeiryoKe_PGothic" pitchFamily="50" charset="-128"/>
                    <a:ea typeface="MeiryoKe_PGothic" pitchFamily="50" charset="-128"/>
                  </a:rPr>
                  <a:t>, … </a:t>
                </a: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𝒎</m:t>
                        </m:r>
                      </m:sub>
                    </m:sSub>
                  </m:oMath>
                </a14:m>
                <a:endParaRPr lang="ja-JP" altLang="en-US" b="1" dirty="0">
                  <a:solidFill>
                    <a:schemeClr val="accent5"/>
                  </a:solidFill>
                  <a:latin typeface="MeiryoKe_PGothic" pitchFamily="50" charset="-128"/>
                  <a:ea typeface="MeiryoKe_PGothic" pitchFamily="50" charset="-128"/>
                </a:endParaRPr>
              </a:p>
            </p:txBody>
          </p:sp>
        </mc:Choice>
        <mc:Fallback xmlns="">
          <p:sp>
            <p:nvSpPr>
              <p:cNvPr id="8" name="Rectangle 195">
                <a:extLst>
                  <a:ext uri="{FF2B5EF4-FFF2-40B4-BE49-F238E27FC236}">
                    <a16:creationId xmlns:a16="http://schemas.microsoft.com/office/drawing/2014/main" id="{779E7484-C769-45E0-AF06-EF48C66DD89C}"/>
                  </a:ext>
                </a:extLst>
              </p:cNvPr>
              <p:cNvSpPr>
                <a:spLocks noRot="1" noChangeAspect="1" noMove="1" noResize="1" noEditPoints="1" noAdjustHandles="1" noChangeArrowheads="1" noChangeShapeType="1" noTextEdit="1"/>
              </p:cNvSpPr>
              <p:nvPr/>
            </p:nvSpPr>
            <p:spPr bwMode="auto">
              <a:xfrm>
                <a:off x="3851991" y="3519001"/>
                <a:ext cx="2070023" cy="360363"/>
              </a:xfrm>
              <a:prstGeom prst="rect">
                <a:avLst/>
              </a:prstGeom>
              <a:blipFill>
                <a:blip r:embed="rId3"/>
                <a:stretch>
                  <a:fillRect/>
                </a:stretch>
              </a:blipFill>
              <a:ln>
                <a:headEnd/>
                <a:tailEnd/>
              </a:ln>
            </p:spPr>
            <p:txBody>
              <a:bodyPr/>
              <a:lstStyle/>
              <a:p>
                <a:r>
                  <a:rPr lang="ja-JP" altLang="en-US">
                    <a:noFill/>
                  </a:rPr>
                  <a:t> </a:t>
                </a:r>
              </a:p>
            </p:txBody>
          </p:sp>
        </mc:Fallback>
      </mc:AlternateContent>
      <p:sp>
        <p:nvSpPr>
          <p:cNvPr id="9" name="正方形/長方形 8">
            <a:extLst>
              <a:ext uri="{FF2B5EF4-FFF2-40B4-BE49-F238E27FC236}">
                <a16:creationId xmlns:a16="http://schemas.microsoft.com/office/drawing/2014/main" id="{889D2356-867B-41AA-816F-3B65A426D870}"/>
              </a:ext>
            </a:extLst>
          </p:cNvPr>
          <p:cNvSpPr/>
          <p:nvPr/>
        </p:nvSpPr>
        <p:spPr bwMode="auto">
          <a:xfrm>
            <a:off x="3850353" y="1987397"/>
            <a:ext cx="2071662" cy="360004"/>
          </a:xfrm>
          <a:prstGeom prst="rect">
            <a:avLst/>
          </a:prstGeom>
          <a:noFill/>
          <a:ln w="6350">
            <a:solidFill>
              <a:schemeClr val="tx1">
                <a:lumMod val="75000"/>
                <a:lumOff val="25000"/>
              </a:schemeClr>
            </a:solid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endParaRPr lang="ja-JP" altLang="en-US" dirty="0">
              <a:solidFill>
                <a:schemeClr val="tx1">
                  <a:lumMod val="75000"/>
                  <a:lumOff val="25000"/>
                </a:schemeClr>
              </a:solidFill>
              <a:latin typeface="Arial Narrow" panose="020B0606020202030204" pitchFamily="34" charset="0"/>
            </a:endParaRPr>
          </a:p>
        </p:txBody>
      </p:sp>
      <p:sp>
        <p:nvSpPr>
          <p:cNvPr id="10" name="正方形/長方形 9">
            <a:extLst>
              <a:ext uri="{FF2B5EF4-FFF2-40B4-BE49-F238E27FC236}">
                <a16:creationId xmlns:a16="http://schemas.microsoft.com/office/drawing/2014/main" id="{1C8C9A5D-CE83-4314-8B0E-BEC59164C181}"/>
              </a:ext>
            </a:extLst>
          </p:cNvPr>
          <p:cNvSpPr/>
          <p:nvPr/>
        </p:nvSpPr>
        <p:spPr bwMode="auto">
          <a:xfrm>
            <a:off x="3850353" y="2347401"/>
            <a:ext cx="2071662" cy="360004"/>
          </a:xfrm>
          <a:prstGeom prst="rect">
            <a:avLst/>
          </a:prstGeom>
          <a:noFill/>
          <a:ln w="6350">
            <a:solidFill>
              <a:schemeClr val="tx1">
                <a:lumMod val="75000"/>
                <a:lumOff val="25000"/>
              </a:schemeClr>
            </a:solid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endParaRPr lang="ja-JP" altLang="en-US" dirty="0">
              <a:solidFill>
                <a:schemeClr val="tx1">
                  <a:lumMod val="75000"/>
                  <a:lumOff val="25000"/>
                </a:schemeClr>
              </a:solidFill>
              <a:latin typeface="Arial Narrow" panose="020B0606020202030204" pitchFamily="34" charset="0"/>
            </a:endParaRPr>
          </a:p>
        </p:txBody>
      </p:sp>
      <p:sp>
        <p:nvSpPr>
          <p:cNvPr id="11" name="正方形/長方形 10">
            <a:extLst>
              <a:ext uri="{FF2B5EF4-FFF2-40B4-BE49-F238E27FC236}">
                <a16:creationId xmlns:a16="http://schemas.microsoft.com/office/drawing/2014/main" id="{39CA72F5-2C7A-4A6F-9167-8DCE998769B9}"/>
              </a:ext>
            </a:extLst>
          </p:cNvPr>
          <p:cNvSpPr/>
          <p:nvPr/>
        </p:nvSpPr>
        <p:spPr bwMode="auto">
          <a:xfrm>
            <a:off x="3490350" y="1987397"/>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dirty="0">
                <a:solidFill>
                  <a:schemeClr val="tx1">
                    <a:lumMod val="75000"/>
                    <a:lumOff val="25000"/>
                  </a:schemeClr>
                </a:solidFill>
                <a:latin typeface="Arial Narrow" panose="020B0606020202030204" pitchFamily="34" charset="0"/>
              </a:rPr>
              <a:t>0</a:t>
            </a:r>
            <a:endParaRPr lang="ja-JP" altLang="en-US" sz="2000" dirty="0">
              <a:solidFill>
                <a:schemeClr val="tx1">
                  <a:lumMod val="75000"/>
                  <a:lumOff val="25000"/>
                </a:schemeClr>
              </a:solidFill>
              <a:latin typeface="Arial Narrow" panose="020B0606020202030204" pitchFamily="34" charset="0"/>
            </a:endParaRPr>
          </a:p>
        </p:txBody>
      </p:sp>
      <p:sp>
        <p:nvSpPr>
          <p:cNvPr id="12" name="正方形/長方形 11">
            <a:extLst>
              <a:ext uri="{FF2B5EF4-FFF2-40B4-BE49-F238E27FC236}">
                <a16:creationId xmlns:a16="http://schemas.microsoft.com/office/drawing/2014/main" id="{BDD4553E-EE8D-4B95-B8AA-876AA5550070}"/>
              </a:ext>
            </a:extLst>
          </p:cNvPr>
          <p:cNvSpPr/>
          <p:nvPr/>
        </p:nvSpPr>
        <p:spPr bwMode="auto">
          <a:xfrm>
            <a:off x="3490349" y="2347401"/>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dirty="0">
                <a:solidFill>
                  <a:schemeClr val="tx1">
                    <a:lumMod val="75000"/>
                    <a:lumOff val="25000"/>
                  </a:schemeClr>
                </a:solidFill>
                <a:latin typeface="Arial Narrow" panose="020B0606020202030204" pitchFamily="34" charset="0"/>
              </a:rPr>
              <a:t>1</a:t>
            </a:r>
            <a:endParaRPr lang="ja-JP" altLang="en-US" sz="2000" dirty="0">
              <a:solidFill>
                <a:schemeClr val="tx1">
                  <a:lumMod val="75000"/>
                  <a:lumOff val="25000"/>
                </a:schemeClr>
              </a:solidFill>
              <a:latin typeface="Arial Narrow" panose="020B0606020202030204" pitchFamily="34" charset="0"/>
            </a:endParaRPr>
          </a:p>
        </p:txBody>
      </p:sp>
      <p:sp>
        <p:nvSpPr>
          <p:cNvPr id="13" name="正方形/長方形 12">
            <a:extLst>
              <a:ext uri="{FF2B5EF4-FFF2-40B4-BE49-F238E27FC236}">
                <a16:creationId xmlns:a16="http://schemas.microsoft.com/office/drawing/2014/main" id="{D435DDEF-B504-444A-AE9A-7984D93E5B3B}"/>
              </a:ext>
            </a:extLst>
          </p:cNvPr>
          <p:cNvSpPr/>
          <p:nvPr/>
        </p:nvSpPr>
        <p:spPr bwMode="auto">
          <a:xfrm>
            <a:off x="3490349" y="2707405"/>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dirty="0">
                <a:solidFill>
                  <a:schemeClr val="tx1">
                    <a:lumMod val="75000"/>
                    <a:lumOff val="25000"/>
                  </a:schemeClr>
                </a:solidFill>
                <a:latin typeface="Arial Narrow" panose="020B0606020202030204" pitchFamily="34" charset="0"/>
              </a:rPr>
              <a:t>...</a:t>
            </a:r>
            <a:endParaRPr lang="ja-JP" altLang="en-US" dirty="0">
              <a:solidFill>
                <a:schemeClr val="tx1">
                  <a:lumMod val="75000"/>
                  <a:lumOff val="25000"/>
                </a:schemeClr>
              </a:solidFill>
              <a:latin typeface="Arial Narrow" panose="020B0606020202030204" pitchFamily="34" charset="0"/>
            </a:endParaRPr>
          </a:p>
        </p:txBody>
      </p:sp>
      <p:sp>
        <p:nvSpPr>
          <p:cNvPr id="14" name="正方形/長方形 13">
            <a:extLst>
              <a:ext uri="{FF2B5EF4-FFF2-40B4-BE49-F238E27FC236}">
                <a16:creationId xmlns:a16="http://schemas.microsoft.com/office/drawing/2014/main" id="{809D921F-9405-4E23-BF27-D0567F492933}"/>
              </a:ext>
            </a:extLst>
          </p:cNvPr>
          <p:cNvSpPr/>
          <p:nvPr/>
        </p:nvSpPr>
        <p:spPr bwMode="auto">
          <a:xfrm>
            <a:off x="4211996" y="3879005"/>
            <a:ext cx="3477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dirty="0">
                <a:solidFill>
                  <a:schemeClr val="tx1">
                    <a:lumMod val="75000"/>
                    <a:lumOff val="25000"/>
                  </a:schemeClr>
                </a:solidFill>
                <a:latin typeface="Arial Narrow" panose="020B0606020202030204" pitchFamily="34" charset="0"/>
              </a:rPr>
              <a:t>...</a:t>
            </a:r>
            <a:endParaRPr lang="ja-JP" altLang="en-US" dirty="0">
              <a:solidFill>
                <a:schemeClr val="tx1">
                  <a:lumMod val="75000"/>
                  <a:lumOff val="25000"/>
                </a:schemeClr>
              </a:solidFill>
              <a:latin typeface="Arial Narrow" panose="020B0606020202030204" pitchFamily="34" charset="0"/>
            </a:endParaRPr>
          </a:p>
        </p:txBody>
      </p:sp>
      <p:sp>
        <p:nvSpPr>
          <p:cNvPr id="15" name="Rectangle 133">
            <a:extLst>
              <a:ext uri="{FF2B5EF4-FFF2-40B4-BE49-F238E27FC236}">
                <a16:creationId xmlns:a16="http://schemas.microsoft.com/office/drawing/2014/main" id="{EEACD464-9929-42AF-8608-EED9E05BF317}"/>
              </a:ext>
            </a:extLst>
          </p:cNvPr>
          <p:cNvSpPr>
            <a:spLocks noChangeArrowheads="1"/>
          </p:cNvSpPr>
          <p:nvPr/>
        </p:nvSpPr>
        <p:spPr bwMode="auto">
          <a:xfrm>
            <a:off x="4391998" y="1628980"/>
            <a:ext cx="719803" cy="360363"/>
          </a:xfrm>
          <a:prstGeom prst="rect">
            <a:avLst/>
          </a:prstGeom>
          <a:noFill/>
          <a:ln w="12700">
            <a:noFill/>
            <a:miter lim="800000"/>
            <a:headEnd/>
            <a:tailEnd/>
          </a:ln>
          <a:effectLst/>
        </p:spPr>
        <p:txBody>
          <a:bodyPr wrap="none" lIns="93600" tIns="46800" rIns="93600" bIns="46800"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eaLnBrk="0" hangingPunct="0"/>
            <a:r>
              <a:rPr lang="ja-JP" altLang="en-US" b="1" dirty="0">
                <a:solidFill>
                  <a:schemeClr val="accent5"/>
                </a:solidFill>
                <a:latin typeface="+mn-ea"/>
                <a:ea typeface="+mn-ea"/>
              </a:rPr>
              <a:t>重みの表</a:t>
            </a:r>
            <a:endParaRPr lang="en-US" altLang="ja-JP" b="1" dirty="0">
              <a:solidFill>
                <a:schemeClr val="accent5"/>
              </a:solidFill>
              <a:latin typeface="+mn-ea"/>
              <a:ea typeface="+mn-ea"/>
            </a:endParaRPr>
          </a:p>
        </p:txBody>
      </p:sp>
      <p:cxnSp>
        <p:nvCxnSpPr>
          <p:cNvPr id="16" name="直線コネクタ 15">
            <a:extLst>
              <a:ext uri="{FF2B5EF4-FFF2-40B4-BE49-F238E27FC236}">
                <a16:creationId xmlns:a16="http://schemas.microsoft.com/office/drawing/2014/main" id="{89AF69B8-CCE9-4462-80BB-DC54D3617230}"/>
              </a:ext>
            </a:extLst>
          </p:cNvPr>
          <p:cNvCxnSpPr/>
          <p:nvPr/>
        </p:nvCxnSpPr>
        <p:spPr bwMode="auto">
          <a:xfrm>
            <a:off x="2410490" y="1717394"/>
            <a:ext cx="720008"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7" name="正方形/長方形 16">
            <a:extLst>
              <a:ext uri="{FF2B5EF4-FFF2-40B4-BE49-F238E27FC236}">
                <a16:creationId xmlns:a16="http://schemas.microsoft.com/office/drawing/2014/main" id="{3195B1FE-9F4F-4702-8A58-EFACA85CCA65}"/>
              </a:ext>
            </a:extLst>
          </p:cNvPr>
          <p:cNvSpPr/>
          <p:nvPr/>
        </p:nvSpPr>
        <p:spPr bwMode="auto">
          <a:xfrm>
            <a:off x="3850353" y="4237422"/>
            <a:ext cx="2071662" cy="360004"/>
          </a:xfrm>
          <a:prstGeom prst="rect">
            <a:avLst/>
          </a:prstGeom>
          <a:noFill/>
          <a:ln w="6350">
            <a:solidFill>
              <a:schemeClr val="tx1">
                <a:lumMod val="75000"/>
                <a:lumOff val="25000"/>
              </a:schemeClr>
            </a:solid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endParaRPr lang="ja-JP" altLang="en-US" dirty="0">
              <a:solidFill>
                <a:schemeClr val="tx1">
                  <a:lumMod val="75000"/>
                  <a:lumOff val="25000"/>
                </a:schemeClr>
              </a:solidFill>
              <a:latin typeface="Arial Narrow" panose="020B0606020202030204" pitchFamily="34" charset="0"/>
            </a:endParaRPr>
          </a:p>
        </p:txBody>
      </p:sp>
      <p:sp>
        <p:nvSpPr>
          <p:cNvPr id="18" name="正方形/長方形 17">
            <a:extLst>
              <a:ext uri="{FF2B5EF4-FFF2-40B4-BE49-F238E27FC236}">
                <a16:creationId xmlns:a16="http://schemas.microsoft.com/office/drawing/2014/main" id="{0CF08608-6C67-4DFC-9A77-4BD2EF4FB919}"/>
              </a:ext>
            </a:extLst>
          </p:cNvPr>
          <p:cNvSpPr/>
          <p:nvPr/>
        </p:nvSpPr>
        <p:spPr bwMode="auto">
          <a:xfrm>
            <a:off x="4211996" y="2708992"/>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dirty="0">
                <a:solidFill>
                  <a:schemeClr val="tx1">
                    <a:lumMod val="75000"/>
                    <a:lumOff val="25000"/>
                  </a:schemeClr>
                </a:solidFill>
                <a:latin typeface="Arial Narrow" panose="020B0606020202030204" pitchFamily="34" charset="0"/>
              </a:rPr>
              <a:t>...</a:t>
            </a:r>
            <a:endParaRPr lang="ja-JP" altLang="en-US" dirty="0">
              <a:solidFill>
                <a:schemeClr val="tx1">
                  <a:lumMod val="75000"/>
                  <a:lumOff val="25000"/>
                </a:schemeClr>
              </a:solidFill>
              <a:latin typeface="Arial Narrow" panose="020B0606020202030204" pitchFamily="34" charset="0"/>
            </a:endParaRPr>
          </a:p>
        </p:txBody>
      </p:sp>
      <p:cxnSp>
        <p:nvCxnSpPr>
          <p:cNvPr id="19" name="直線矢印コネクタ 18">
            <a:extLst>
              <a:ext uri="{FF2B5EF4-FFF2-40B4-BE49-F238E27FC236}">
                <a16:creationId xmlns:a16="http://schemas.microsoft.com/office/drawing/2014/main" id="{D7442937-7050-426E-8E64-C46D2BB8F543}"/>
              </a:ext>
            </a:extLst>
          </p:cNvPr>
          <p:cNvCxnSpPr>
            <a:cxnSpLocks/>
          </p:cNvCxnSpPr>
          <p:nvPr/>
        </p:nvCxnSpPr>
        <p:spPr bwMode="auto">
          <a:xfrm>
            <a:off x="4842003" y="3879005"/>
            <a:ext cx="0" cy="1170013"/>
          </a:xfrm>
          <a:prstGeom prst="straightConnector1">
            <a:avLst/>
          </a:prstGeom>
          <a:ln>
            <a:headEnd type="none" w="sm" len="sm"/>
            <a:tailEnd type="triangle" w="lg" len="lg"/>
          </a:ln>
        </p:spPr>
        <p:style>
          <a:lnRef idx="2">
            <a:schemeClr val="accent5"/>
          </a:lnRef>
          <a:fillRef idx="0">
            <a:schemeClr val="accent5"/>
          </a:fillRef>
          <a:effectRef idx="1">
            <a:schemeClr val="accent5"/>
          </a:effectRef>
          <a:fontRef idx="minor">
            <a:schemeClr val="tx1"/>
          </a:fontRef>
        </p:style>
      </p:cxnSp>
      <p:sp>
        <p:nvSpPr>
          <p:cNvPr id="21" name="楕円 20">
            <a:extLst>
              <a:ext uri="{FF2B5EF4-FFF2-40B4-BE49-F238E27FC236}">
                <a16:creationId xmlns:a16="http://schemas.microsoft.com/office/drawing/2014/main" id="{B1749308-D151-4005-9160-4E42DFC0FA48}"/>
              </a:ext>
            </a:extLst>
          </p:cNvPr>
          <p:cNvSpPr/>
          <p:nvPr/>
        </p:nvSpPr>
        <p:spPr bwMode="auto">
          <a:xfrm>
            <a:off x="4572001" y="5049018"/>
            <a:ext cx="540006" cy="540006"/>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tx1">
                    <a:lumMod val="75000"/>
                    <a:lumOff val="25000"/>
                  </a:schemeClr>
                </a:solidFill>
                <a:latin typeface="+mn-ea"/>
              </a:rPr>
              <a:t>Σ</a:t>
            </a:r>
            <a:endParaRPr kumimoji="1" lang="ja-JP" altLang="en-US" sz="2400" dirty="0">
              <a:solidFill>
                <a:schemeClr val="tx1">
                  <a:lumMod val="75000"/>
                  <a:lumOff val="25000"/>
                </a:schemeClr>
              </a:solidFill>
              <a:latin typeface="+mn-ea"/>
            </a:endParaRPr>
          </a:p>
        </p:txBody>
      </p:sp>
      <mc:AlternateContent xmlns:mc="http://schemas.openxmlformats.org/markup-compatibility/2006" xmlns:a14="http://schemas.microsoft.com/office/drawing/2010/main">
        <mc:Choice Requires="a14">
          <p:sp>
            <p:nvSpPr>
              <p:cNvPr id="22" name="Rectangle 195">
                <a:extLst>
                  <a:ext uri="{FF2B5EF4-FFF2-40B4-BE49-F238E27FC236}">
                    <a16:creationId xmlns:a16="http://schemas.microsoft.com/office/drawing/2014/main" id="{28364BA4-8D52-4FB7-9D3E-63E2AE737758}"/>
                  </a:ext>
                </a:extLst>
              </p:cNvPr>
              <p:cNvSpPr>
                <a:spLocks noChangeArrowheads="1"/>
              </p:cNvSpPr>
              <p:nvPr/>
            </p:nvSpPr>
            <p:spPr bwMode="auto">
              <a:xfrm>
                <a:off x="1961971" y="5139019"/>
                <a:ext cx="2070023" cy="360363"/>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14:m>
                  <m:oMath xmlns:m="http://schemas.openxmlformats.org/officeDocument/2006/math">
                    <m:r>
                      <a:rPr lang="en-US" altLang="ja-JP" b="1" i="1" dirty="0" smtClean="0">
                        <a:solidFill>
                          <a:schemeClr val="accent5"/>
                        </a:solidFill>
                        <a:latin typeface="Cambria Math" panose="02040503050406030204" pitchFamily="18" charset="0"/>
                        <a:ea typeface="MeiryoKe_PGothic" pitchFamily="50" charset="-128"/>
                      </a:rPr>
                      <m:t>𝟏</m:t>
                    </m:r>
                  </m:oMath>
                </a14:m>
                <a:r>
                  <a:rPr lang="en-US" altLang="ja-JP" b="1" dirty="0">
                    <a:solidFill>
                      <a:schemeClr val="accent5"/>
                    </a:solidFill>
                    <a:latin typeface="MeiryoKe_PGothic" pitchFamily="50" charset="-128"/>
                    <a:ea typeface="MeiryoKe_PGothic" pitchFamily="50" charset="-128"/>
                  </a:rPr>
                  <a:t>, </a:t>
                </a: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𝒙</m:t>
                        </m:r>
                      </m:e>
                      <m:sub>
                        <m:r>
                          <a:rPr lang="en-US" altLang="ja-JP" b="1" i="1" dirty="0" smtClean="0">
                            <a:solidFill>
                              <a:schemeClr val="accent5"/>
                            </a:solidFill>
                            <a:latin typeface="Cambria Math" panose="02040503050406030204" pitchFamily="18" charset="0"/>
                            <a:ea typeface="MeiryoKe_PGothic" pitchFamily="50" charset="-128"/>
                          </a:rPr>
                          <m:t>𝟏</m:t>
                        </m:r>
                      </m:sub>
                    </m:sSub>
                  </m:oMath>
                </a14:m>
                <a:r>
                  <a:rPr lang="en-US" altLang="ja-JP" b="1" dirty="0">
                    <a:solidFill>
                      <a:schemeClr val="accent5"/>
                    </a:solidFill>
                    <a:latin typeface="MeiryoKe_PGothic" pitchFamily="50" charset="-128"/>
                    <a:ea typeface="MeiryoKe_PGothic" pitchFamily="50" charset="-128"/>
                  </a:rPr>
                  <a:t>, … </a:t>
                </a: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𝒙</m:t>
                        </m:r>
                      </m:e>
                      <m:sub>
                        <m:r>
                          <a:rPr lang="en-US" altLang="ja-JP" b="1" i="1" dirty="0" smtClean="0">
                            <a:solidFill>
                              <a:schemeClr val="accent5"/>
                            </a:solidFill>
                            <a:latin typeface="Cambria Math" panose="02040503050406030204" pitchFamily="18" charset="0"/>
                            <a:ea typeface="MeiryoKe_PGothic" pitchFamily="50" charset="-128"/>
                          </a:rPr>
                          <m:t>𝒎</m:t>
                        </m:r>
                      </m:sub>
                    </m:sSub>
                  </m:oMath>
                </a14:m>
                <a:endParaRPr lang="ja-JP" altLang="en-US" b="1" dirty="0">
                  <a:solidFill>
                    <a:schemeClr val="accent5"/>
                  </a:solidFill>
                  <a:latin typeface="MeiryoKe_PGothic" pitchFamily="50" charset="-128"/>
                  <a:ea typeface="MeiryoKe_PGothic" pitchFamily="50" charset="-128"/>
                </a:endParaRPr>
              </a:p>
            </p:txBody>
          </p:sp>
        </mc:Choice>
        <mc:Fallback xmlns="">
          <p:sp>
            <p:nvSpPr>
              <p:cNvPr id="22" name="Rectangle 195">
                <a:extLst>
                  <a:ext uri="{FF2B5EF4-FFF2-40B4-BE49-F238E27FC236}">
                    <a16:creationId xmlns:a16="http://schemas.microsoft.com/office/drawing/2014/main" id="{28364BA4-8D52-4FB7-9D3E-63E2AE737758}"/>
                  </a:ext>
                </a:extLst>
              </p:cNvPr>
              <p:cNvSpPr>
                <a:spLocks noRot="1" noChangeAspect="1" noMove="1" noResize="1" noEditPoints="1" noAdjustHandles="1" noChangeArrowheads="1" noChangeShapeType="1" noTextEdit="1"/>
              </p:cNvSpPr>
              <p:nvPr/>
            </p:nvSpPr>
            <p:spPr bwMode="auto">
              <a:xfrm>
                <a:off x="1961971" y="5139019"/>
                <a:ext cx="2070023" cy="360363"/>
              </a:xfrm>
              <a:prstGeom prst="rect">
                <a:avLst/>
              </a:prstGeom>
              <a:blipFill>
                <a:blip r:embed="rId4"/>
                <a:stretch>
                  <a:fillRect/>
                </a:stretch>
              </a:blipFill>
              <a:ln>
                <a:headEnd/>
                <a:tailEnd/>
              </a:ln>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7F5236E7-5D47-4169-9579-44B99F690291}"/>
              </a:ext>
            </a:extLst>
          </p:cNvPr>
          <p:cNvCxnSpPr>
            <a:cxnSpLocks/>
            <a:stCxn id="22" idx="3"/>
            <a:endCxn id="21" idx="2"/>
          </p:cNvCxnSpPr>
          <p:nvPr/>
        </p:nvCxnSpPr>
        <p:spPr bwMode="auto">
          <a:xfrm flipV="1">
            <a:off x="4031994" y="5319021"/>
            <a:ext cx="540007" cy="180"/>
          </a:xfrm>
          <a:prstGeom prst="straightConnector1">
            <a:avLst/>
          </a:prstGeom>
          <a:ln>
            <a:headEnd type="none" w="sm" len="sm"/>
            <a:tailEnd type="triangle" w="lg" len="lg"/>
          </a:ln>
        </p:spPr>
        <p:style>
          <a:lnRef idx="2">
            <a:schemeClr val="accent5"/>
          </a:lnRef>
          <a:fillRef idx="0">
            <a:schemeClr val="accent5"/>
          </a:fillRef>
          <a:effectRef idx="1">
            <a:schemeClr val="accent5"/>
          </a:effectRef>
          <a:fontRef idx="minor">
            <a:schemeClr val="tx1"/>
          </a:fontRef>
        </p:style>
      </p:cxnSp>
      <p:cxnSp>
        <p:nvCxnSpPr>
          <p:cNvPr id="26" name="直線矢印コネクタ 25">
            <a:extLst>
              <a:ext uri="{FF2B5EF4-FFF2-40B4-BE49-F238E27FC236}">
                <a16:creationId xmlns:a16="http://schemas.microsoft.com/office/drawing/2014/main" id="{C38AF409-99D2-4DDA-8826-CF1770100714}"/>
              </a:ext>
            </a:extLst>
          </p:cNvPr>
          <p:cNvCxnSpPr>
            <a:cxnSpLocks/>
          </p:cNvCxnSpPr>
          <p:nvPr/>
        </p:nvCxnSpPr>
        <p:spPr bwMode="auto">
          <a:xfrm flipV="1">
            <a:off x="5112006" y="5319021"/>
            <a:ext cx="540007" cy="180"/>
          </a:xfrm>
          <a:prstGeom prst="straightConnector1">
            <a:avLst/>
          </a:prstGeom>
          <a:ln>
            <a:headEnd type="none" w="sm" len="sm"/>
            <a:tailEnd type="triangle" w="lg" len="lg"/>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4851899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275661-13C3-45B3-A3BE-697A145E8695}"/>
              </a:ext>
            </a:extLst>
          </p:cNvPr>
          <p:cNvSpPr>
            <a:spLocks noGrp="1"/>
          </p:cNvSpPr>
          <p:nvPr>
            <p:ph type="title"/>
          </p:nvPr>
        </p:nvSpPr>
        <p:spPr/>
        <p:txBody>
          <a:bodyPr/>
          <a:lstStyle/>
          <a:p>
            <a:r>
              <a:rPr lang="ja-JP" altLang="en-US" dirty="0"/>
              <a:t>実際の学習の様子</a:t>
            </a:r>
            <a:endParaRPr lang="en-US" altLang="ja-JP" dirty="0"/>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947B04F6-02DA-4D12-B9EE-34FEBE259E71}"/>
                  </a:ext>
                </a:extLst>
              </p:cNvPr>
              <p:cNvSpPr>
                <a:spLocks noGrp="1"/>
              </p:cNvSpPr>
              <p:nvPr>
                <p:ph type="body" sz="quarter" idx="10"/>
              </p:nvPr>
            </p:nvSpPr>
            <p:spPr>
              <a:xfrm>
                <a:off x="431954" y="4059007"/>
                <a:ext cx="8280092" cy="2339719"/>
              </a:xfrm>
            </p:spPr>
            <p:txBody>
              <a:bodyPr/>
              <a:lstStyle/>
              <a:p>
                <a14:m>
                  <m:oMath xmlns:m="http://schemas.openxmlformats.org/officeDocument/2006/math">
                    <m:sSub>
                      <m:sSubPr>
                        <m:ctrlPr>
                          <a:rPr lang="en-US" altLang="ja-JP" b="1" i="1" dirty="0" smtClean="0">
                            <a:solidFill>
                              <a:schemeClr val="tx1">
                                <a:lumMod val="75000"/>
                                <a:lumOff val="25000"/>
                              </a:schemeClr>
                            </a:solidFill>
                            <a:latin typeface="Cambria Math" panose="02040503050406030204" pitchFamily="18" charset="0"/>
                          </a:rPr>
                        </m:ctrlPr>
                      </m:sSubPr>
                      <m:e>
                        <m:r>
                          <a:rPr lang="en-US" altLang="ja-JP" b="1" i="1" dirty="0">
                            <a:solidFill>
                              <a:schemeClr val="tx1">
                                <a:lumMod val="75000"/>
                                <a:lumOff val="25000"/>
                              </a:schemeClr>
                            </a:solidFill>
                            <a:latin typeface="Cambria Math" panose="02040503050406030204" pitchFamily="18" charset="0"/>
                          </a:rPr>
                          <m:t>𝒙</m:t>
                        </m:r>
                      </m:e>
                      <m:sub>
                        <m:r>
                          <a:rPr lang="en-US" altLang="ja-JP" b="1" i="1" dirty="0" smtClean="0">
                            <a:solidFill>
                              <a:schemeClr val="tx1">
                                <a:lumMod val="75000"/>
                                <a:lumOff val="25000"/>
                              </a:schemeClr>
                            </a:solidFill>
                            <a:latin typeface="Cambria Math" panose="02040503050406030204" pitchFamily="18" charset="0"/>
                          </a:rPr>
                          <m:t>𝟒</m:t>
                        </m:r>
                      </m:sub>
                    </m:sSub>
                  </m:oMath>
                </a14:m>
                <a:r>
                  <a:rPr kumimoji="1" lang="ja-JP" altLang="en-US" dirty="0">
                    <a:solidFill>
                      <a:schemeClr val="tx1">
                        <a:lumMod val="75000"/>
                        <a:lumOff val="25000"/>
                      </a:schemeClr>
                    </a:solidFill>
                  </a:rPr>
                  <a:t> の方向を予測する</a:t>
                </a:r>
                <a:endParaRPr kumimoji="1" lang="en-US" altLang="ja-JP" dirty="0">
                  <a:solidFill>
                    <a:schemeClr val="tx1">
                      <a:lumMod val="75000"/>
                      <a:lumOff val="25000"/>
                    </a:schemeClr>
                  </a:solidFill>
                </a:endParaRPr>
              </a:p>
              <a:p>
                <a:pPr lvl="1"/>
                <a14:m>
                  <m:oMath xmlns:m="http://schemas.openxmlformats.org/officeDocument/2006/math">
                    <m:sSub>
                      <m:sSubPr>
                        <m:ctrlPr>
                          <a:rPr lang="en-US" altLang="ja-JP" b="1" i="1" dirty="0">
                            <a:latin typeface="Cambria Math" panose="02040503050406030204" pitchFamily="18" charset="0"/>
                          </a:rPr>
                        </m:ctrlPr>
                      </m:sSubPr>
                      <m:e>
                        <m:r>
                          <a:rPr lang="en-US" altLang="ja-JP" b="1" i="1" dirty="0">
                            <a:latin typeface="Cambria Math" panose="02040503050406030204" pitchFamily="18" charset="0"/>
                          </a:rPr>
                          <m:t>𝒙</m:t>
                        </m:r>
                      </m:e>
                      <m:sub>
                        <m:r>
                          <a:rPr lang="en-US" altLang="ja-JP" b="1" i="1" dirty="0">
                            <a:latin typeface="Cambria Math" panose="02040503050406030204" pitchFamily="18" charset="0"/>
                          </a:rPr>
                          <m:t>𝟒</m:t>
                        </m:r>
                      </m:sub>
                    </m:sSub>
                  </m:oMath>
                </a14:m>
                <a:r>
                  <a:rPr kumimoji="1" lang="ja-JP" altLang="en-US" dirty="0">
                    <a:solidFill>
                      <a:schemeClr val="tx1">
                        <a:lumMod val="75000"/>
                        <a:lumOff val="25000"/>
                      </a:schemeClr>
                    </a:solidFill>
                  </a:rPr>
                  <a:t> は </a:t>
                </a:r>
                <a14:m>
                  <m:oMath xmlns:m="http://schemas.openxmlformats.org/officeDocument/2006/math">
                    <m:sSub>
                      <m:sSubPr>
                        <m:ctrlPr>
                          <a:rPr lang="en-US" altLang="ja-JP" b="1" i="1" dirty="0">
                            <a:latin typeface="Cambria Math" panose="02040503050406030204" pitchFamily="18" charset="0"/>
                          </a:rPr>
                        </m:ctrlPr>
                      </m:sSubPr>
                      <m:e>
                        <m:r>
                          <a:rPr lang="en-US" altLang="ja-JP" b="1" i="1" dirty="0">
                            <a:latin typeface="Cambria Math" panose="02040503050406030204" pitchFamily="18" charset="0"/>
                          </a:rPr>
                          <m:t>𝒙</m:t>
                        </m:r>
                      </m:e>
                      <m:sub>
                        <m:r>
                          <a:rPr lang="en-US" altLang="ja-JP" b="1" i="1" dirty="0">
                            <a:latin typeface="Cambria Math" panose="02040503050406030204" pitchFamily="18" charset="0"/>
                          </a:rPr>
                          <m:t>2</m:t>
                        </m:r>
                      </m:sub>
                    </m:sSub>
                  </m:oMath>
                </a14:m>
                <a:r>
                  <a:rPr lang="ja-JP" altLang="en-US" dirty="0"/>
                  <a:t> </a:t>
                </a:r>
                <a14:m>
                  <m:oMath xmlns:m="http://schemas.openxmlformats.org/officeDocument/2006/math">
                    <m:sSub>
                      <m:sSubPr>
                        <m:ctrlPr>
                          <a:rPr lang="en-US" altLang="ja-JP" b="1" i="1" dirty="0">
                            <a:latin typeface="Cambria Math" panose="02040503050406030204" pitchFamily="18" charset="0"/>
                          </a:rPr>
                        </m:ctrlPr>
                      </m:sSubPr>
                      <m:e>
                        <m:r>
                          <a:rPr lang="en-US" altLang="ja-JP" b="1" i="1" dirty="0">
                            <a:latin typeface="Cambria Math" panose="02040503050406030204" pitchFamily="18" charset="0"/>
                          </a:rPr>
                          <m:t>𝒙</m:t>
                        </m:r>
                      </m:e>
                      <m:sub>
                        <m:r>
                          <a:rPr lang="en-US" altLang="ja-JP" b="1" i="1" dirty="0" smtClean="0">
                            <a:latin typeface="Cambria Math" panose="02040503050406030204" pitchFamily="18" charset="0"/>
                          </a:rPr>
                          <m:t>𝟑</m:t>
                        </m:r>
                      </m:sub>
                    </m:sSub>
                  </m:oMath>
                </a14:m>
                <a:r>
                  <a:rPr lang="ja-JP" altLang="en-US" dirty="0"/>
                  <a:t> の方向とは関係なく，</a:t>
                </a:r>
                <a14:m>
                  <m:oMath xmlns:m="http://schemas.openxmlformats.org/officeDocument/2006/math">
                    <m:sSub>
                      <m:sSubPr>
                        <m:ctrlPr>
                          <a:rPr lang="en-US" altLang="ja-JP" b="1" i="1" dirty="0">
                            <a:latin typeface="Cambria Math" panose="02040503050406030204" pitchFamily="18" charset="0"/>
                          </a:rPr>
                        </m:ctrlPr>
                      </m:sSubPr>
                      <m:e>
                        <m:r>
                          <a:rPr lang="en-US" altLang="ja-JP" b="1" i="1" dirty="0">
                            <a:latin typeface="Cambria Math" panose="02040503050406030204" pitchFamily="18" charset="0"/>
                          </a:rPr>
                          <m:t>𝒙</m:t>
                        </m:r>
                      </m:e>
                      <m:sub>
                        <m:r>
                          <a:rPr lang="en-US" altLang="ja-JP" b="1" i="1" dirty="0" smtClean="0">
                            <a:latin typeface="Cambria Math" panose="02040503050406030204" pitchFamily="18" charset="0"/>
                          </a:rPr>
                          <m:t>𝟏</m:t>
                        </m:r>
                      </m:sub>
                    </m:sSub>
                  </m:oMath>
                </a14:m>
                <a:r>
                  <a:rPr kumimoji="1" lang="ja-JP" altLang="en-US" dirty="0">
                    <a:solidFill>
                      <a:schemeClr val="tx1">
                        <a:lumMod val="75000"/>
                        <a:lumOff val="25000"/>
                      </a:schemeClr>
                    </a:solidFill>
                  </a:rPr>
                  <a:t> の方向のみと相関する場合を考える</a:t>
                </a:r>
                <a:endParaRPr kumimoji="1" lang="en-US" altLang="ja-JP" dirty="0">
                  <a:solidFill>
                    <a:schemeClr val="tx1">
                      <a:lumMod val="75000"/>
                      <a:lumOff val="25000"/>
                    </a:schemeClr>
                  </a:solidFill>
                </a:endParaRPr>
              </a:p>
              <a:p>
                <a:pPr lvl="1"/>
                <a14:m>
                  <m:oMath xmlns:m="http://schemas.openxmlformats.org/officeDocument/2006/math">
                    <m:sSub>
                      <m:sSubPr>
                        <m:ctrlPr>
                          <a:rPr lang="en-US" altLang="ja-JP" b="1" i="1" dirty="0">
                            <a:latin typeface="Cambria Math" panose="02040503050406030204" pitchFamily="18" charset="0"/>
                          </a:rPr>
                        </m:ctrlPr>
                      </m:sSubPr>
                      <m:e>
                        <m:r>
                          <a:rPr lang="en-US" altLang="ja-JP" b="1" i="1" dirty="0">
                            <a:latin typeface="Cambria Math" panose="02040503050406030204" pitchFamily="18" charset="0"/>
                          </a:rPr>
                          <m:t>𝒙</m:t>
                        </m:r>
                      </m:e>
                      <m:sub>
                        <m:r>
                          <a:rPr lang="en-US" altLang="ja-JP" b="1" i="1" dirty="0" smtClean="0">
                            <a:latin typeface="Cambria Math" panose="02040503050406030204" pitchFamily="18" charset="0"/>
                          </a:rPr>
                          <m:t>𝟏</m:t>
                        </m:r>
                      </m:sub>
                    </m:sSub>
                  </m:oMath>
                </a14:m>
                <a:r>
                  <a:rPr kumimoji="1" lang="ja-JP" altLang="en-US" dirty="0">
                    <a:solidFill>
                      <a:schemeClr val="tx1">
                        <a:lumMod val="75000"/>
                        <a:lumOff val="25000"/>
                      </a:schemeClr>
                    </a:solidFill>
                  </a:rPr>
                  <a:t> に対応する </a:t>
                </a:r>
                <a14:m>
                  <m:oMath xmlns:m="http://schemas.openxmlformats.org/officeDocument/2006/math">
                    <m:sSub>
                      <m:sSubPr>
                        <m:ctrlPr>
                          <a:rPr kumimoji="1" lang="en-US" altLang="ja-JP" b="1" i="1" dirty="0" smtClean="0">
                            <a:solidFill>
                              <a:schemeClr val="tx1">
                                <a:lumMod val="75000"/>
                                <a:lumOff val="25000"/>
                              </a:schemeClr>
                            </a:solidFill>
                            <a:latin typeface="Cambria Math" panose="02040503050406030204" pitchFamily="18" charset="0"/>
                          </a:rPr>
                        </m:ctrlPr>
                      </m:sSubPr>
                      <m:e>
                        <m:r>
                          <a:rPr kumimoji="1" lang="en-US" altLang="ja-JP" b="1" i="1" dirty="0" smtClean="0">
                            <a:solidFill>
                              <a:schemeClr val="tx1">
                                <a:lumMod val="75000"/>
                                <a:lumOff val="25000"/>
                              </a:schemeClr>
                            </a:solidFill>
                            <a:latin typeface="Cambria Math" panose="02040503050406030204" pitchFamily="18" charset="0"/>
                          </a:rPr>
                          <m:t>𝒘</m:t>
                        </m:r>
                      </m:e>
                      <m:sub>
                        <m:r>
                          <a:rPr kumimoji="1" lang="en-US" altLang="ja-JP" b="1" i="1" dirty="0" smtClean="0">
                            <a:solidFill>
                              <a:schemeClr val="tx1">
                                <a:lumMod val="75000"/>
                                <a:lumOff val="25000"/>
                              </a:schemeClr>
                            </a:solidFill>
                            <a:latin typeface="Cambria Math" panose="02040503050406030204" pitchFamily="18" charset="0"/>
                          </a:rPr>
                          <m:t>𝟏</m:t>
                        </m:r>
                      </m:sub>
                    </m:sSub>
                  </m:oMath>
                </a14:m>
                <a:r>
                  <a:rPr kumimoji="1" lang="ja-JP" altLang="en-US" b="1" dirty="0">
                    <a:solidFill>
                      <a:schemeClr val="tx1">
                        <a:lumMod val="75000"/>
                        <a:lumOff val="25000"/>
                      </a:schemeClr>
                    </a:solidFill>
                  </a:rPr>
                  <a:t> </a:t>
                </a:r>
                <a:r>
                  <a:rPr kumimoji="1" lang="ja-JP" altLang="en-US" dirty="0">
                    <a:solidFill>
                      <a:schemeClr val="tx1">
                        <a:lumMod val="75000"/>
                        <a:lumOff val="25000"/>
                      </a:schemeClr>
                    </a:solidFill>
                  </a:rPr>
                  <a:t>の重みを大きく，それ以外の絶対値を小さくなるよう学習すればよい</a:t>
                </a:r>
                <a:endParaRPr kumimoji="1" lang="en-US" altLang="ja-JP" dirty="0">
                  <a:solidFill>
                    <a:schemeClr val="tx1">
                      <a:lumMod val="75000"/>
                      <a:lumOff val="25000"/>
                    </a:schemeClr>
                  </a:solidFill>
                </a:endParaRPr>
              </a:p>
              <a:p>
                <a:pPr lvl="2"/>
                <a:r>
                  <a:rPr kumimoji="1" lang="ja-JP" altLang="en-US" dirty="0">
                    <a:solidFill>
                      <a:schemeClr val="tx1">
                        <a:lumMod val="75000"/>
                        <a:lumOff val="25000"/>
                      </a:schemeClr>
                    </a:solidFill>
                  </a:rPr>
                  <a:t>分岐方向に応じて毎回重みを加算</a:t>
                </a:r>
                <a:r>
                  <a:rPr kumimoji="1" lang="en-US" altLang="ja-JP" dirty="0">
                    <a:solidFill>
                      <a:schemeClr val="tx1">
                        <a:lumMod val="75000"/>
                        <a:lumOff val="25000"/>
                      </a:schemeClr>
                    </a:solidFill>
                  </a:rPr>
                  <a:t>/</a:t>
                </a:r>
                <a:r>
                  <a:rPr lang="ja-JP" altLang="en-US" dirty="0"/>
                  <a:t>減算すれば，</a:t>
                </a:r>
                <a:br>
                  <a:rPr lang="en-US" altLang="ja-JP" dirty="0"/>
                </a:br>
                <a:r>
                  <a:rPr lang="ja-JP" altLang="en-US" dirty="0"/>
                  <a:t>成立に偏る場合は大きくなり，無相関な場合は０に近づく</a:t>
                </a:r>
                <a:endParaRPr lang="en-US" altLang="ja-JP" dirty="0"/>
              </a:p>
              <a:p>
                <a:pPr lvl="1"/>
                <a:r>
                  <a:rPr kumimoji="1" lang="ja-JP" altLang="en-US" dirty="0">
                    <a:solidFill>
                      <a:schemeClr val="tx1">
                        <a:lumMod val="75000"/>
                        <a:lumOff val="25000"/>
                      </a:schemeClr>
                    </a:solidFill>
                  </a:rPr>
                  <a:t>内積をとると，</a:t>
                </a:r>
                <a:r>
                  <a:rPr lang="en-US" altLang="ja-JP" b="1" dirty="0"/>
                  <a:t> </a:t>
                </a:r>
                <a14:m>
                  <m:oMath xmlns:m="http://schemas.openxmlformats.org/officeDocument/2006/math">
                    <m:sSub>
                      <m:sSubPr>
                        <m:ctrlPr>
                          <a:rPr lang="en-US" altLang="ja-JP" b="1" i="1" dirty="0">
                            <a:latin typeface="Cambria Math" panose="02040503050406030204" pitchFamily="18" charset="0"/>
                          </a:rPr>
                        </m:ctrlPr>
                      </m:sSubPr>
                      <m:e>
                        <m:r>
                          <a:rPr lang="en-US" altLang="ja-JP" b="1" i="1" dirty="0">
                            <a:latin typeface="Cambria Math" panose="02040503050406030204" pitchFamily="18" charset="0"/>
                          </a:rPr>
                          <m:t>𝒙</m:t>
                        </m:r>
                      </m:e>
                      <m:sub>
                        <m:r>
                          <a:rPr lang="en-US" altLang="ja-JP" b="1" i="1" dirty="0">
                            <a:latin typeface="Cambria Math" panose="02040503050406030204" pitchFamily="18" charset="0"/>
                          </a:rPr>
                          <m:t>𝟏</m:t>
                        </m:r>
                      </m:sub>
                    </m:sSub>
                  </m:oMath>
                </a14:m>
                <a:r>
                  <a:rPr lang="ja-JP" altLang="en-US" dirty="0"/>
                  <a:t> が </a:t>
                </a:r>
                <a:r>
                  <a:rPr lang="en-US" altLang="ja-JP" dirty="0"/>
                  <a:t>0 </a:t>
                </a:r>
                <a:r>
                  <a:rPr lang="ja-JP" altLang="en-US" dirty="0"/>
                  <a:t>か </a:t>
                </a:r>
                <a:r>
                  <a:rPr lang="en-US" altLang="ja-JP" dirty="0"/>
                  <a:t>1 </a:t>
                </a:r>
                <a:r>
                  <a:rPr lang="ja-JP" altLang="en-US" dirty="0"/>
                  <a:t>かにのみ応じて結果が変わる</a:t>
                </a:r>
              </a:p>
            </p:txBody>
          </p:sp>
        </mc:Choice>
        <mc:Fallback xmlns="">
          <p:sp>
            <p:nvSpPr>
              <p:cNvPr id="3" name="テキスト プレースホルダー 2">
                <a:extLst>
                  <a:ext uri="{FF2B5EF4-FFF2-40B4-BE49-F238E27FC236}">
                    <a16:creationId xmlns:a16="http://schemas.microsoft.com/office/drawing/2014/main" id="{947B04F6-02DA-4D12-B9EE-34FEBE259E71}"/>
                  </a:ext>
                </a:extLst>
              </p:cNvPr>
              <p:cNvSpPr>
                <a:spLocks noGrp="1" noRot="1" noChangeAspect="1" noMove="1" noResize="1" noEditPoints="1" noAdjustHandles="1" noChangeArrowheads="1" noChangeShapeType="1" noTextEdit="1"/>
              </p:cNvSpPr>
              <p:nvPr>
                <p:ph type="body" sz="quarter" idx="10"/>
              </p:nvPr>
            </p:nvSpPr>
            <p:spPr>
              <a:xfrm>
                <a:off x="431954" y="4059007"/>
                <a:ext cx="8280092" cy="2339719"/>
              </a:xfrm>
              <a:blipFill>
                <a:blip r:embed="rId2"/>
                <a:stretch>
                  <a:fillRect l="-663" t="-16667" b="-2239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Rectangle 195">
                <a:extLst>
                  <a:ext uri="{FF2B5EF4-FFF2-40B4-BE49-F238E27FC236}">
                    <a16:creationId xmlns:a16="http://schemas.microsoft.com/office/drawing/2014/main" id="{779E7484-C769-45E0-AF06-EF48C66DD89C}"/>
                  </a:ext>
                </a:extLst>
              </p:cNvPr>
              <p:cNvSpPr>
                <a:spLocks noChangeArrowheads="1"/>
              </p:cNvSpPr>
              <p:nvPr/>
            </p:nvSpPr>
            <p:spPr bwMode="auto">
              <a:xfrm>
                <a:off x="3491986" y="1268976"/>
                <a:ext cx="2070023" cy="360363"/>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𝟎</m:t>
                        </m:r>
                      </m:sub>
                    </m:sSub>
                  </m:oMath>
                </a14:m>
                <a:r>
                  <a:rPr lang="en-US" altLang="ja-JP" b="1" dirty="0">
                    <a:solidFill>
                      <a:schemeClr val="accent5"/>
                    </a:solidFill>
                    <a:latin typeface="MeiryoKe_PGothic" pitchFamily="50" charset="-128"/>
                    <a:ea typeface="MeiryoKe_PGothic" pitchFamily="50" charset="-128"/>
                  </a:rPr>
                  <a:t>=0, </a:t>
                </a: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𝟏</m:t>
                        </m:r>
                      </m:sub>
                    </m:sSub>
                  </m:oMath>
                </a14:m>
                <a:r>
                  <a:rPr lang="en-US" altLang="ja-JP" b="1" dirty="0">
                    <a:solidFill>
                      <a:schemeClr val="accent5"/>
                    </a:solidFill>
                    <a:latin typeface="MeiryoKe_PGothic" pitchFamily="50" charset="-128"/>
                    <a:ea typeface="MeiryoKe_PGothic" pitchFamily="50" charset="-128"/>
                  </a:rPr>
                  <a:t>=</a:t>
                </a:r>
                <a14:m>
                  <m:oMath xmlns:m="http://schemas.openxmlformats.org/officeDocument/2006/math">
                    <m:r>
                      <a:rPr lang="en-US" altLang="ja-JP" b="1" i="0" dirty="0" smtClean="0">
                        <a:solidFill>
                          <a:schemeClr val="accent6"/>
                        </a:solidFill>
                        <a:latin typeface="Cambria Math" panose="02040503050406030204" pitchFamily="18" charset="0"/>
                        <a:ea typeface="MeiryoKe_PGothic" pitchFamily="50" charset="-128"/>
                      </a:rPr>
                      <m:t>𝟏𝟎</m:t>
                    </m:r>
                    <m:r>
                      <a:rPr lang="en-US" altLang="ja-JP" b="1" i="1" dirty="0" smtClean="0">
                        <a:solidFill>
                          <a:schemeClr val="accent6"/>
                        </a:solidFill>
                        <a:latin typeface="Cambria Math" panose="02040503050406030204" pitchFamily="18" charset="0"/>
                        <a:ea typeface="MeiryoKe_PGothic" pitchFamily="50" charset="-128"/>
                      </a:rPr>
                      <m:t>𝟎</m:t>
                    </m:r>
                  </m:oMath>
                </a14:m>
                <a:r>
                  <a:rPr lang="en-US" altLang="ja-JP" b="1" dirty="0">
                    <a:solidFill>
                      <a:schemeClr val="accent5"/>
                    </a:solidFill>
                    <a:latin typeface="MeiryoKe_PGothic" pitchFamily="50" charset="-128"/>
                    <a:ea typeface="MeiryoKe_PGothic" pitchFamily="50" charset="-128"/>
                  </a:rPr>
                  <a:t>, </a:t>
                </a: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𝟐</m:t>
                        </m:r>
                      </m:sub>
                    </m:sSub>
                    <m:r>
                      <a:rPr lang="en-US" altLang="ja-JP" b="1" i="1" dirty="0" smtClean="0">
                        <a:solidFill>
                          <a:schemeClr val="accent5"/>
                        </a:solidFill>
                        <a:latin typeface="Cambria Math" panose="02040503050406030204" pitchFamily="18" charset="0"/>
                        <a:ea typeface="MeiryoKe_PGothic" pitchFamily="50" charset="-128"/>
                      </a:rPr>
                      <m:t>=</m:t>
                    </m:r>
                    <m:r>
                      <a:rPr lang="en-US" altLang="ja-JP" b="1" i="1" dirty="0" smtClean="0">
                        <a:solidFill>
                          <a:schemeClr val="accent5"/>
                        </a:solidFill>
                        <a:latin typeface="Cambria Math" panose="02040503050406030204" pitchFamily="18" charset="0"/>
                        <a:ea typeface="MeiryoKe_PGothic" pitchFamily="50" charset="-128"/>
                      </a:rPr>
                      <m:t>𝟎</m:t>
                    </m:r>
                    <m:r>
                      <m:rPr>
                        <m:nor/>
                      </m:rPr>
                      <a:rPr lang="en-US" altLang="ja-JP" b="1" dirty="0">
                        <a:solidFill>
                          <a:schemeClr val="accent5"/>
                        </a:solidFill>
                        <a:latin typeface="MeiryoKe_PGothic" pitchFamily="50" charset="-128"/>
                        <a:ea typeface="MeiryoKe_PGothic" pitchFamily="50" charset="-128"/>
                      </a:rPr>
                      <m:t>, </m:t>
                    </m:r>
                    <m:sSub>
                      <m:sSubPr>
                        <m:ctrlPr>
                          <a:rPr lang="en-US" altLang="ja-JP" b="1" i="1" dirty="0">
                            <a:solidFill>
                              <a:schemeClr val="accent5"/>
                            </a:solidFill>
                            <a:latin typeface="Cambria Math" panose="02040503050406030204" pitchFamily="18" charset="0"/>
                            <a:ea typeface="MeiryoKe_PGothic" pitchFamily="50" charset="-128"/>
                          </a:rPr>
                        </m:ctrlPr>
                      </m:sSubPr>
                      <m:e>
                        <m:r>
                          <a:rPr lang="en-US" altLang="ja-JP" b="1" i="1" dirty="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𝟑</m:t>
                        </m:r>
                      </m:sub>
                    </m:sSub>
                    <m:r>
                      <a:rPr lang="en-US" altLang="ja-JP" b="1" i="1" dirty="0">
                        <a:solidFill>
                          <a:schemeClr val="accent5"/>
                        </a:solidFill>
                        <a:latin typeface="Cambria Math" panose="02040503050406030204" pitchFamily="18" charset="0"/>
                        <a:ea typeface="MeiryoKe_PGothic" pitchFamily="50" charset="-128"/>
                      </a:rPr>
                      <m:t>=</m:t>
                    </m:r>
                    <m:r>
                      <a:rPr lang="en-US" altLang="ja-JP" b="1" i="1" dirty="0">
                        <a:solidFill>
                          <a:schemeClr val="accent5"/>
                        </a:solidFill>
                        <a:latin typeface="Cambria Math" panose="02040503050406030204" pitchFamily="18" charset="0"/>
                        <a:ea typeface="MeiryoKe_PGothic" pitchFamily="50" charset="-128"/>
                      </a:rPr>
                      <m:t>𝟎</m:t>
                    </m:r>
                  </m:oMath>
                </a14:m>
                <a:endParaRPr lang="ja-JP" altLang="en-US" b="1" dirty="0">
                  <a:solidFill>
                    <a:schemeClr val="accent5"/>
                  </a:solidFill>
                  <a:latin typeface="MeiryoKe_PGothic" pitchFamily="50" charset="-128"/>
                  <a:ea typeface="MeiryoKe_PGothic" pitchFamily="50" charset="-128"/>
                </a:endParaRPr>
              </a:p>
            </p:txBody>
          </p:sp>
        </mc:Choice>
        <mc:Fallback xmlns="">
          <p:sp>
            <p:nvSpPr>
              <p:cNvPr id="8" name="Rectangle 195">
                <a:extLst>
                  <a:ext uri="{FF2B5EF4-FFF2-40B4-BE49-F238E27FC236}">
                    <a16:creationId xmlns:a16="http://schemas.microsoft.com/office/drawing/2014/main" id="{779E7484-C769-45E0-AF06-EF48C66DD89C}"/>
                  </a:ext>
                </a:extLst>
              </p:cNvPr>
              <p:cNvSpPr>
                <a:spLocks noRot="1" noChangeAspect="1" noMove="1" noResize="1" noEditPoints="1" noAdjustHandles="1" noChangeArrowheads="1" noChangeShapeType="1" noTextEdit="1"/>
              </p:cNvSpPr>
              <p:nvPr/>
            </p:nvSpPr>
            <p:spPr bwMode="auto">
              <a:xfrm>
                <a:off x="3491986" y="1268976"/>
                <a:ext cx="2070023" cy="360363"/>
              </a:xfrm>
              <a:prstGeom prst="rect">
                <a:avLst/>
              </a:prstGeom>
              <a:blipFill>
                <a:blip r:embed="rId3"/>
                <a:stretch>
                  <a:fillRect l="-41888" t="-11864" r="-43068" b="-37288"/>
                </a:stretch>
              </a:blipFill>
              <a:ln>
                <a:noFill/>
                <a:headEnd/>
                <a:tailEnd/>
              </a:ln>
              <a:effectLst/>
            </p:spPr>
            <p:txBody>
              <a:bodyPr/>
              <a:lstStyle/>
              <a:p>
                <a:r>
                  <a:rPr lang="ja-JP" altLang="en-US">
                    <a:noFill/>
                  </a:rPr>
                  <a:t> </a:t>
                </a:r>
              </a:p>
            </p:txBody>
          </p:sp>
        </mc:Fallback>
      </mc:AlternateContent>
      <p:cxnSp>
        <p:nvCxnSpPr>
          <p:cNvPr id="19" name="直線矢印コネクタ 18">
            <a:extLst>
              <a:ext uri="{FF2B5EF4-FFF2-40B4-BE49-F238E27FC236}">
                <a16:creationId xmlns:a16="http://schemas.microsoft.com/office/drawing/2014/main" id="{D7442937-7050-426E-8E64-C46D2BB8F543}"/>
              </a:ext>
            </a:extLst>
          </p:cNvPr>
          <p:cNvCxnSpPr>
            <a:cxnSpLocks/>
          </p:cNvCxnSpPr>
          <p:nvPr/>
        </p:nvCxnSpPr>
        <p:spPr bwMode="auto">
          <a:xfrm>
            <a:off x="4481998" y="1628980"/>
            <a:ext cx="0" cy="1170013"/>
          </a:xfrm>
          <a:prstGeom prst="straightConnector1">
            <a:avLst/>
          </a:prstGeom>
          <a:ln>
            <a:headEnd type="none" w="sm" len="sm"/>
            <a:tailEnd type="triangle" w="lg" len="lg"/>
          </a:ln>
        </p:spPr>
        <p:style>
          <a:lnRef idx="2">
            <a:schemeClr val="accent5"/>
          </a:lnRef>
          <a:fillRef idx="0">
            <a:schemeClr val="accent5"/>
          </a:fillRef>
          <a:effectRef idx="1">
            <a:schemeClr val="accent5"/>
          </a:effectRef>
          <a:fontRef idx="minor">
            <a:schemeClr val="tx1"/>
          </a:fontRef>
        </p:style>
      </p:cxnSp>
      <p:sp>
        <p:nvSpPr>
          <p:cNvPr id="21" name="楕円 20">
            <a:extLst>
              <a:ext uri="{FF2B5EF4-FFF2-40B4-BE49-F238E27FC236}">
                <a16:creationId xmlns:a16="http://schemas.microsoft.com/office/drawing/2014/main" id="{B1749308-D151-4005-9160-4E42DFC0FA48}"/>
              </a:ext>
            </a:extLst>
          </p:cNvPr>
          <p:cNvSpPr/>
          <p:nvPr/>
        </p:nvSpPr>
        <p:spPr bwMode="auto">
          <a:xfrm>
            <a:off x="4211996" y="2798993"/>
            <a:ext cx="540006" cy="540006"/>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tx1">
                    <a:lumMod val="75000"/>
                    <a:lumOff val="25000"/>
                  </a:schemeClr>
                </a:solidFill>
                <a:latin typeface="+mn-ea"/>
              </a:rPr>
              <a:t>Σ</a:t>
            </a:r>
            <a:endParaRPr kumimoji="1" lang="ja-JP" altLang="en-US" sz="2400" dirty="0">
              <a:solidFill>
                <a:schemeClr val="tx1">
                  <a:lumMod val="75000"/>
                  <a:lumOff val="25000"/>
                </a:schemeClr>
              </a:solidFill>
              <a:latin typeface="+mn-ea"/>
            </a:endParaRPr>
          </a:p>
        </p:txBody>
      </p:sp>
      <mc:AlternateContent xmlns:mc="http://schemas.openxmlformats.org/markup-compatibility/2006" xmlns:a14="http://schemas.microsoft.com/office/drawing/2010/main">
        <mc:Choice Requires="a14">
          <p:sp>
            <p:nvSpPr>
              <p:cNvPr id="22" name="Rectangle 195">
                <a:extLst>
                  <a:ext uri="{FF2B5EF4-FFF2-40B4-BE49-F238E27FC236}">
                    <a16:creationId xmlns:a16="http://schemas.microsoft.com/office/drawing/2014/main" id="{28364BA4-8D52-4FB7-9D3E-63E2AE737758}"/>
                  </a:ext>
                </a:extLst>
              </p:cNvPr>
              <p:cNvSpPr>
                <a:spLocks noChangeArrowheads="1"/>
              </p:cNvSpPr>
              <p:nvPr/>
            </p:nvSpPr>
            <p:spPr bwMode="auto">
              <a:xfrm>
                <a:off x="1061961" y="2888814"/>
                <a:ext cx="2070023" cy="360363"/>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14:m>
                  <m:oMath xmlns:m="http://schemas.openxmlformats.org/officeDocument/2006/math">
                    <m:sSub>
                      <m:sSubPr>
                        <m:ctrlPr>
                          <a:rPr lang="en-US" altLang="ja-JP" b="1" i="1" dirty="0" smtClean="0">
                            <a:solidFill>
                              <a:schemeClr val="accent5"/>
                            </a:solidFill>
                            <a:latin typeface="Cambria Math" panose="02040503050406030204" pitchFamily="18" charset="0"/>
                          </a:rPr>
                        </m:ctrlPr>
                      </m:sSubPr>
                      <m:e>
                        <m:r>
                          <a:rPr lang="en-US" altLang="ja-JP" b="1" i="1" dirty="0" smtClean="0">
                            <a:solidFill>
                              <a:schemeClr val="accent5"/>
                            </a:solidFill>
                            <a:latin typeface="Cambria Math" panose="02040503050406030204" pitchFamily="18" charset="0"/>
                          </a:rPr>
                          <m:t>𝒙</m:t>
                        </m:r>
                      </m:e>
                      <m:sub>
                        <m:r>
                          <a:rPr lang="en-US" altLang="ja-JP" b="1" i="1" dirty="0" smtClean="0">
                            <a:solidFill>
                              <a:schemeClr val="accent5"/>
                            </a:solidFill>
                            <a:latin typeface="Cambria Math" panose="02040503050406030204" pitchFamily="18" charset="0"/>
                          </a:rPr>
                          <m:t>𝟎</m:t>
                        </m:r>
                      </m:sub>
                    </m:sSub>
                  </m:oMath>
                </a14:m>
                <a:r>
                  <a:rPr lang="en-US" altLang="ja-JP" b="1" dirty="0">
                    <a:solidFill>
                      <a:schemeClr val="accent5"/>
                    </a:solidFill>
                    <a:latin typeface="Cambria Math" panose="02040503050406030204" pitchFamily="18" charset="0"/>
                    <a:ea typeface="MeiryoKe_PGothic" pitchFamily="50" charset="-128"/>
                  </a:rPr>
                  <a:t>=1</a:t>
                </a:r>
                <a:r>
                  <a:rPr lang="en-US" altLang="ja-JP" b="1" i="1" dirty="0">
                    <a:solidFill>
                      <a:schemeClr val="accent5"/>
                    </a:solidFill>
                    <a:latin typeface="Cambria Math" panose="02040503050406030204" pitchFamily="18" charset="0"/>
                    <a:ea typeface="MeiryoKe_PGothic" pitchFamily="50" charset="-128"/>
                  </a:rPr>
                  <a:t>, </a:t>
                </a:r>
                <a14:m>
                  <m:oMath xmlns:m="http://schemas.openxmlformats.org/officeDocument/2006/math">
                    <m:sSub>
                      <m:sSubPr>
                        <m:ctrlPr>
                          <a:rPr lang="en-US" altLang="ja-JP" b="1" i="1" dirty="0" smtClean="0">
                            <a:solidFill>
                              <a:schemeClr val="accent6"/>
                            </a:solidFill>
                            <a:latin typeface="Cambria Math" panose="02040503050406030204" pitchFamily="18" charset="0"/>
                          </a:rPr>
                        </m:ctrlPr>
                      </m:sSubPr>
                      <m:e>
                        <m:r>
                          <a:rPr lang="en-US" altLang="ja-JP" b="1" i="1" dirty="0">
                            <a:solidFill>
                              <a:schemeClr val="accent6"/>
                            </a:solidFill>
                            <a:latin typeface="Cambria Math" panose="02040503050406030204" pitchFamily="18" charset="0"/>
                          </a:rPr>
                          <m:t>𝒙</m:t>
                        </m:r>
                      </m:e>
                      <m:sub>
                        <m:r>
                          <a:rPr lang="en-US" altLang="ja-JP" b="1" i="1" dirty="0">
                            <a:solidFill>
                              <a:schemeClr val="accent6"/>
                            </a:solidFill>
                            <a:latin typeface="Cambria Math" panose="02040503050406030204" pitchFamily="18" charset="0"/>
                          </a:rPr>
                          <m:t>𝟏</m:t>
                        </m:r>
                      </m:sub>
                    </m:sSub>
                  </m:oMath>
                </a14:m>
                <a:r>
                  <a:rPr lang="en-US" altLang="ja-JP" b="1" dirty="0">
                    <a:solidFill>
                      <a:schemeClr val="accent6"/>
                    </a:solidFill>
                    <a:latin typeface="Cambria Math" panose="02040503050406030204" pitchFamily="18" charset="0"/>
                    <a:ea typeface="MeiryoKe_PGothic" pitchFamily="50" charset="-128"/>
                  </a:rPr>
                  <a:t>=1</a:t>
                </a:r>
                <a:r>
                  <a:rPr lang="en-US" altLang="ja-JP" b="1" i="1" dirty="0">
                    <a:solidFill>
                      <a:schemeClr val="accent5"/>
                    </a:solidFill>
                    <a:latin typeface="Cambria Math" panose="02040503050406030204" pitchFamily="18" charset="0"/>
                    <a:ea typeface="MeiryoKe_PGothic" pitchFamily="50" charset="-128"/>
                  </a:rPr>
                  <a:t>, </a:t>
                </a:r>
                <a14:m>
                  <m:oMath xmlns:m="http://schemas.openxmlformats.org/officeDocument/2006/math">
                    <m:sSub>
                      <m:sSubPr>
                        <m:ctrlPr>
                          <a:rPr lang="en-US" altLang="ja-JP" b="1" i="1" dirty="0">
                            <a:solidFill>
                              <a:schemeClr val="accent5"/>
                            </a:solidFill>
                            <a:latin typeface="Cambria Math" panose="02040503050406030204" pitchFamily="18" charset="0"/>
                          </a:rPr>
                        </m:ctrlPr>
                      </m:sSubPr>
                      <m:e>
                        <m:r>
                          <a:rPr lang="en-US" altLang="ja-JP" b="1" i="1" dirty="0">
                            <a:solidFill>
                              <a:schemeClr val="accent5"/>
                            </a:solidFill>
                            <a:latin typeface="Cambria Math" panose="02040503050406030204" pitchFamily="18" charset="0"/>
                          </a:rPr>
                          <m:t>𝒙</m:t>
                        </m:r>
                      </m:e>
                      <m:sub>
                        <m:r>
                          <a:rPr lang="en-US" altLang="ja-JP" b="1" i="1" dirty="0" smtClean="0">
                            <a:solidFill>
                              <a:schemeClr val="accent5"/>
                            </a:solidFill>
                            <a:latin typeface="Cambria Math" panose="02040503050406030204" pitchFamily="18" charset="0"/>
                          </a:rPr>
                          <m:t>𝟐</m:t>
                        </m:r>
                      </m:sub>
                    </m:sSub>
                  </m:oMath>
                </a14:m>
                <a:r>
                  <a:rPr lang="en-US" altLang="ja-JP" b="1" i="1" dirty="0">
                    <a:solidFill>
                      <a:schemeClr val="accent5"/>
                    </a:solidFill>
                    <a:latin typeface="Cambria Math" panose="02040503050406030204" pitchFamily="18" charset="0"/>
                    <a:ea typeface="MeiryoKe_PGothic" pitchFamily="50" charset="-128"/>
                  </a:rPr>
                  <a:t>=</a:t>
                </a:r>
                <a:r>
                  <a:rPr lang="en-US" altLang="ja-JP" b="1" dirty="0">
                    <a:solidFill>
                      <a:schemeClr val="accent5"/>
                    </a:solidFill>
                    <a:latin typeface="Cambria Math" panose="02040503050406030204" pitchFamily="18" charset="0"/>
                    <a:ea typeface="MeiryoKe_PGothic" pitchFamily="50" charset="-128"/>
                  </a:rPr>
                  <a:t>0,</a:t>
                </a:r>
                <a:r>
                  <a:rPr lang="en-US" altLang="ja-JP" b="1" dirty="0">
                    <a:solidFill>
                      <a:schemeClr val="accent5"/>
                    </a:solidFill>
                  </a:rPr>
                  <a:t> </a:t>
                </a:r>
                <a14:m>
                  <m:oMath xmlns:m="http://schemas.openxmlformats.org/officeDocument/2006/math">
                    <m:sSub>
                      <m:sSubPr>
                        <m:ctrlPr>
                          <a:rPr lang="en-US" altLang="ja-JP" b="1" i="1" dirty="0">
                            <a:solidFill>
                              <a:schemeClr val="accent5"/>
                            </a:solidFill>
                            <a:latin typeface="Cambria Math" panose="02040503050406030204" pitchFamily="18" charset="0"/>
                          </a:rPr>
                        </m:ctrlPr>
                      </m:sSubPr>
                      <m:e>
                        <m:r>
                          <a:rPr lang="en-US" altLang="ja-JP" b="1" i="1" dirty="0">
                            <a:solidFill>
                              <a:schemeClr val="accent5"/>
                            </a:solidFill>
                            <a:latin typeface="Cambria Math" panose="02040503050406030204" pitchFamily="18" charset="0"/>
                          </a:rPr>
                          <m:t>𝒙</m:t>
                        </m:r>
                      </m:e>
                      <m:sub>
                        <m:r>
                          <a:rPr lang="en-US" altLang="ja-JP" b="1" i="1" dirty="0" smtClean="0">
                            <a:solidFill>
                              <a:schemeClr val="accent5"/>
                            </a:solidFill>
                            <a:latin typeface="Cambria Math" panose="02040503050406030204" pitchFamily="18" charset="0"/>
                          </a:rPr>
                          <m:t>𝟑</m:t>
                        </m:r>
                      </m:sub>
                    </m:sSub>
                  </m:oMath>
                </a14:m>
                <a:r>
                  <a:rPr lang="en-US" altLang="ja-JP" b="1" i="1" dirty="0">
                    <a:solidFill>
                      <a:schemeClr val="accent5"/>
                    </a:solidFill>
                    <a:latin typeface="Cambria Math" panose="02040503050406030204" pitchFamily="18" charset="0"/>
                    <a:ea typeface="MeiryoKe_PGothic" pitchFamily="50" charset="-128"/>
                  </a:rPr>
                  <a:t>=</a:t>
                </a:r>
                <a:r>
                  <a:rPr lang="en-US" altLang="ja-JP" b="1" dirty="0">
                    <a:solidFill>
                      <a:schemeClr val="accent5"/>
                    </a:solidFill>
                    <a:latin typeface="Cambria Math" panose="02040503050406030204" pitchFamily="18" charset="0"/>
                    <a:ea typeface="MeiryoKe_PGothic" pitchFamily="50" charset="-128"/>
                  </a:rPr>
                  <a:t>0</a:t>
                </a:r>
                <a:endParaRPr lang="ja-JP" altLang="en-US" b="1" dirty="0">
                  <a:solidFill>
                    <a:schemeClr val="accent5"/>
                  </a:solidFill>
                  <a:latin typeface="Cambria Math" panose="02040503050406030204" pitchFamily="18" charset="0"/>
                  <a:ea typeface="MeiryoKe_PGothic" pitchFamily="50" charset="-128"/>
                </a:endParaRPr>
              </a:p>
            </p:txBody>
          </p:sp>
        </mc:Choice>
        <mc:Fallback xmlns="">
          <p:sp>
            <p:nvSpPr>
              <p:cNvPr id="22" name="Rectangle 195">
                <a:extLst>
                  <a:ext uri="{FF2B5EF4-FFF2-40B4-BE49-F238E27FC236}">
                    <a16:creationId xmlns:a16="http://schemas.microsoft.com/office/drawing/2014/main" id="{28364BA4-8D52-4FB7-9D3E-63E2AE737758}"/>
                  </a:ext>
                </a:extLst>
              </p:cNvPr>
              <p:cNvSpPr>
                <a:spLocks noRot="1" noChangeAspect="1" noMove="1" noResize="1" noEditPoints="1" noAdjustHandles="1" noChangeArrowheads="1" noChangeShapeType="1" noTextEdit="1"/>
              </p:cNvSpPr>
              <p:nvPr/>
            </p:nvSpPr>
            <p:spPr bwMode="auto">
              <a:xfrm>
                <a:off x="1061961" y="2888814"/>
                <a:ext cx="2070023" cy="360363"/>
              </a:xfrm>
              <a:prstGeom prst="rect">
                <a:avLst/>
              </a:prstGeom>
              <a:blipFill>
                <a:blip r:embed="rId4"/>
                <a:stretch>
                  <a:fillRect l="-19412" t="-15254" r="-23529" b="-35593"/>
                </a:stretch>
              </a:blipFill>
              <a:ln>
                <a:noFill/>
                <a:headEnd/>
                <a:tailEnd/>
              </a:ln>
              <a:effectLst/>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7F5236E7-5D47-4169-9579-44B99F690291}"/>
              </a:ext>
            </a:extLst>
          </p:cNvPr>
          <p:cNvCxnSpPr>
            <a:cxnSpLocks/>
            <a:endCxn id="21" idx="2"/>
          </p:cNvCxnSpPr>
          <p:nvPr/>
        </p:nvCxnSpPr>
        <p:spPr bwMode="auto">
          <a:xfrm>
            <a:off x="3491988" y="3068996"/>
            <a:ext cx="720008" cy="0"/>
          </a:xfrm>
          <a:prstGeom prst="straightConnector1">
            <a:avLst/>
          </a:prstGeom>
          <a:ln>
            <a:headEnd type="none" w="sm" len="sm"/>
            <a:tailEnd type="triangle" w="lg" len="lg"/>
          </a:ln>
        </p:spPr>
        <p:style>
          <a:lnRef idx="2">
            <a:schemeClr val="accent5"/>
          </a:lnRef>
          <a:fillRef idx="0">
            <a:schemeClr val="accent5"/>
          </a:fillRef>
          <a:effectRef idx="1">
            <a:schemeClr val="accent5"/>
          </a:effectRef>
          <a:fontRef idx="minor">
            <a:schemeClr val="tx1"/>
          </a:fontRef>
        </p:style>
      </p:cxnSp>
      <p:cxnSp>
        <p:nvCxnSpPr>
          <p:cNvPr id="26" name="直線矢印コネクタ 25">
            <a:extLst>
              <a:ext uri="{FF2B5EF4-FFF2-40B4-BE49-F238E27FC236}">
                <a16:creationId xmlns:a16="http://schemas.microsoft.com/office/drawing/2014/main" id="{C38AF409-99D2-4DDA-8826-CF1770100714}"/>
              </a:ext>
            </a:extLst>
          </p:cNvPr>
          <p:cNvCxnSpPr>
            <a:cxnSpLocks/>
          </p:cNvCxnSpPr>
          <p:nvPr/>
        </p:nvCxnSpPr>
        <p:spPr bwMode="auto">
          <a:xfrm flipV="1">
            <a:off x="4752001" y="3068996"/>
            <a:ext cx="540007" cy="180"/>
          </a:xfrm>
          <a:prstGeom prst="straightConnector1">
            <a:avLst/>
          </a:prstGeom>
          <a:ln>
            <a:headEnd type="none" w="sm" len="sm"/>
            <a:tailEnd type="triangle" w="lg" len="lg"/>
          </a:ln>
        </p:spPr>
        <p:style>
          <a:lnRef idx="2">
            <a:schemeClr val="accent5"/>
          </a:lnRef>
          <a:fillRef idx="0">
            <a:schemeClr val="accent5"/>
          </a:fillRef>
          <a:effectRef idx="1">
            <a:schemeClr val="accent5"/>
          </a:effectRef>
          <a:fontRef idx="minor">
            <a:schemeClr val="tx1"/>
          </a:fontRef>
        </p:style>
      </p:cxnSp>
      <mc:AlternateContent xmlns:mc="http://schemas.openxmlformats.org/markup-compatibility/2006" xmlns:a14="http://schemas.microsoft.com/office/drawing/2010/main">
        <mc:Choice Requires="a14">
          <p:sp>
            <p:nvSpPr>
              <p:cNvPr id="12" name="Rectangle 195">
                <a:extLst>
                  <a:ext uri="{FF2B5EF4-FFF2-40B4-BE49-F238E27FC236}">
                    <a16:creationId xmlns:a16="http://schemas.microsoft.com/office/drawing/2014/main" id="{E5DBD47E-696D-4062-96BD-4563BC6BAC36}"/>
                  </a:ext>
                </a:extLst>
              </p:cNvPr>
              <p:cNvSpPr>
                <a:spLocks noChangeArrowheads="1"/>
              </p:cNvSpPr>
              <p:nvPr/>
            </p:nvSpPr>
            <p:spPr bwMode="auto">
              <a:xfrm>
                <a:off x="5292008" y="2888994"/>
                <a:ext cx="900010" cy="360363"/>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14:m>
                  <m:oMathPara xmlns:m="http://schemas.openxmlformats.org/officeDocument/2006/math">
                    <m:oMathParaPr>
                      <m:jc m:val="centerGroup"/>
                    </m:oMathParaPr>
                    <m:oMath xmlns:m="http://schemas.openxmlformats.org/officeDocument/2006/math">
                      <m:r>
                        <a:rPr lang="en-US" altLang="ja-JP" b="1" i="1" dirty="0" smtClean="0">
                          <a:solidFill>
                            <a:schemeClr val="accent6"/>
                          </a:solidFill>
                          <a:latin typeface="Cambria Math" panose="02040503050406030204" pitchFamily="18" charset="0"/>
                        </a:rPr>
                        <m:t>𝟏𝟎𝟎</m:t>
                      </m:r>
                    </m:oMath>
                  </m:oMathPara>
                </a14:m>
                <a:endParaRPr lang="ja-JP" altLang="en-US" b="1" dirty="0">
                  <a:solidFill>
                    <a:schemeClr val="accent6"/>
                  </a:solidFill>
                  <a:latin typeface="Cambria Math" panose="02040503050406030204" pitchFamily="18" charset="0"/>
                  <a:ea typeface="MeiryoKe_PGothic" pitchFamily="50" charset="-128"/>
                </a:endParaRPr>
              </a:p>
            </p:txBody>
          </p:sp>
        </mc:Choice>
        <mc:Fallback xmlns="">
          <p:sp>
            <p:nvSpPr>
              <p:cNvPr id="12" name="Rectangle 195">
                <a:extLst>
                  <a:ext uri="{FF2B5EF4-FFF2-40B4-BE49-F238E27FC236}">
                    <a16:creationId xmlns:a16="http://schemas.microsoft.com/office/drawing/2014/main" id="{E5DBD47E-696D-4062-96BD-4563BC6BAC36}"/>
                  </a:ext>
                </a:extLst>
              </p:cNvPr>
              <p:cNvSpPr>
                <a:spLocks noRot="1" noChangeAspect="1" noMove="1" noResize="1" noEditPoints="1" noAdjustHandles="1" noChangeArrowheads="1" noChangeShapeType="1" noTextEdit="1"/>
              </p:cNvSpPr>
              <p:nvPr/>
            </p:nvSpPr>
            <p:spPr bwMode="auto">
              <a:xfrm>
                <a:off x="5292008" y="2888994"/>
                <a:ext cx="900010" cy="360363"/>
              </a:xfrm>
              <a:prstGeom prst="rect">
                <a:avLst/>
              </a:prstGeom>
              <a:blipFill>
                <a:blip r:embed="rId5"/>
                <a:stretch>
                  <a:fillRect b="-1695"/>
                </a:stretch>
              </a:blipFill>
              <a:ln>
                <a:noFill/>
                <a:headEnd/>
                <a:tailEnd/>
              </a:ln>
              <a:effectLst/>
            </p:spPr>
            <p:txBody>
              <a:bodyPr/>
              <a:lstStyle/>
              <a:p>
                <a:r>
                  <a:rPr lang="ja-JP" altLang="en-US">
                    <a:noFill/>
                  </a:rPr>
                  <a:t> </a:t>
                </a:r>
              </a:p>
            </p:txBody>
          </p:sp>
        </mc:Fallback>
      </mc:AlternateContent>
      <p:sp>
        <p:nvSpPr>
          <p:cNvPr id="13" name="Rectangle 195">
            <a:extLst>
              <a:ext uri="{FF2B5EF4-FFF2-40B4-BE49-F238E27FC236}">
                <a16:creationId xmlns:a16="http://schemas.microsoft.com/office/drawing/2014/main" id="{435CF6DA-C2DF-4FA4-864D-8BAD6026196B}"/>
              </a:ext>
            </a:extLst>
          </p:cNvPr>
          <p:cNvSpPr>
            <a:spLocks noChangeArrowheads="1"/>
          </p:cNvSpPr>
          <p:nvPr/>
        </p:nvSpPr>
        <p:spPr bwMode="auto">
          <a:xfrm>
            <a:off x="791958" y="2618632"/>
            <a:ext cx="900010" cy="360363"/>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ja-JP" altLang="en-US" dirty="0">
                <a:solidFill>
                  <a:schemeClr val="accent5"/>
                </a:solidFill>
                <a:latin typeface="+mn-ea"/>
                <a:ea typeface="+mn-ea"/>
              </a:rPr>
              <a:t>分岐履歴</a:t>
            </a:r>
          </a:p>
        </p:txBody>
      </p:sp>
      <p:sp>
        <p:nvSpPr>
          <p:cNvPr id="14" name="Rectangle 195">
            <a:extLst>
              <a:ext uri="{FF2B5EF4-FFF2-40B4-BE49-F238E27FC236}">
                <a16:creationId xmlns:a16="http://schemas.microsoft.com/office/drawing/2014/main" id="{D213282B-D28F-44F8-B3D8-6ECF60EA5288}"/>
              </a:ext>
            </a:extLst>
          </p:cNvPr>
          <p:cNvSpPr>
            <a:spLocks noChangeArrowheads="1"/>
          </p:cNvSpPr>
          <p:nvPr/>
        </p:nvSpPr>
        <p:spPr bwMode="auto">
          <a:xfrm>
            <a:off x="2591978" y="998973"/>
            <a:ext cx="900010" cy="360363"/>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ja-JP" altLang="en-US" dirty="0">
                <a:solidFill>
                  <a:schemeClr val="accent5"/>
                </a:solidFill>
                <a:latin typeface="+mn-ea"/>
                <a:ea typeface="+mn-ea"/>
              </a:rPr>
              <a:t>学習済みの重み</a:t>
            </a:r>
          </a:p>
        </p:txBody>
      </p:sp>
    </p:spTree>
    <p:extLst>
      <p:ext uri="{BB962C8B-B14F-4D97-AF65-F5344CB8AC3E}">
        <p14:creationId xmlns:p14="http://schemas.microsoft.com/office/powerpoint/2010/main" val="26204577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A1659B-CD43-44A3-BCDC-4279B67480E6}"/>
              </a:ext>
            </a:extLst>
          </p:cNvPr>
          <p:cNvSpPr>
            <a:spLocks noGrp="1"/>
          </p:cNvSpPr>
          <p:nvPr>
            <p:ph type="title"/>
          </p:nvPr>
        </p:nvSpPr>
        <p:spPr/>
        <p:txBody>
          <a:bodyPr/>
          <a:lstStyle/>
          <a:p>
            <a:r>
              <a:rPr kumimoji="1" lang="en-US" altLang="ja-JP" dirty="0"/>
              <a:t>Hash perceptron</a:t>
            </a:r>
            <a:br>
              <a:rPr kumimoji="1" lang="en-US" altLang="ja-JP" dirty="0"/>
            </a:br>
            <a:r>
              <a:rPr kumimoji="1" lang="ja-JP" altLang="en-US" sz="1800" dirty="0"/>
              <a:t>（パーセプトロン予測器に分類されるが，前ページまでのものとはかなり違う）</a:t>
            </a:r>
          </a:p>
        </p:txBody>
      </p:sp>
      <p:sp>
        <p:nvSpPr>
          <p:cNvPr id="3" name="テキスト プレースホルダー 2">
            <a:extLst>
              <a:ext uri="{FF2B5EF4-FFF2-40B4-BE49-F238E27FC236}">
                <a16:creationId xmlns:a16="http://schemas.microsoft.com/office/drawing/2014/main" id="{6DC531F1-305B-4E6C-AFD6-4B95198C118C}"/>
              </a:ext>
            </a:extLst>
          </p:cNvPr>
          <p:cNvSpPr>
            <a:spLocks noGrp="1"/>
          </p:cNvSpPr>
          <p:nvPr>
            <p:ph type="body" sz="quarter" idx="10"/>
          </p:nvPr>
        </p:nvSpPr>
        <p:spPr>
          <a:xfrm>
            <a:off x="71950" y="3789004"/>
            <a:ext cx="8820098" cy="2790031"/>
          </a:xfrm>
        </p:spPr>
        <p:txBody>
          <a:bodyPr/>
          <a:lstStyle/>
          <a:p>
            <a:r>
              <a:rPr kumimoji="1" lang="ja-JP" altLang="en-US" dirty="0"/>
              <a:t>履歴長（</a:t>
            </a:r>
            <a:r>
              <a:rPr lang="en-US" altLang="ja-JP" dirty="0"/>
              <a:t>HL</a:t>
            </a:r>
            <a:r>
              <a:rPr kumimoji="1" lang="ja-JP" altLang="en-US" dirty="0"/>
              <a:t>）が異なる </a:t>
            </a:r>
            <a:r>
              <a:rPr kumimoji="1" lang="en-US" altLang="ja-JP" dirty="0"/>
              <a:t>g-share </a:t>
            </a:r>
            <a:r>
              <a:rPr lang="ja-JP" altLang="en-US" dirty="0"/>
              <a:t>様のテーブル</a:t>
            </a:r>
            <a:r>
              <a:rPr kumimoji="1" lang="ja-JP" altLang="en-US" dirty="0"/>
              <a:t>を複数用意</a:t>
            </a:r>
            <a:endParaRPr kumimoji="1" lang="en-US" altLang="ja-JP" dirty="0"/>
          </a:p>
          <a:p>
            <a:pPr lvl="1"/>
            <a:r>
              <a:rPr lang="ja-JP" altLang="en-US" dirty="0"/>
              <a:t>履歴 と</a:t>
            </a:r>
            <a:r>
              <a:rPr lang="en-US" altLang="ja-JP" dirty="0"/>
              <a:t> PC </a:t>
            </a:r>
            <a:r>
              <a:rPr lang="ja-JP" altLang="en-US" dirty="0"/>
              <a:t>の組み合わせでテーブルを引く</a:t>
            </a:r>
            <a:endParaRPr lang="en-US" altLang="ja-JP" dirty="0"/>
          </a:p>
          <a:p>
            <a:pPr lvl="1"/>
            <a:r>
              <a:rPr lang="ja-JP" altLang="en-US" dirty="0"/>
              <a:t>中身は </a:t>
            </a:r>
            <a:r>
              <a:rPr lang="en-US" altLang="ja-JP" dirty="0"/>
              <a:t>2</a:t>
            </a:r>
            <a:r>
              <a:rPr lang="ja-JP" altLang="en-US" dirty="0"/>
              <a:t> ビットカウンタではなく，重み（</a:t>
            </a:r>
            <a:r>
              <a:rPr lang="en-US" altLang="ja-JP" dirty="0"/>
              <a:t>8 </a:t>
            </a:r>
            <a:r>
              <a:rPr lang="ja-JP" altLang="en-US" dirty="0"/>
              <a:t>ビットなど）にする</a:t>
            </a:r>
            <a:endParaRPr lang="en-US" altLang="ja-JP" dirty="0"/>
          </a:p>
          <a:p>
            <a:r>
              <a:rPr lang="en-US" altLang="ja-JP" dirty="0"/>
              <a:t>HL=4 </a:t>
            </a:r>
            <a:r>
              <a:rPr lang="ja-JP" altLang="en-US" dirty="0"/>
              <a:t>のテーブルの場合</a:t>
            </a:r>
            <a:endParaRPr lang="en-US" altLang="ja-JP" dirty="0"/>
          </a:p>
          <a:p>
            <a:pPr lvl="1"/>
            <a:r>
              <a:rPr lang="en-US" altLang="ja-JP" dirty="0"/>
              <a:t>4</a:t>
            </a:r>
            <a:r>
              <a:rPr lang="ja-JP" altLang="en-US" dirty="0"/>
              <a:t>ビットの履歴と </a:t>
            </a:r>
            <a:r>
              <a:rPr lang="en-US" altLang="ja-JP" dirty="0"/>
              <a:t>PC </a:t>
            </a:r>
            <a:r>
              <a:rPr lang="ja-JP" altLang="en-US" dirty="0"/>
              <a:t>を </a:t>
            </a:r>
            <a:r>
              <a:rPr lang="en-US" altLang="ja-JP" dirty="0"/>
              <a:t>XOR </a:t>
            </a:r>
            <a:r>
              <a:rPr lang="ja-JP" altLang="en-US" dirty="0"/>
              <a:t>してそれをインデックスにしてアクセス</a:t>
            </a:r>
            <a:endParaRPr lang="en-US" altLang="ja-JP" dirty="0">
              <a:solidFill>
                <a:schemeClr val="accent5"/>
              </a:solidFill>
            </a:endParaRPr>
          </a:p>
          <a:p>
            <a:pPr lvl="1"/>
            <a:r>
              <a:rPr lang="ja-JP" altLang="en-US" dirty="0"/>
              <a:t>８ビットの重み（符号付き）が取れてくる</a:t>
            </a:r>
            <a:endParaRPr lang="en-US" altLang="ja-JP" dirty="0"/>
          </a:p>
          <a:p>
            <a:pPr lvl="2"/>
            <a:r>
              <a:rPr lang="ja-JP" altLang="en-US" dirty="0"/>
              <a:t>符号なし２ビットにすれば本当にただのグローバル分岐予測器</a:t>
            </a:r>
            <a:endParaRPr lang="en-US" altLang="ja-JP" dirty="0"/>
          </a:p>
        </p:txBody>
      </p:sp>
      <p:sp>
        <p:nvSpPr>
          <p:cNvPr id="4" name="楕円 3">
            <a:extLst>
              <a:ext uri="{FF2B5EF4-FFF2-40B4-BE49-F238E27FC236}">
                <a16:creationId xmlns:a16="http://schemas.microsoft.com/office/drawing/2014/main" id="{3EC8A76E-D410-4437-B8B0-2A59C68F9CF0}"/>
              </a:ext>
            </a:extLst>
          </p:cNvPr>
          <p:cNvSpPr/>
          <p:nvPr/>
        </p:nvSpPr>
        <p:spPr bwMode="auto">
          <a:xfrm>
            <a:off x="3491988" y="2618991"/>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tx1">
                    <a:lumMod val="75000"/>
                    <a:lumOff val="25000"/>
                  </a:schemeClr>
                </a:solidFill>
                <a:latin typeface="+mn-ea"/>
              </a:rPr>
              <a:t>Σ</a:t>
            </a:r>
            <a:endParaRPr kumimoji="1" lang="ja-JP" altLang="en-US" sz="2400" dirty="0">
              <a:solidFill>
                <a:schemeClr val="tx1">
                  <a:lumMod val="75000"/>
                  <a:lumOff val="25000"/>
                </a:schemeClr>
              </a:solidFill>
              <a:latin typeface="+mn-ea"/>
            </a:endParaRPr>
          </a:p>
        </p:txBody>
      </p:sp>
      <p:cxnSp>
        <p:nvCxnSpPr>
          <p:cNvPr id="5" name="直線矢印コネクタ 4">
            <a:extLst>
              <a:ext uri="{FF2B5EF4-FFF2-40B4-BE49-F238E27FC236}">
                <a16:creationId xmlns:a16="http://schemas.microsoft.com/office/drawing/2014/main" id="{A2E98D29-6D55-4109-AB91-20689F35EE3D}"/>
              </a:ext>
            </a:extLst>
          </p:cNvPr>
          <p:cNvCxnSpPr>
            <a:cxnSpLocks/>
            <a:stCxn id="9" idx="2"/>
            <a:endCxn id="4" idx="1"/>
          </p:cNvCxnSpPr>
          <p:nvPr/>
        </p:nvCxnSpPr>
        <p:spPr bwMode="auto">
          <a:xfrm>
            <a:off x="2456976" y="1809341"/>
            <a:ext cx="1351340" cy="941453"/>
          </a:xfrm>
          <a:prstGeom prst="straightConnector1">
            <a:avLst/>
          </a:prstGeom>
          <a:noFill/>
          <a:ln w="9525" cap="flat" cmpd="sng" algn="ctr">
            <a:solidFill>
              <a:schemeClr val="tx1"/>
            </a:solidFill>
            <a:prstDash val="solid"/>
            <a:round/>
            <a:headEnd type="none" w="med" len="med"/>
            <a:tailEnd type="triangle"/>
          </a:ln>
          <a:effectLst/>
        </p:spPr>
      </p:cxnSp>
      <p:cxnSp>
        <p:nvCxnSpPr>
          <p:cNvPr id="6" name="直線矢印コネクタ 5">
            <a:extLst>
              <a:ext uri="{FF2B5EF4-FFF2-40B4-BE49-F238E27FC236}">
                <a16:creationId xmlns:a16="http://schemas.microsoft.com/office/drawing/2014/main" id="{84FDD99D-C2CD-4171-94BB-CF5F0507F9B6}"/>
              </a:ext>
            </a:extLst>
          </p:cNvPr>
          <p:cNvCxnSpPr>
            <a:cxnSpLocks/>
            <a:stCxn id="10" idx="2"/>
          </p:cNvCxnSpPr>
          <p:nvPr/>
        </p:nvCxnSpPr>
        <p:spPr bwMode="auto">
          <a:xfrm>
            <a:off x="3896992" y="1809341"/>
            <a:ext cx="315005" cy="809650"/>
          </a:xfrm>
          <a:prstGeom prst="straightConnector1">
            <a:avLst/>
          </a:prstGeom>
          <a:noFill/>
          <a:ln w="9525" cap="flat" cmpd="sng" algn="ctr">
            <a:solidFill>
              <a:schemeClr val="tx1"/>
            </a:solidFill>
            <a:prstDash val="solid"/>
            <a:round/>
            <a:headEnd type="none" w="med" len="med"/>
            <a:tailEnd type="triangle"/>
          </a:ln>
          <a:effectLst/>
        </p:spPr>
      </p:cxnSp>
      <p:cxnSp>
        <p:nvCxnSpPr>
          <p:cNvPr id="7" name="直線矢印コネクタ 6">
            <a:extLst>
              <a:ext uri="{FF2B5EF4-FFF2-40B4-BE49-F238E27FC236}">
                <a16:creationId xmlns:a16="http://schemas.microsoft.com/office/drawing/2014/main" id="{0FC17288-F0BA-44F1-B652-586F922DD8B9}"/>
              </a:ext>
            </a:extLst>
          </p:cNvPr>
          <p:cNvCxnSpPr>
            <a:cxnSpLocks/>
            <a:stCxn id="12" idx="2"/>
          </p:cNvCxnSpPr>
          <p:nvPr/>
        </p:nvCxnSpPr>
        <p:spPr bwMode="auto">
          <a:xfrm flipH="1">
            <a:off x="4932004" y="1809341"/>
            <a:ext cx="405004" cy="809650"/>
          </a:xfrm>
          <a:prstGeom prst="straightConnector1">
            <a:avLst/>
          </a:prstGeom>
          <a:noFill/>
          <a:ln w="9525" cap="flat" cmpd="sng" algn="ctr">
            <a:solidFill>
              <a:schemeClr val="tx1"/>
            </a:solidFill>
            <a:prstDash val="solid"/>
            <a:round/>
            <a:headEnd type="none" w="med" len="med"/>
            <a:tailEnd type="triangle"/>
          </a:ln>
          <a:effectLst/>
        </p:spPr>
      </p:cxnSp>
      <p:cxnSp>
        <p:nvCxnSpPr>
          <p:cNvPr id="8" name="直線矢印コネクタ 7">
            <a:extLst>
              <a:ext uri="{FF2B5EF4-FFF2-40B4-BE49-F238E27FC236}">
                <a16:creationId xmlns:a16="http://schemas.microsoft.com/office/drawing/2014/main" id="{EFDA1D6E-4111-40C9-9318-3F4E1774D2D7}"/>
              </a:ext>
            </a:extLst>
          </p:cNvPr>
          <p:cNvCxnSpPr>
            <a:cxnSpLocks/>
            <a:stCxn id="13" idx="2"/>
            <a:endCxn id="4" idx="7"/>
          </p:cNvCxnSpPr>
          <p:nvPr/>
        </p:nvCxnSpPr>
        <p:spPr bwMode="auto">
          <a:xfrm flipH="1">
            <a:off x="5335685" y="1809341"/>
            <a:ext cx="1441339" cy="941453"/>
          </a:xfrm>
          <a:prstGeom prst="straightConnector1">
            <a:avLst/>
          </a:prstGeom>
          <a:noFill/>
          <a:ln w="9525" cap="flat" cmpd="sng" algn="ctr">
            <a:solidFill>
              <a:schemeClr val="tx1"/>
            </a:solidFill>
            <a:prstDash val="solid"/>
            <a:round/>
            <a:headEnd type="none" w="med" len="med"/>
            <a:tailEnd type="triangle"/>
          </a:ln>
          <a:effectLst/>
        </p:spPr>
      </p:cxnSp>
      <p:sp>
        <p:nvSpPr>
          <p:cNvPr id="9" name="Rectangle 195">
            <a:extLst>
              <a:ext uri="{FF2B5EF4-FFF2-40B4-BE49-F238E27FC236}">
                <a16:creationId xmlns:a16="http://schemas.microsoft.com/office/drawing/2014/main" id="{D3D62268-3611-4552-9D9D-57AD00617ABD}"/>
              </a:ext>
            </a:extLst>
          </p:cNvPr>
          <p:cNvSpPr>
            <a:spLocks noChangeArrowheads="1"/>
          </p:cNvSpPr>
          <p:nvPr/>
        </p:nvSpPr>
        <p:spPr bwMode="auto">
          <a:xfrm>
            <a:off x="1961971" y="1088974"/>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HL=0</a:t>
            </a:r>
            <a:endParaRPr lang="ja-JP" altLang="en-US" b="1" dirty="0">
              <a:solidFill>
                <a:schemeClr val="accent5"/>
              </a:solidFill>
              <a:latin typeface="MeiryoKe_PGothic" pitchFamily="50" charset="-128"/>
              <a:ea typeface="MeiryoKe_PGothic" pitchFamily="50" charset="-128"/>
            </a:endParaRPr>
          </a:p>
        </p:txBody>
      </p:sp>
      <p:sp>
        <p:nvSpPr>
          <p:cNvPr id="10" name="Rectangle 195">
            <a:extLst>
              <a:ext uri="{FF2B5EF4-FFF2-40B4-BE49-F238E27FC236}">
                <a16:creationId xmlns:a16="http://schemas.microsoft.com/office/drawing/2014/main" id="{EA9C846A-1384-4476-8AE7-70772D01821A}"/>
              </a:ext>
            </a:extLst>
          </p:cNvPr>
          <p:cNvSpPr>
            <a:spLocks noChangeArrowheads="1"/>
          </p:cNvSpPr>
          <p:nvPr/>
        </p:nvSpPr>
        <p:spPr bwMode="auto">
          <a:xfrm>
            <a:off x="3401987" y="1088974"/>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HL=4</a:t>
            </a:r>
            <a:endParaRPr lang="ja-JP" altLang="en-US" b="1" dirty="0">
              <a:solidFill>
                <a:schemeClr val="accent5"/>
              </a:solidFill>
              <a:latin typeface="MeiryoKe_PGothic" pitchFamily="50" charset="-128"/>
              <a:ea typeface="MeiryoKe_PGothic" pitchFamily="50" charset="-128"/>
            </a:endParaRPr>
          </a:p>
        </p:txBody>
      </p:sp>
      <p:sp>
        <p:nvSpPr>
          <p:cNvPr id="12" name="Rectangle 195">
            <a:extLst>
              <a:ext uri="{FF2B5EF4-FFF2-40B4-BE49-F238E27FC236}">
                <a16:creationId xmlns:a16="http://schemas.microsoft.com/office/drawing/2014/main" id="{EC705AE8-1739-4829-9FDD-66C9C1FF9555}"/>
              </a:ext>
            </a:extLst>
          </p:cNvPr>
          <p:cNvSpPr>
            <a:spLocks noChangeArrowheads="1"/>
          </p:cNvSpPr>
          <p:nvPr/>
        </p:nvSpPr>
        <p:spPr bwMode="auto">
          <a:xfrm>
            <a:off x="4842003" y="1088974"/>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HL=8</a:t>
            </a:r>
            <a:endParaRPr lang="ja-JP" altLang="en-US" b="1" dirty="0">
              <a:solidFill>
                <a:schemeClr val="accent5"/>
              </a:solidFill>
              <a:latin typeface="MeiryoKe_PGothic" pitchFamily="50" charset="-128"/>
              <a:ea typeface="MeiryoKe_PGothic" pitchFamily="50" charset="-128"/>
            </a:endParaRPr>
          </a:p>
        </p:txBody>
      </p:sp>
      <p:sp>
        <p:nvSpPr>
          <p:cNvPr id="13" name="Rectangle 195">
            <a:extLst>
              <a:ext uri="{FF2B5EF4-FFF2-40B4-BE49-F238E27FC236}">
                <a16:creationId xmlns:a16="http://schemas.microsoft.com/office/drawing/2014/main" id="{CB354B78-0B91-439B-872E-39F7E935C2AB}"/>
              </a:ext>
            </a:extLst>
          </p:cNvPr>
          <p:cNvSpPr>
            <a:spLocks noChangeArrowheads="1"/>
          </p:cNvSpPr>
          <p:nvPr/>
        </p:nvSpPr>
        <p:spPr bwMode="auto">
          <a:xfrm>
            <a:off x="6282019" y="1088974"/>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HL=16</a:t>
            </a:r>
            <a:endParaRPr lang="ja-JP" altLang="en-US" b="1" dirty="0">
              <a:solidFill>
                <a:schemeClr val="accent5"/>
              </a:solidFill>
              <a:latin typeface="MeiryoKe_PGothic" pitchFamily="50" charset="-128"/>
              <a:ea typeface="MeiryoKe_PGothic" pitchFamily="50" charset="-128"/>
            </a:endParaRPr>
          </a:p>
        </p:txBody>
      </p:sp>
    </p:spTree>
    <p:extLst>
      <p:ext uri="{BB962C8B-B14F-4D97-AF65-F5344CB8AC3E}">
        <p14:creationId xmlns:p14="http://schemas.microsoft.com/office/powerpoint/2010/main" val="27829748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A1659B-CD43-44A3-BCDC-4279B67480E6}"/>
              </a:ext>
            </a:extLst>
          </p:cNvPr>
          <p:cNvSpPr>
            <a:spLocks noGrp="1"/>
          </p:cNvSpPr>
          <p:nvPr>
            <p:ph type="title"/>
          </p:nvPr>
        </p:nvSpPr>
        <p:spPr/>
        <p:txBody>
          <a:bodyPr/>
          <a:lstStyle/>
          <a:p>
            <a:r>
              <a:rPr kumimoji="1" lang="en-US" altLang="ja-JP" dirty="0"/>
              <a:t>Hash perceptron</a:t>
            </a:r>
            <a:endParaRPr kumimoji="1" lang="ja-JP" altLang="en-US" dirty="0"/>
          </a:p>
        </p:txBody>
      </p:sp>
      <p:sp>
        <p:nvSpPr>
          <p:cNvPr id="3" name="テキスト プレースホルダー 2">
            <a:extLst>
              <a:ext uri="{FF2B5EF4-FFF2-40B4-BE49-F238E27FC236}">
                <a16:creationId xmlns:a16="http://schemas.microsoft.com/office/drawing/2014/main" id="{6DC531F1-305B-4E6C-AFD6-4B95198C118C}"/>
              </a:ext>
            </a:extLst>
          </p:cNvPr>
          <p:cNvSpPr>
            <a:spLocks noGrp="1"/>
          </p:cNvSpPr>
          <p:nvPr>
            <p:ph type="body" sz="quarter" idx="10"/>
          </p:nvPr>
        </p:nvSpPr>
        <p:spPr>
          <a:xfrm>
            <a:off x="71950" y="3789004"/>
            <a:ext cx="8820098" cy="2790031"/>
          </a:xfrm>
        </p:spPr>
        <p:txBody>
          <a:bodyPr/>
          <a:lstStyle/>
          <a:p>
            <a:r>
              <a:rPr kumimoji="1" lang="ja-JP" altLang="en-US" dirty="0"/>
              <a:t>全員の出力を加算してパーセプトロンの処理</a:t>
            </a:r>
            <a:endParaRPr kumimoji="1" lang="en-US" altLang="ja-JP" dirty="0"/>
          </a:p>
          <a:p>
            <a:pPr lvl="1"/>
            <a:r>
              <a:rPr kumimoji="1" lang="ja-JP" altLang="en-US" dirty="0"/>
              <a:t>通常のパーセプトロン予測器と違い，</a:t>
            </a:r>
            <a:r>
              <a:rPr kumimoji="1" lang="ja-JP" altLang="en-US" dirty="0">
                <a:solidFill>
                  <a:schemeClr val="accent5"/>
                </a:solidFill>
              </a:rPr>
              <a:t>各テーブルから出てきた重みはそのまま加算される</a:t>
            </a:r>
            <a:endParaRPr kumimoji="1" lang="en-US" altLang="ja-JP" dirty="0">
              <a:solidFill>
                <a:schemeClr val="accent5"/>
              </a:solidFill>
            </a:endParaRPr>
          </a:p>
          <a:p>
            <a:pPr lvl="1"/>
            <a:r>
              <a:rPr lang="ja-JP" altLang="en-US" dirty="0"/>
              <a:t>履歴と重みの内積はとらない</a:t>
            </a:r>
            <a:endParaRPr lang="en-US" altLang="ja-JP" dirty="0"/>
          </a:p>
          <a:p>
            <a:pPr lvl="2"/>
            <a:r>
              <a:rPr kumimoji="1" lang="ja-JP" altLang="en-US" dirty="0"/>
              <a:t>履歴は各テーブルをアクセスするときに使用されている</a:t>
            </a:r>
          </a:p>
        </p:txBody>
      </p:sp>
      <p:sp>
        <p:nvSpPr>
          <p:cNvPr id="4" name="楕円 3">
            <a:extLst>
              <a:ext uri="{FF2B5EF4-FFF2-40B4-BE49-F238E27FC236}">
                <a16:creationId xmlns:a16="http://schemas.microsoft.com/office/drawing/2014/main" id="{3EC8A76E-D410-4437-B8B0-2A59C68F9CF0}"/>
              </a:ext>
            </a:extLst>
          </p:cNvPr>
          <p:cNvSpPr/>
          <p:nvPr/>
        </p:nvSpPr>
        <p:spPr bwMode="auto">
          <a:xfrm>
            <a:off x="3491988" y="2618991"/>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tx1">
                    <a:lumMod val="75000"/>
                    <a:lumOff val="25000"/>
                  </a:schemeClr>
                </a:solidFill>
                <a:latin typeface="+mn-ea"/>
              </a:rPr>
              <a:t>Σ</a:t>
            </a:r>
            <a:endParaRPr kumimoji="1" lang="ja-JP" altLang="en-US" sz="2400" dirty="0">
              <a:solidFill>
                <a:schemeClr val="tx1">
                  <a:lumMod val="75000"/>
                  <a:lumOff val="25000"/>
                </a:schemeClr>
              </a:solidFill>
              <a:latin typeface="+mn-ea"/>
            </a:endParaRPr>
          </a:p>
        </p:txBody>
      </p:sp>
      <p:cxnSp>
        <p:nvCxnSpPr>
          <p:cNvPr id="5" name="直線矢印コネクタ 4">
            <a:extLst>
              <a:ext uri="{FF2B5EF4-FFF2-40B4-BE49-F238E27FC236}">
                <a16:creationId xmlns:a16="http://schemas.microsoft.com/office/drawing/2014/main" id="{A2E98D29-6D55-4109-AB91-20689F35EE3D}"/>
              </a:ext>
            </a:extLst>
          </p:cNvPr>
          <p:cNvCxnSpPr>
            <a:cxnSpLocks/>
            <a:stCxn id="9" idx="2"/>
            <a:endCxn id="4" idx="1"/>
          </p:cNvCxnSpPr>
          <p:nvPr/>
        </p:nvCxnSpPr>
        <p:spPr bwMode="auto">
          <a:xfrm>
            <a:off x="2456976" y="1809341"/>
            <a:ext cx="1351340" cy="941453"/>
          </a:xfrm>
          <a:prstGeom prst="straightConnector1">
            <a:avLst/>
          </a:prstGeom>
          <a:noFill/>
          <a:ln w="9525" cap="flat" cmpd="sng" algn="ctr">
            <a:solidFill>
              <a:schemeClr val="tx1"/>
            </a:solidFill>
            <a:prstDash val="solid"/>
            <a:round/>
            <a:headEnd type="none" w="med" len="med"/>
            <a:tailEnd type="triangle"/>
          </a:ln>
          <a:effectLst/>
        </p:spPr>
      </p:cxnSp>
      <p:cxnSp>
        <p:nvCxnSpPr>
          <p:cNvPr id="6" name="直線矢印コネクタ 5">
            <a:extLst>
              <a:ext uri="{FF2B5EF4-FFF2-40B4-BE49-F238E27FC236}">
                <a16:creationId xmlns:a16="http://schemas.microsoft.com/office/drawing/2014/main" id="{84FDD99D-C2CD-4171-94BB-CF5F0507F9B6}"/>
              </a:ext>
            </a:extLst>
          </p:cNvPr>
          <p:cNvCxnSpPr>
            <a:cxnSpLocks/>
            <a:stCxn id="10" idx="2"/>
          </p:cNvCxnSpPr>
          <p:nvPr/>
        </p:nvCxnSpPr>
        <p:spPr bwMode="auto">
          <a:xfrm>
            <a:off x="3896992" y="1809341"/>
            <a:ext cx="315005" cy="809650"/>
          </a:xfrm>
          <a:prstGeom prst="straightConnector1">
            <a:avLst/>
          </a:prstGeom>
          <a:noFill/>
          <a:ln w="9525" cap="flat" cmpd="sng" algn="ctr">
            <a:solidFill>
              <a:schemeClr val="tx1"/>
            </a:solidFill>
            <a:prstDash val="solid"/>
            <a:round/>
            <a:headEnd type="none" w="med" len="med"/>
            <a:tailEnd type="triangle"/>
          </a:ln>
          <a:effectLst/>
        </p:spPr>
      </p:cxnSp>
      <p:cxnSp>
        <p:nvCxnSpPr>
          <p:cNvPr id="7" name="直線矢印コネクタ 6">
            <a:extLst>
              <a:ext uri="{FF2B5EF4-FFF2-40B4-BE49-F238E27FC236}">
                <a16:creationId xmlns:a16="http://schemas.microsoft.com/office/drawing/2014/main" id="{0FC17288-F0BA-44F1-B652-586F922DD8B9}"/>
              </a:ext>
            </a:extLst>
          </p:cNvPr>
          <p:cNvCxnSpPr>
            <a:cxnSpLocks/>
            <a:stCxn id="12" idx="2"/>
          </p:cNvCxnSpPr>
          <p:nvPr/>
        </p:nvCxnSpPr>
        <p:spPr bwMode="auto">
          <a:xfrm flipH="1">
            <a:off x="4932004" y="1809341"/>
            <a:ext cx="405004" cy="809650"/>
          </a:xfrm>
          <a:prstGeom prst="straightConnector1">
            <a:avLst/>
          </a:prstGeom>
          <a:noFill/>
          <a:ln w="9525" cap="flat" cmpd="sng" algn="ctr">
            <a:solidFill>
              <a:schemeClr val="tx1"/>
            </a:solidFill>
            <a:prstDash val="solid"/>
            <a:round/>
            <a:headEnd type="none" w="med" len="med"/>
            <a:tailEnd type="triangle"/>
          </a:ln>
          <a:effectLst/>
        </p:spPr>
      </p:cxnSp>
      <p:cxnSp>
        <p:nvCxnSpPr>
          <p:cNvPr id="8" name="直線矢印コネクタ 7">
            <a:extLst>
              <a:ext uri="{FF2B5EF4-FFF2-40B4-BE49-F238E27FC236}">
                <a16:creationId xmlns:a16="http://schemas.microsoft.com/office/drawing/2014/main" id="{EFDA1D6E-4111-40C9-9318-3F4E1774D2D7}"/>
              </a:ext>
            </a:extLst>
          </p:cNvPr>
          <p:cNvCxnSpPr>
            <a:cxnSpLocks/>
            <a:stCxn id="13" idx="2"/>
            <a:endCxn id="4" idx="7"/>
          </p:cNvCxnSpPr>
          <p:nvPr/>
        </p:nvCxnSpPr>
        <p:spPr bwMode="auto">
          <a:xfrm flipH="1">
            <a:off x="5335685" y="1809341"/>
            <a:ext cx="1441339" cy="941453"/>
          </a:xfrm>
          <a:prstGeom prst="straightConnector1">
            <a:avLst/>
          </a:prstGeom>
          <a:noFill/>
          <a:ln w="9525" cap="flat" cmpd="sng" algn="ctr">
            <a:solidFill>
              <a:schemeClr val="tx1"/>
            </a:solidFill>
            <a:prstDash val="solid"/>
            <a:round/>
            <a:headEnd type="none" w="med" len="med"/>
            <a:tailEnd type="triangle"/>
          </a:ln>
          <a:effectLst/>
        </p:spPr>
      </p:cxnSp>
      <p:sp>
        <p:nvSpPr>
          <p:cNvPr id="9" name="Rectangle 195">
            <a:extLst>
              <a:ext uri="{FF2B5EF4-FFF2-40B4-BE49-F238E27FC236}">
                <a16:creationId xmlns:a16="http://schemas.microsoft.com/office/drawing/2014/main" id="{D3D62268-3611-4552-9D9D-57AD00617ABD}"/>
              </a:ext>
            </a:extLst>
          </p:cNvPr>
          <p:cNvSpPr>
            <a:spLocks noChangeArrowheads="1"/>
          </p:cNvSpPr>
          <p:nvPr/>
        </p:nvSpPr>
        <p:spPr bwMode="auto">
          <a:xfrm>
            <a:off x="1961971" y="1088974"/>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HL=0</a:t>
            </a:r>
            <a:endParaRPr lang="ja-JP" altLang="en-US" b="1" dirty="0">
              <a:solidFill>
                <a:schemeClr val="accent5"/>
              </a:solidFill>
              <a:latin typeface="MeiryoKe_PGothic" pitchFamily="50" charset="-128"/>
              <a:ea typeface="MeiryoKe_PGothic" pitchFamily="50" charset="-128"/>
            </a:endParaRPr>
          </a:p>
        </p:txBody>
      </p:sp>
      <p:sp>
        <p:nvSpPr>
          <p:cNvPr id="10" name="Rectangle 195">
            <a:extLst>
              <a:ext uri="{FF2B5EF4-FFF2-40B4-BE49-F238E27FC236}">
                <a16:creationId xmlns:a16="http://schemas.microsoft.com/office/drawing/2014/main" id="{EA9C846A-1384-4476-8AE7-70772D01821A}"/>
              </a:ext>
            </a:extLst>
          </p:cNvPr>
          <p:cNvSpPr>
            <a:spLocks noChangeArrowheads="1"/>
          </p:cNvSpPr>
          <p:nvPr/>
        </p:nvSpPr>
        <p:spPr bwMode="auto">
          <a:xfrm>
            <a:off x="3401987" y="1088974"/>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HL=4</a:t>
            </a:r>
            <a:endParaRPr lang="ja-JP" altLang="en-US" b="1" dirty="0">
              <a:solidFill>
                <a:schemeClr val="accent5"/>
              </a:solidFill>
              <a:latin typeface="MeiryoKe_PGothic" pitchFamily="50" charset="-128"/>
              <a:ea typeface="MeiryoKe_PGothic" pitchFamily="50" charset="-128"/>
            </a:endParaRPr>
          </a:p>
        </p:txBody>
      </p:sp>
      <p:sp>
        <p:nvSpPr>
          <p:cNvPr id="12" name="Rectangle 195">
            <a:extLst>
              <a:ext uri="{FF2B5EF4-FFF2-40B4-BE49-F238E27FC236}">
                <a16:creationId xmlns:a16="http://schemas.microsoft.com/office/drawing/2014/main" id="{EC705AE8-1739-4829-9FDD-66C9C1FF9555}"/>
              </a:ext>
            </a:extLst>
          </p:cNvPr>
          <p:cNvSpPr>
            <a:spLocks noChangeArrowheads="1"/>
          </p:cNvSpPr>
          <p:nvPr/>
        </p:nvSpPr>
        <p:spPr bwMode="auto">
          <a:xfrm>
            <a:off x="4842003" y="1088974"/>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HL=8</a:t>
            </a:r>
            <a:endParaRPr lang="ja-JP" altLang="en-US" b="1" dirty="0">
              <a:solidFill>
                <a:schemeClr val="accent5"/>
              </a:solidFill>
              <a:latin typeface="MeiryoKe_PGothic" pitchFamily="50" charset="-128"/>
              <a:ea typeface="MeiryoKe_PGothic" pitchFamily="50" charset="-128"/>
            </a:endParaRPr>
          </a:p>
        </p:txBody>
      </p:sp>
      <p:sp>
        <p:nvSpPr>
          <p:cNvPr id="13" name="Rectangle 195">
            <a:extLst>
              <a:ext uri="{FF2B5EF4-FFF2-40B4-BE49-F238E27FC236}">
                <a16:creationId xmlns:a16="http://schemas.microsoft.com/office/drawing/2014/main" id="{CB354B78-0B91-439B-872E-39F7E935C2AB}"/>
              </a:ext>
            </a:extLst>
          </p:cNvPr>
          <p:cNvSpPr>
            <a:spLocks noChangeArrowheads="1"/>
          </p:cNvSpPr>
          <p:nvPr/>
        </p:nvSpPr>
        <p:spPr bwMode="auto">
          <a:xfrm>
            <a:off x="6282019" y="1088974"/>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HL=16</a:t>
            </a:r>
            <a:endParaRPr lang="ja-JP" altLang="en-US" b="1" dirty="0">
              <a:solidFill>
                <a:schemeClr val="accent5"/>
              </a:solidFill>
              <a:latin typeface="MeiryoKe_PGothic" pitchFamily="50" charset="-128"/>
              <a:ea typeface="MeiryoKe_PGothic" pitchFamily="50" charset="-128"/>
            </a:endParaRPr>
          </a:p>
        </p:txBody>
      </p:sp>
    </p:spTree>
    <p:extLst>
      <p:ext uri="{BB962C8B-B14F-4D97-AF65-F5344CB8AC3E}">
        <p14:creationId xmlns:p14="http://schemas.microsoft.com/office/powerpoint/2010/main" val="25054311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A1659B-CD43-44A3-BCDC-4279B67480E6}"/>
              </a:ext>
            </a:extLst>
          </p:cNvPr>
          <p:cNvSpPr>
            <a:spLocks noGrp="1"/>
          </p:cNvSpPr>
          <p:nvPr>
            <p:ph type="title"/>
          </p:nvPr>
        </p:nvSpPr>
        <p:spPr/>
        <p:txBody>
          <a:bodyPr/>
          <a:lstStyle/>
          <a:p>
            <a:r>
              <a:rPr lang="en-US" altLang="ja-JP" dirty="0"/>
              <a:t>Hash perceptron</a:t>
            </a:r>
            <a:r>
              <a:rPr lang="ja-JP" altLang="en-US" dirty="0"/>
              <a:t> の効果</a:t>
            </a:r>
          </a:p>
        </p:txBody>
      </p:sp>
      <p:sp>
        <p:nvSpPr>
          <p:cNvPr id="3" name="テキスト プレースホルダー 2">
            <a:extLst>
              <a:ext uri="{FF2B5EF4-FFF2-40B4-BE49-F238E27FC236}">
                <a16:creationId xmlns:a16="http://schemas.microsoft.com/office/drawing/2014/main" id="{6DC531F1-305B-4E6C-AFD6-4B95198C118C}"/>
              </a:ext>
            </a:extLst>
          </p:cNvPr>
          <p:cNvSpPr>
            <a:spLocks noGrp="1"/>
          </p:cNvSpPr>
          <p:nvPr>
            <p:ph type="body" sz="quarter" idx="10"/>
          </p:nvPr>
        </p:nvSpPr>
        <p:spPr/>
        <p:txBody>
          <a:bodyPr/>
          <a:lstStyle/>
          <a:p>
            <a:r>
              <a:rPr lang="ja-JP" altLang="en-US" dirty="0"/>
              <a:t>正解を言うテーブルの重み（絶対値）が増えるように学習</a:t>
            </a:r>
            <a:endParaRPr lang="en-US" altLang="ja-JP" dirty="0"/>
          </a:p>
          <a:p>
            <a:pPr lvl="1"/>
            <a:r>
              <a:rPr lang="ja-JP" altLang="en-US" dirty="0"/>
              <a:t>そこより長い履歴のテーブルに学習されなくなる</a:t>
            </a:r>
            <a:endParaRPr lang="en-US" altLang="ja-JP" dirty="0"/>
          </a:p>
          <a:p>
            <a:pPr lvl="1"/>
            <a:r>
              <a:rPr lang="ja-JP" altLang="en-US" dirty="0"/>
              <a:t>必要となるテーブルのエントリ数は２の履歴長乗に比例するので，</a:t>
            </a:r>
            <a:br>
              <a:rPr lang="en-US" altLang="ja-JP" dirty="0"/>
            </a:br>
            <a:r>
              <a:rPr lang="ja-JP" altLang="en-US" dirty="0"/>
              <a:t>なるべく履歴が短いテーブルだけで学習を済ましたい</a:t>
            </a:r>
            <a:endParaRPr lang="en-US" altLang="ja-JP" dirty="0"/>
          </a:p>
          <a:p>
            <a:r>
              <a:rPr lang="ja-JP" altLang="en-US" dirty="0"/>
              <a:t>たとえば </a:t>
            </a:r>
            <a:r>
              <a:rPr lang="en-US" altLang="ja-JP" dirty="0"/>
              <a:t>HL=0 </a:t>
            </a:r>
            <a:r>
              <a:rPr lang="ja-JP" altLang="en-US" dirty="0"/>
              <a:t>が正解を言う（その </a:t>
            </a:r>
            <a:r>
              <a:rPr lang="en-US" altLang="ja-JP" dirty="0"/>
              <a:t>PC </a:t>
            </a:r>
            <a:r>
              <a:rPr lang="ja-JP" altLang="en-US" dirty="0"/>
              <a:t>はいつも成立とか）なら，</a:t>
            </a:r>
            <a:br>
              <a:rPr lang="en-US" altLang="ja-JP" dirty="0"/>
            </a:br>
            <a:r>
              <a:rPr lang="ja-JP" altLang="en-US" dirty="0"/>
              <a:t>そこの重みを強く</a:t>
            </a:r>
            <a:endParaRPr lang="en-US" altLang="ja-JP" dirty="0"/>
          </a:p>
          <a:p>
            <a:pPr lvl="1"/>
            <a:r>
              <a:rPr lang="en-US" altLang="ja-JP" dirty="0"/>
              <a:t>HL=4 </a:t>
            </a:r>
            <a:r>
              <a:rPr lang="ja-JP" altLang="en-US" dirty="0"/>
              <a:t>以降に学習されなくなる</a:t>
            </a:r>
            <a:endParaRPr lang="en-US" altLang="ja-JP" dirty="0"/>
          </a:p>
          <a:p>
            <a:r>
              <a:rPr lang="ja-JP" altLang="en-US" dirty="0"/>
              <a:t>さらに発展として，</a:t>
            </a:r>
            <a:r>
              <a:rPr lang="en-US" altLang="ja-JP" dirty="0"/>
              <a:t>HL </a:t>
            </a:r>
            <a:r>
              <a:rPr lang="ja-JP" altLang="en-US" dirty="0"/>
              <a:t>の長さを動的に調整する </a:t>
            </a:r>
            <a:r>
              <a:rPr lang="en-US" altLang="ja-JP" dirty="0"/>
              <a:t>O-GHEL </a:t>
            </a:r>
            <a:r>
              <a:rPr lang="ja-JP" altLang="en-US" dirty="0"/>
              <a:t>予測器というものもある</a:t>
            </a:r>
          </a:p>
        </p:txBody>
      </p:sp>
    </p:spTree>
    <p:extLst>
      <p:ext uri="{BB962C8B-B14F-4D97-AF65-F5344CB8AC3E}">
        <p14:creationId xmlns:p14="http://schemas.microsoft.com/office/powerpoint/2010/main" val="7291060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78F036-0CFF-41D7-9978-D3E95CF1D90A}"/>
              </a:ext>
            </a:extLst>
          </p:cNvPr>
          <p:cNvSpPr>
            <a:spLocks noGrp="1"/>
          </p:cNvSpPr>
          <p:nvPr>
            <p:ph type="title"/>
          </p:nvPr>
        </p:nvSpPr>
        <p:spPr/>
        <p:txBody>
          <a:bodyPr/>
          <a:lstStyle/>
          <a:p>
            <a:r>
              <a:rPr kumimoji="1" lang="en-US" altLang="ja-JP" dirty="0"/>
              <a:t>AMD Zen </a:t>
            </a:r>
            <a:r>
              <a:rPr kumimoji="1" lang="ja-JP" altLang="en-US" dirty="0"/>
              <a:t>では </a:t>
            </a:r>
            <a:r>
              <a:rPr kumimoji="1" lang="en-US" altLang="ja-JP" dirty="0"/>
              <a:t>Hash Perceptron </a:t>
            </a:r>
            <a:r>
              <a:rPr kumimoji="1" lang="ja-JP" altLang="en-US" dirty="0"/>
              <a:t>を使ってる</a:t>
            </a:r>
            <a:r>
              <a:rPr lang="ja-JP" altLang="en-US" dirty="0"/>
              <a:t>らしい</a:t>
            </a:r>
            <a:endParaRPr kumimoji="1" lang="ja-JP" altLang="en-US" dirty="0"/>
          </a:p>
        </p:txBody>
      </p:sp>
      <p:sp>
        <p:nvSpPr>
          <p:cNvPr id="3" name="テキスト プレースホルダー 2">
            <a:extLst>
              <a:ext uri="{FF2B5EF4-FFF2-40B4-BE49-F238E27FC236}">
                <a16:creationId xmlns:a16="http://schemas.microsoft.com/office/drawing/2014/main" id="{DA236509-5739-46CD-9D4E-440FEE8D06BD}"/>
              </a:ext>
            </a:extLst>
          </p:cNvPr>
          <p:cNvSpPr>
            <a:spLocks noGrp="1"/>
          </p:cNvSpPr>
          <p:nvPr>
            <p:ph type="body" sz="quarter" idx="10"/>
          </p:nvPr>
        </p:nvSpPr>
        <p:spPr>
          <a:xfrm>
            <a:off x="611956" y="6399033"/>
            <a:ext cx="8280092" cy="269696"/>
          </a:xfrm>
        </p:spPr>
        <p:txBody>
          <a:bodyPr/>
          <a:lstStyle/>
          <a:p>
            <a:r>
              <a:rPr kumimoji="1" lang="en-US" altLang="ja-JP" dirty="0" err="1"/>
              <a:t>HotChips</a:t>
            </a:r>
            <a:r>
              <a:rPr kumimoji="1" lang="en-US" altLang="ja-JP" dirty="0"/>
              <a:t> 2016 </a:t>
            </a:r>
            <a:r>
              <a:rPr kumimoji="1" lang="ja-JP" altLang="en-US" dirty="0"/>
              <a:t>の発表より</a:t>
            </a:r>
          </a:p>
        </p:txBody>
      </p:sp>
      <p:pic>
        <p:nvPicPr>
          <p:cNvPr id="1026" name="Picture 2">
            <a:extLst>
              <a:ext uri="{FF2B5EF4-FFF2-40B4-BE49-F238E27FC236}">
                <a16:creationId xmlns:a16="http://schemas.microsoft.com/office/drawing/2014/main" id="{9A64C54A-6011-4C15-AD1B-21A9596A71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954" y="1448978"/>
            <a:ext cx="8352042" cy="4698024"/>
          </a:xfrm>
          <a:prstGeom prst="rect">
            <a:avLst/>
          </a:prstGeom>
          <a:noFill/>
          <a:extLst>
            <a:ext uri="{909E8E84-426E-40DD-AFC4-6F175D3DCCD1}">
              <a14:hiddenFill xmlns:a14="http://schemas.microsoft.com/office/drawing/2010/main">
                <a:solidFill>
                  <a:srgbClr val="FFFFFF"/>
                </a:solidFill>
              </a14:hiddenFill>
            </a:ext>
          </a:extLst>
        </p:spPr>
      </p:pic>
      <p:sp>
        <p:nvSpPr>
          <p:cNvPr id="4" name="楕円 3">
            <a:extLst>
              <a:ext uri="{FF2B5EF4-FFF2-40B4-BE49-F238E27FC236}">
                <a16:creationId xmlns:a16="http://schemas.microsoft.com/office/drawing/2014/main" id="{6B152878-60DE-4F10-8E61-E6044EBCFCAB}"/>
              </a:ext>
            </a:extLst>
          </p:cNvPr>
          <p:cNvSpPr/>
          <p:nvPr/>
        </p:nvSpPr>
        <p:spPr bwMode="auto">
          <a:xfrm>
            <a:off x="2771981" y="3429000"/>
            <a:ext cx="1620018" cy="630007"/>
          </a:xfrm>
          <a:prstGeom prst="ellipse">
            <a:avLst/>
          </a:prstGeom>
          <a:noFill/>
          <a:ln w="44450">
            <a:solidFill>
              <a:srgbClr val="FF0000"/>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14236926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TAGE </a:t>
            </a:r>
            <a:r>
              <a:rPr lang="ja-JP" altLang="en-US" dirty="0"/>
              <a:t>予測器</a:t>
            </a:r>
            <a:endParaRPr kumimoji="1" lang="ja-JP" altLang="en-US" dirty="0"/>
          </a:p>
        </p:txBody>
      </p:sp>
      <p:sp>
        <p:nvSpPr>
          <p:cNvPr id="3" name="テキスト プレースホルダー 2"/>
          <p:cNvSpPr>
            <a:spLocks noGrp="1"/>
          </p:cNvSpPr>
          <p:nvPr>
            <p:ph type="body" sz="quarter" idx="10"/>
          </p:nvPr>
        </p:nvSpPr>
        <p:spPr/>
        <p:txBody>
          <a:bodyPr/>
          <a:lstStyle/>
          <a:p>
            <a:r>
              <a:rPr lang="en-US" altLang="ja-JP" dirty="0"/>
              <a:t>TAGE </a:t>
            </a:r>
            <a:r>
              <a:rPr lang="ja-JP" altLang="en-US" dirty="0"/>
              <a:t>予測器</a:t>
            </a:r>
            <a:endParaRPr lang="en-US" altLang="ja-JP" dirty="0"/>
          </a:p>
          <a:p>
            <a:pPr lvl="1"/>
            <a:r>
              <a:rPr lang="en-US" altLang="ja-JP" sz="1600" dirty="0"/>
              <a:t>A. </a:t>
            </a:r>
            <a:r>
              <a:rPr lang="en-US" altLang="ja-JP" sz="1600" dirty="0" err="1"/>
              <a:t>Seznec</a:t>
            </a:r>
            <a:r>
              <a:rPr lang="en-US" altLang="ja-JP" sz="1600" dirty="0"/>
              <a:t> and P. Michaud. A case for (partially)-tagged geometric history length predictors, Journal of Instruction Level Parallelism (http://www.jilp.org/vol8), 2006</a:t>
            </a:r>
          </a:p>
          <a:p>
            <a:r>
              <a:rPr kumimoji="1" lang="ja-JP" altLang="en-US" dirty="0"/>
              <a:t>現在最も予測精度が高いと言われている予測器</a:t>
            </a:r>
            <a:endParaRPr kumimoji="1" lang="en-US" altLang="ja-JP" dirty="0"/>
          </a:p>
          <a:p>
            <a:pPr lvl="1"/>
            <a:r>
              <a:rPr kumimoji="1" lang="ja-JP" altLang="en-US" dirty="0"/>
              <a:t>最近のインテルの </a:t>
            </a:r>
            <a:r>
              <a:rPr kumimoji="1" lang="en-US" altLang="ja-JP" dirty="0"/>
              <a:t>CPU </a:t>
            </a:r>
            <a:r>
              <a:rPr kumimoji="1" lang="ja-JP" altLang="en-US" dirty="0"/>
              <a:t>に乗っている</a:t>
            </a:r>
            <a:r>
              <a:rPr kumimoji="1" lang="en-US" altLang="ja-JP" dirty="0"/>
              <a:t>… </a:t>
            </a:r>
            <a:r>
              <a:rPr kumimoji="1" lang="ja-JP" altLang="en-US" dirty="0"/>
              <a:t>らしい</a:t>
            </a:r>
            <a:endParaRPr kumimoji="1" lang="en-US" altLang="ja-JP" dirty="0"/>
          </a:p>
          <a:p>
            <a:pPr lvl="1"/>
            <a:r>
              <a:rPr lang="en-US" altLang="ja-JP" sz="1600" dirty="0"/>
              <a:t>E. </a:t>
            </a:r>
            <a:r>
              <a:rPr lang="en-US" altLang="ja-JP" sz="1600" dirty="0" err="1"/>
              <a:t>Rohou</a:t>
            </a:r>
            <a:r>
              <a:rPr lang="en-US" altLang="ja-JP" sz="1600" dirty="0"/>
              <a:t>, B. Narasimha Swamy, A. </a:t>
            </a:r>
            <a:r>
              <a:rPr lang="en-US" altLang="ja-JP" sz="1600" dirty="0" err="1"/>
              <a:t>Seznec</a:t>
            </a:r>
            <a:r>
              <a:rPr lang="en-US" altLang="ja-JP" sz="1600" dirty="0"/>
              <a:t> </a:t>
            </a:r>
            <a:br>
              <a:rPr lang="en-US" altLang="ja-JP" sz="1600" dirty="0"/>
            </a:br>
            <a:r>
              <a:rPr lang="en-US" altLang="ja-JP" sz="1600" dirty="0"/>
              <a:t>Branch prediction and the performance of interpreters — Don't trust folklore, 2015 IEEE/ACM International Symposium on Code Generation and Optimization (CGO)</a:t>
            </a:r>
          </a:p>
          <a:p>
            <a:r>
              <a:rPr kumimoji="1" lang="ja-JP" altLang="en-US" dirty="0"/>
              <a:t>モチベーション</a:t>
            </a:r>
            <a:endParaRPr kumimoji="1" lang="en-US" altLang="ja-JP" dirty="0"/>
          </a:p>
          <a:p>
            <a:pPr lvl="1"/>
            <a:r>
              <a:rPr lang="ja-JP" altLang="en-US" dirty="0"/>
              <a:t>必要となるテーブルのエントリ数は２の履歴長乗に比例するので，</a:t>
            </a:r>
            <a:br>
              <a:rPr lang="en-US" altLang="ja-JP" dirty="0"/>
            </a:br>
            <a:r>
              <a:rPr lang="ja-JP" altLang="en-US" dirty="0"/>
              <a:t>なるべく履歴が短いテーブルだけで学習を済ましたい</a:t>
            </a:r>
            <a:endParaRPr lang="en-US" altLang="ja-JP" dirty="0"/>
          </a:p>
          <a:p>
            <a:pPr lvl="1"/>
            <a:endParaRPr kumimoji="1" lang="ja-JP" altLang="en-US" dirty="0"/>
          </a:p>
        </p:txBody>
      </p:sp>
    </p:spTree>
    <p:extLst>
      <p:ext uri="{BB962C8B-B14F-4D97-AF65-F5344CB8AC3E}">
        <p14:creationId xmlns:p14="http://schemas.microsoft.com/office/powerpoint/2010/main" val="24267363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TAGE </a:t>
            </a:r>
            <a:r>
              <a:rPr lang="ja-JP" altLang="en-US" dirty="0"/>
              <a:t>予測器</a:t>
            </a:r>
            <a:br>
              <a:rPr lang="en-US" altLang="ja-JP" dirty="0"/>
            </a:br>
            <a:r>
              <a:rPr lang="ja-JP" altLang="en-US" sz="1400" dirty="0"/>
              <a:t>図は </a:t>
            </a:r>
            <a:r>
              <a:rPr lang="en-US" altLang="ja-JP" sz="1400" dirty="0"/>
              <a:t>A. </a:t>
            </a:r>
            <a:r>
              <a:rPr lang="en-US" altLang="ja-JP" sz="1400" dirty="0" err="1"/>
              <a:t>Seznec</a:t>
            </a:r>
            <a:r>
              <a:rPr lang="en-US" altLang="ja-JP" sz="1400" dirty="0"/>
              <a:t> and P. Michaud. A case for (partially)-tagged</a:t>
            </a:r>
            <a:br>
              <a:rPr lang="en-US" altLang="ja-JP" sz="1400" dirty="0"/>
            </a:br>
            <a:r>
              <a:rPr lang="en-US" altLang="ja-JP" sz="1400" dirty="0"/>
              <a:t> geometric history length predictors </a:t>
            </a:r>
            <a:r>
              <a:rPr lang="ja-JP" altLang="en-US" sz="1400" dirty="0"/>
              <a:t>より</a:t>
            </a:r>
            <a:endParaRPr lang="ja-JP" altLang="en-US" dirty="0"/>
          </a:p>
        </p:txBody>
      </p:sp>
      <p:sp>
        <p:nvSpPr>
          <p:cNvPr id="3" name="テキスト プレースホルダー 2"/>
          <p:cNvSpPr>
            <a:spLocks noGrp="1"/>
          </p:cNvSpPr>
          <p:nvPr>
            <p:ph type="body" sz="quarter" idx="10"/>
          </p:nvPr>
        </p:nvSpPr>
        <p:spPr>
          <a:xfrm>
            <a:off x="611956" y="4329010"/>
            <a:ext cx="8010089" cy="1890021"/>
          </a:xfrm>
        </p:spPr>
        <p:txBody>
          <a:bodyPr/>
          <a:lstStyle/>
          <a:p>
            <a:r>
              <a:rPr kumimoji="1" lang="ja-JP" altLang="en-US" sz="2000" dirty="0">
                <a:latin typeface="+mn-ea"/>
                <a:ea typeface="+mn-ea"/>
              </a:rPr>
              <a:t>トーナメント式の構造：</a:t>
            </a:r>
            <a:endParaRPr kumimoji="1" lang="en-US" altLang="ja-JP" sz="2000" dirty="0">
              <a:latin typeface="+mn-ea"/>
              <a:ea typeface="+mn-ea"/>
            </a:endParaRPr>
          </a:p>
          <a:p>
            <a:pPr lvl="1"/>
            <a:r>
              <a:rPr kumimoji="1" lang="ja-JP" altLang="en-US" sz="2000" dirty="0">
                <a:latin typeface="+mn-ea"/>
                <a:ea typeface="+mn-ea"/>
              </a:rPr>
              <a:t>左端：　　単純な２ビット・カウンタ</a:t>
            </a:r>
            <a:endParaRPr kumimoji="1" lang="en-US" altLang="ja-JP" sz="2000" dirty="0">
              <a:latin typeface="+mn-ea"/>
              <a:ea typeface="+mn-ea"/>
            </a:endParaRPr>
          </a:p>
          <a:p>
            <a:pPr lvl="1"/>
            <a:r>
              <a:rPr kumimoji="1" lang="ja-JP" altLang="en-US" sz="2000" dirty="0">
                <a:latin typeface="+mn-ea"/>
                <a:ea typeface="+mn-ea"/>
              </a:rPr>
              <a:t>それ以外：</a:t>
            </a:r>
            <a:endParaRPr kumimoji="1" lang="en-US" altLang="ja-JP" sz="2000" dirty="0">
              <a:latin typeface="+mn-ea"/>
              <a:ea typeface="+mn-ea"/>
            </a:endParaRPr>
          </a:p>
          <a:p>
            <a:pPr lvl="2"/>
            <a:r>
              <a:rPr lang="ja-JP" altLang="en-US" dirty="0">
                <a:latin typeface="+mn-ea"/>
              </a:rPr>
              <a:t>グローバル履歴</a:t>
            </a:r>
            <a:r>
              <a:rPr lang="en-US" altLang="ja-JP" dirty="0">
                <a:latin typeface="+mn-ea"/>
              </a:rPr>
              <a:t>+PC </a:t>
            </a:r>
            <a:r>
              <a:rPr lang="ja-JP" altLang="en-US" dirty="0">
                <a:latin typeface="+mn-ea"/>
              </a:rPr>
              <a:t>でアクセスし，</a:t>
            </a:r>
            <a:r>
              <a:rPr lang="en-US" altLang="ja-JP" dirty="0">
                <a:latin typeface="+mn-ea"/>
              </a:rPr>
              <a:t>BTB </a:t>
            </a:r>
            <a:r>
              <a:rPr lang="ja-JP" altLang="en-US" dirty="0">
                <a:latin typeface="+mn-ea"/>
              </a:rPr>
              <a:t>の時のように</a:t>
            </a:r>
            <a:br>
              <a:rPr lang="en-US" altLang="ja-JP" dirty="0">
                <a:latin typeface="+mn-ea"/>
              </a:rPr>
            </a:br>
            <a:r>
              <a:rPr lang="ja-JP" altLang="en-US" dirty="0">
                <a:latin typeface="+mn-ea"/>
              </a:rPr>
              <a:t>ヒット</a:t>
            </a:r>
            <a:r>
              <a:rPr lang="en-US" altLang="ja-JP" dirty="0">
                <a:latin typeface="+mn-ea"/>
              </a:rPr>
              <a:t>/</a:t>
            </a:r>
            <a:r>
              <a:rPr lang="ja-JP" altLang="en-US" dirty="0">
                <a:latin typeface="+mn-ea"/>
              </a:rPr>
              <a:t>ミス判定を行う</a:t>
            </a:r>
            <a:endParaRPr lang="en-US" altLang="ja-JP" dirty="0">
              <a:latin typeface="+mn-ea"/>
            </a:endParaRPr>
          </a:p>
          <a:p>
            <a:pPr lvl="2"/>
            <a:r>
              <a:rPr kumimoji="1" lang="ja-JP" altLang="en-US" dirty="0">
                <a:latin typeface="+mn-ea"/>
                <a:ea typeface="+mn-ea"/>
              </a:rPr>
              <a:t>ヒットした場合，そのテーブルの </a:t>
            </a:r>
            <a:r>
              <a:rPr kumimoji="1" lang="en-US" altLang="ja-JP" dirty="0">
                <a:latin typeface="+mn-ea"/>
                <a:ea typeface="+mn-ea"/>
              </a:rPr>
              <a:t>n </a:t>
            </a:r>
            <a:r>
              <a:rPr kumimoji="1" lang="ja-JP" altLang="en-US" dirty="0">
                <a:latin typeface="+mn-ea"/>
                <a:ea typeface="+mn-ea"/>
              </a:rPr>
              <a:t>ビット・カウンタの内容で予測</a:t>
            </a:r>
            <a:endParaRPr kumimoji="1" lang="en-US" altLang="ja-JP" dirty="0">
              <a:latin typeface="+mn-ea"/>
              <a:ea typeface="+mn-ea"/>
            </a:endParaRPr>
          </a:p>
        </p:txBody>
      </p:sp>
      <p:pic>
        <p:nvPicPr>
          <p:cNvPr id="4" name="図 3"/>
          <p:cNvPicPr>
            <a:picLocks noChangeAspect="1"/>
          </p:cNvPicPr>
          <p:nvPr/>
        </p:nvPicPr>
        <p:blipFill>
          <a:blip r:embed="rId2"/>
          <a:stretch>
            <a:fillRect/>
          </a:stretch>
        </p:blipFill>
        <p:spPr>
          <a:xfrm>
            <a:off x="2051972" y="998973"/>
            <a:ext cx="4770053" cy="2921796"/>
          </a:xfrm>
          <a:prstGeom prst="rect">
            <a:avLst/>
          </a:prstGeom>
        </p:spPr>
      </p:pic>
    </p:spTree>
    <p:extLst>
      <p:ext uri="{BB962C8B-B14F-4D97-AF65-F5344CB8AC3E}">
        <p14:creationId xmlns:p14="http://schemas.microsoft.com/office/powerpoint/2010/main" val="26027392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TAGE </a:t>
            </a:r>
            <a:r>
              <a:rPr lang="ja-JP" altLang="en-US" dirty="0"/>
              <a:t>予測器</a:t>
            </a:r>
            <a:br>
              <a:rPr lang="en-US" altLang="ja-JP" dirty="0"/>
            </a:br>
            <a:r>
              <a:rPr lang="ja-JP" altLang="en-US" sz="1400" dirty="0"/>
              <a:t>図は </a:t>
            </a:r>
            <a:r>
              <a:rPr lang="en-US" altLang="ja-JP" sz="1400" dirty="0"/>
              <a:t>A. </a:t>
            </a:r>
            <a:r>
              <a:rPr lang="en-US" altLang="ja-JP" sz="1400" dirty="0" err="1"/>
              <a:t>Seznec</a:t>
            </a:r>
            <a:r>
              <a:rPr lang="en-US" altLang="ja-JP" sz="1400" dirty="0"/>
              <a:t> and P. Michaud. A case for (partially)-tagged</a:t>
            </a:r>
            <a:br>
              <a:rPr lang="en-US" altLang="ja-JP" sz="1400" dirty="0"/>
            </a:br>
            <a:r>
              <a:rPr lang="en-US" altLang="ja-JP" sz="1400" dirty="0"/>
              <a:t> geometric history length predictors </a:t>
            </a:r>
            <a:r>
              <a:rPr lang="ja-JP" altLang="en-US" sz="1400" dirty="0"/>
              <a:t>より</a:t>
            </a:r>
            <a:endParaRPr lang="ja-JP" altLang="en-US" dirty="0"/>
          </a:p>
        </p:txBody>
      </p:sp>
      <p:sp>
        <p:nvSpPr>
          <p:cNvPr id="3" name="テキスト プレースホルダー 2"/>
          <p:cNvSpPr>
            <a:spLocks noGrp="1"/>
          </p:cNvSpPr>
          <p:nvPr>
            <p:ph type="body" sz="quarter" idx="10"/>
          </p:nvPr>
        </p:nvSpPr>
        <p:spPr>
          <a:xfrm>
            <a:off x="611956" y="4509012"/>
            <a:ext cx="8010089" cy="1890021"/>
          </a:xfrm>
        </p:spPr>
        <p:txBody>
          <a:bodyPr/>
          <a:lstStyle/>
          <a:p>
            <a:r>
              <a:rPr lang="ja-JP" altLang="en-US" sz="2000" dirty="0">
                <a:latin typeface="+mn-ea"/>
                <a:ea typeface="+mn-ea"/>
              </a:rPr>
              <a:t>パターン長が長いテーブルの結果を優先して使う</a:t>
            </a:r>
            <a:endParaRPr lang="en-US" altLang="ja-JP" sz="2000" dirty="0">
              <a:latin typeface="+mn-ea"/>
              <a:ea typeface="+mn-ea"/>
            </a:endParaRPr>
          </a:p>
          <a:p>
            <a:pPr lvl="1"/>
            <a:r>
              <a:rPr lang="ja-JP" altLang="en-US" dirty="0">
                <a:latin typeface="+mn-ea"/>
                <a:ea typeface="+mn-ea"/>
              </a:rPr>
              <a:t>右側でヒットするほど，その結果を優先する</a:t>
            </a:r>
            <a:endParaRPr lang="en-US" altLang="ja-JP" dirty="0">
              <a:latin typeface="+mn-ea"/>
              <a:ea typeface="+mn-ea"/>
            </a:endParaRPr>
          </a:p>
          <a:p>
            <a:pPr lvl="1"/>
            <a:r>
              <a:rPr lang="ja-JP" altLang="en-US" dirty="0">
                <a:latin typeface="+mn-ea"/>
                <a:ea typeface="+mn-ea"/>
              </a:rPr>
              <a:t>右に行くほど</a:t>
            </a:r>
            <a:r>
              <a:rPr lang="ja-JP" altLang="en-US" dirty="0">
                <a:latin typeface="+mn-ea"/>
              </a:rPr>
              <a:t>指数的に</a:t>
            </a:r>
            <a:r>
              <a:rPr lang="ja-JP" altLang="en-US" dirty="0">
                <a:latin typeface="+mn-ea"/>
                <a:ea typeface="+mn-ea"/>
              </a:rPr>
              <a:t>履歴長が長くなっている</a:t>
            </a:r>
            <a:endParaRPr lang="en-US" altLang="ja-JP" dirty="0">
              <a:latin typeface="+mn-ea"/>
              <a:ea typeface="+mn-ea"/>
            </a:endParaRPr>
          </a:p>
          <a:p>
            <a:r>
              <a:rPr lang="ja-JP" altLang="en-US" dirty="0">
                <a:latin typeface="+mn-ea"/>
                <a:ea typeface="+mn-ea"/>
              </a:rPr>
              <a:t>ヒット</a:t>
            </a:r>
            <a:r>
              <a:rPr lang="en-US" altLang="ja-JP" dirty="0">
                <a:latin typeface="+mn-ea"/>
                <a:ea typeface="+mn-ea"/>
              </a:rPr>
              <a:t>/</a:t>
            </a:r>
            <a:r>
              <a:rPr lang="ja-JP" altLang="en-US" dirty="0">
                <a:latin typeface="+mn-ea"/>
                <a:ea typeface="+mn-ea"/>
              </a:rPr>
              <a:t>ミスの判定ができるため，トーナメント状に優先度が</a:t>
            </a:r>
            <a:br>
              <a:rPr lang="en-US" altLang="ja-JP" dirty="0">
                <a:latin typeface="+mn-ea"/>
                <a:ea typeface="+mn-ea"/>
              </a:rPr>
            </a:br>
            <a:r>
              <a:rPr lang="ja-JP" altLang="en-US" dirty="0">
                <a:latin typeface="+mn-ea"/>
                <a:ea typeface="+mn-ea"/>
              </a:rPr>
              <a:t>決定できる</a:t>
            </a:r>
            <a:endParaRPr lang="en-US" altLang="ja-JP" dirty="0">
              <a:latin typeface="+mn-ea"/>
              <a:ea typeface="+mn-ea"/>
            </a:endParaRPr>
          </a:p>
          <a:p>
            <a:pPr lvl="1"/>
            <a:r>
              <a:rPr lang="ja-JP" altLang="en-US" dirty="0">
                <a:latin typeface="+mn-ea"/>
                <a:ea typeface="+mn-ea"/>
              </a:rPr>
              <a:t>ただの </a:t>
            </a:r>
            <a:r>
              <a:rPr lang="en-US" altLang="ja-JP" dirty="0">
                <a:latin typeface="+mn-ea"/>
                <a:ea typeface="+mn-ea"/>
              </a:rPr>
              <a:t>PHT </a:t>
            </a:r>
            <a:r>
              <a:rPr lang="ja-JP" altLang="en-US" dirty="0">
                <a:latin typeface="+mn-ea"/>
                <a:ea typeface="+mn-ea"/>
              </a:rPr>
              <a:t>だと，だれの結果を使えばいいかわからない</a:t>
            </a:r>
            <a:endParaRPr lang="en-US" altLang="ja-JP" dirty="0">
              <a:latin typeface="+mn-ea"/>
              <a:ea typeface="+mn-ea"/>
            </a:endParaRPr>
          </a:p>
          <a:p>
            <a:pPr lvl="1"/>
            <a:endParaRPr lang="en-US" altLang="ja-JP" dirty="0">
              <a:latin typeface="+mn-ea"/>
              <a:ea typeface="+mn-ea"/>
            </a:endParaRPr>
          </a:p>
        </p:txBody>
      </p:sp>
      <p:pic>
        <p:nvPicPr>
          <p:cNvPr id="4" name="図 3"/>
          <p:cNvPicPr>
            <a:picLocks noChangeAspect="1"/>
          </p:cNvPicPr>
          <p:nvPr/>
        </p:nvPicPr>
        <p:blipFill>
          <a:blip r:embed="rId2"/>
          <a:stretch>
            <a:fillRect/>
          </a:stretch>
        </p:blipFill>
        <p:spPr>
          <a:xfrm>
            <a:off x="2051972" y="998973"/>
            <a:ext cx="4770053" cy="2921796"/>
          </a:xfrm>
          <a:prstGeom prst="rect">
            <a:avLst/>
          </a:prstGeom>
        </p:spPr>
      </p:pic>
    </p:spTree>
    <p:extLst>
      <p:ext uri="{BB962C8B-B14F-4D97-AF65-F5344CB8AC3E}">
        <p14:creationId xmlns:p14="http://schemas.microsoft.com/office/powerpoint/2010/main" val="42756087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TAGE </a:t>
            </a:r>
            <a:r>
              <a:rPr lang="ja-JP" altLang="en-US" dirty="0"/>
              <a:t>予測器のメリット（１）</a:t>
            </a:r>
          </a:p>
        </p:txBody>
      </p:sp>
      <p:sp>
        <p:nvSpPr>
          <p:cNvPr id="3" name="テキスト プレースホルダー 2"/>
          <p:cNvSpPr>
            <a:spLocks noGrp="1"/>
          </p:cNvSpPr>
          <p:nvPr>
            <p:ph type="body" sz="quarter" idx="10"/>
          </p:nvPr>
        </p:nvSpPr>
        <p:spPr>
          <a:xfrm>
            <a:off x="611956" y="4329010"/>
            <a:ext cx="8010089" cy="2250025"/>
          </a:xfrm>
        </p:spPr>
        <p:txBody>
          <a:bodyPr/>
          <a:lstStyle/>
          <a:p>
            <a:r>
              <a:rPr lang="ja-JP" altLang="en-US" sz="2000" dirty="0">
                <a:latin typeface="+mn-ea"/>
              </a:rPr>
              <a:t>利点１：パターン長ごとに，最適なテーブルに学習できる</a:t>
            </a:r>
            <a:endParaRPr kumimoji="1" lang="en-US" altLang="ja-JP" sz="2000" dirty="0">
              <a:latin typeface="+mn-ea"/>
              <a:ea typeface="+mn-ea"/>
            </a:endParaRPr>
          </a:p>
          <a:p>
            <a:pPr lvl="1"/>
            <a:r>
              <a:rPr lang="ja-JP" altLang="en-US" sz="2000" dirty="0">
                <a:latin typeface="+mn-ea"/>
              </a:rPr>
              <a:t>たとえば </a:t>
            </a:r>
            <a:r>
              <a:rPr lang="en-US" altLang="ja-JP" sz="2000" dirty="0">
                <a:solidFill>
                  <a:schemeClr val="accent5"/>
                </a:solidFill>
                <a:latin typeface="+mn-ea"/>
                <a:ea typeface="+mn-ea"/>
              </a:rPr>
              <a:t>101</a:t>
            </a:r>
            <a:r>
              <a:rPr lang="en-US" altLang="ja-JP" sz="2000" dirty="0">
                <a:latin typeface="+mn-ea"/>
                <a:ea typeface="+mn-ea"/>
              </a:rPr>
              <a:t> </a:t>
            </a:r>
            <a:r>
              <a:rPr lang="ja-JP" altLang="en-US" sz="2000" dirty="0">
                <a:latin typeface="+mn-ea"/>
                <a:ea typeface="+mn-ea"/>
              </a:rPr>
              <a:t>と </a:t>
            </a:r>
            <a:r>
              <a:rPr lang="en-US" altLang="ja-JP" sz="2000" dirty="0">
                <a:solidFill>
                  <a:schemeClr val="accent5"/>
                </a:solidFill>
                <a:latin typeface="+mn-ea"/>
                <a:ea typeface="+mn-ea"/>
              </a:rPr>
              <a:t>11111</a:t>
            </a:r>
            <a:r>
              <a:rPr lang="en-US" altLang="ja-JP" sz="2000" dirty="0">
                <a:solidFill>
                  <a:schemeClr val="accent6"/>
                </a:solidFill>
                <a:latin typeface="+mn-ea"/>
                <a:ea typeface="+mn-ea"/>
              </a:rPr>
              <a:t> </a:t>
            </a:r>
            <a:r>
              <a:rPr lang="ja-JP" altLang="en-US" sz="2000" dirty="0">
                <a:latin typeface="+mn-ea"/>
              </a:rPr>
              <a:t>の２パターンがあった場合</a:t>
            </a:r>
            <a:endParaRPr lang="en-US" altLang="ja-JP" sz="2000" dirty="0">
              <a:solidFill>
                <a:schemeClr val="accent6"/>
              </a:solidFill>
              <a:latin typeface="+mn-ea"/>
              <a:ea typeface="+mn-ea"/>
            </a:endParaRPr>
          </a:p>
          <a:p>
            <a:pPr lvl="2"/>
            <a:r>
              <a:rPr kumimoji="1" lang="ja-JP" altLang="en-US" sz="2000" dirty="0">
                <a:latin typeface="+mn-ea"/>
                <a:ea typeface="+mn-ea"/>
              </a:rPr>
              <a:t>固定長</a:t>
            </a:r>
            <a:r>
              <a:rPr kumimoji="1" lang="en-US" altLang="ja-JP" sz="2000" dirty="0">
                <a:latin typeface="+mn-ea"/>
                <a:ea typeface="+mn-ea"/>
              </a:rPr>
              <a:t>(5)</a:t>
            </a:r>
            <a:r>
              <a:rPr kumimoji="1" lang="ja-JP" altLang="en-US" sz="2000" dirty="0">
                <a:latin typeface="+mn-ea"/>
                <a:ea typeface="+mn-ea"/>
              </a:rPr>
              <a:t>     </a:t>
            </a:r>
            <a:r>
              <a:rPr lang="ja-JP" altLang="en-US" sz="2000" dirty="0">
                <a:latin typeface="+mn-ea"/>
                <a:ea typeface="+mn-ea"/>
              </a:rPr>
              <a:t>：</a:t>
            </a:r>
            <a:r>
              <a:rPr lang="en-US" altLang="ja-JP" sz="2000" dirty="0">
                <a:solidFill>
                  <a:schemeClr val="accent6"/>
                </a:solidFill>
                <a:latin typeface="+mn-ea"/>
                <a:ea typeface="+mn-ea"/>
              </a:rPr>
              <a:t>00</a:t>
            </a:r>
            <a:r>
              <a:rPr lang="en-US" altLang="ja-JP" sz="2000" dirty="0">
                <a:solidFill>
                  <a:schemeClr val="accent5"/>
                </a:solidFill>
                <a:latin typeface="+mn-ea"/>
                <a:ea typeface="+mn-ea"/>
              </a:rPr>
              <a:t>101</a:t>
            </a:r>
            <a:r>
              <a:rPr lang="en-US" altLang="ja-JP" sz="2000" dirty="0">
                <a:latin typeface="+mn-ea"/>
                <a:ea typeface="+mn-ea"/>
              </a:rPr>
              <a:t>, </a:t>
            </a:r>
            <a:r>
              <a:rPr lang="en-US" altLang="ja-JP" sz="2000" dirty="0">
                <a:solidFill>
                  <a:schemeClr val="accent6"/>
                </a:solidFill>
                <a:latin typeface="+mn-ea"/>
                <a:ea typeface="+mn-ea"/>
              </a:rPr>
              <a:t>01</a:t>
            </a:r>
            <a:r>
              <a:rPr lang="en-US" altLang="ja-JP" sz="2000" dirty="0">
                <a:solidFill>
                  <a:schemeClr val="accent5"/>
                </a:solidFill>
                <a:latin typeface="+mn-ea"/>
                <a:ea typeface="+mn-ea"/>
              </a:rPr>
              <a:t>101</a:t>
            </a:r>
            <a:r>
              <a:rPr lang="en-US" altLang="ja-JP" sz="2000" dirty="0">
                <a:latin typeface="+mn-ea"/>
                <a:ea typeface="+mn-ea"/>
              </a:rPr>
              <a:t>, </a:t>
            </a:r>
            <a:r>
              <a:rPr lang="en-US" altLang="ja-JP" sz="2000" dirty="0">
                <a:solidFill>
                  <a:schemeClr val="accent6"/>
                </a:solidFill>
                <a:latin typeface="+mn-ea"/>
                <a:ea typeface="+mn-ea"/>
              </a:rPr>
              <a:t>10</a:t>
            </a:r>
            <a:r>
              <a:rPr lang="en-US" altLang="ja-JP" sz="2000" dirty="0">
                <a:solidFill>
                  <a:schemeClr val="accent5"/>
                </a:solidFill>
                <a:latin typeface="+mn-ea"/>
                <a:ea typeface="+mn-ea"/>
              </a:rPr>
              <a:t>101</a:t>
            </a:r>
            <a:r>
              <a:rPr lang="en-US" altLang="ja-JP" sz="2000" dirty="0">
                <a:latin typeface="+mn-ea"/>
                <a:ea typeface="+mn-ea"/>
              </a:rPr>
              <a:t>, </a:t>
            </a:r>
            <a:r>
              <a:rPr lang="en-US" altLang="ja-JP" sz="2000" dirty="0">
                <a:solidFill>
                  <a:schemeClr val="accent6"/>
                </a:solidFill>
                <a:latin typeface="+mn-ea"/>
                <a:ea typeface="+mn-ea"/>
              </a:rPr>
              <a:t>11</a:t>
            </a:r>
            <a:r>
              <a:rPr lang="en-US" altLang="ja-JP" sz="2000" dirty="0">
                <a:solidFill>
                  <a:schemeClr val="accent5"/>
                </a:solidFill>
                <a:latin typeface="+mn-ea"/>
                <a:ea typeface="+mn-ea"/>
              </a:rPr>
              <a:t>101</a:t>
            </a:r>
            <a:r>
              <a:rPr lang="en-US" altLang="ja-JP" sz="2000" dirty="0">
                <a:latin typeface="+mn-ea"/>
                <a:ea typeface="+mn-ea"/>
              </a:rPr>
              <a:t>, </a:t>
            </a:r>
            <a:r>
              <a:rPr lang="en-US" altLang="ja-JP" sz="2000" dirty="0">
                <a:solidFill>
                  <a:schemeClr val="accent5"/>
                </a:solidFill>
                <a:latin typeface="+mn-ea"/>
                <a:ea typeface="+mn-ea"/>
              </a:rPr>
              <a:t>11111</a:t>
            </a:r>
          </a:p>
          <a:p>
            <a:pPr lvl="2"/>
            <a:r>
              <a:rPr lang="en-US" altLang="ja-JP" sz="2000" dirty="0">
                <a:latin typeface="+mn-ea"/>
              </a:rPr>
              <a:t>TAGE(3+5)</a:t>
            </a:r>
            <a:r>
              <a:rPr lang="ja-JP" altLang="en-US" sz="2000" dirty="0">
                <a:latin typeface="+mn-ea"/>
              </a:rPr>
              <a:t>  ：</a:t>
            </a:r>
            <a:r>
              <a:rPr lang="en-US" altLang="ja-JP" sz="2000" dirty="0">
                <a:solidFill>
                  <a:schemeClr val="accent5"/>
                </a:solidFill>
                <a:latin typeface="+mn-ea"/>
              </a:rPr>
              <a:t>101</a:t>
            </a:r>
            <a:r>
              <a:rPr lang="en-US" altLang="ja-JP" sz="2000" dirty="0">
                <a:latin typeface="+mn-ea"/>
              </a:rPr>
              <a:t>, </a:t>
            </a:r>
            <a:r>
              <a:rPr lang="en-US" altLang="ja-JP" sz="2000" dirty="0">
                <a:solidFill>
                  <a:schemeClr val="accent5"/>
                </a:solidFill>
                <a:latin typeface="+mn-ea"/>
              </a:rPr>
              <a:t>11111</a:t>
            </a:r>
            <a:endParaRPr lang="en-US" altLang="ja-JP" dirty="0">
              <a:latin typeface="+mn-ea"/>
            </a:endParaRPr>
          </a:p>
        </p:txBody>
      </p:sp>
      <p:pic>
        <p:nvPicPr>
          <p:cNvPr id="4" name="図 3"/>
          <p:cNvPicPr>
            <a:picLocks noChangeAspect="1"/>
          </p:cNvPicPr>
          <p:nvPr/>
        </p:nvPicPr>
        <p:blipFill>
          <a:blip r:embed="rId2"/>
          <a:stretch>
            <a:fillRect/>
          </a:stretch>
        </p:blipFill>
        <p:spPr>
          <a:xfrm>
            <a:off x="2051972" y="998973"/>
            <a:ext cx="4770053" cy="2921796"/>
          </a:xfrm>
          <a:prstGeom prst="rect">
            <a:avLst/>
          </a:prstGeom>
        </p:spPr>
      </p:pic>
    </p:spTree>
    <p:extLst>
      <p:ext uri="{BB962C8B-B14F-4D97-AF65-F5344CB8AC3E}">
        <p14:creationId xmlns:p14="http://schemas.microsoft.com/office/powerpoint/2010/main" val="40253955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en-US" altLang="ja-JP" dirty="0"/>
              <a:t>MPKI</a:t>
            </a:r>
            <a:r>
              <a:rPr lang="ja-JP" altLang="en-US" dirty="0"/>
              <a:t>という概念が興味深かったです。スパコンの</a:t>
            </a:r>
            <a:r>
              <a:rPr lang="en-US" altLang="ja-JP" dirty="0"/>
              <a:t>FLOPS</a:t>
            </a:r>
            <a:r>
              <a:rPr lang="ja-JP" altLang="en-US" dirty="0"/>
              <a:t>の場合は</a:t>
            </a:r>
            <a:r>
              <a:rPr lang="en-US" altLang="ja-JP" dirty="0"/>
              <a:t>SC</a:t>
            </a:r>
            <a:r>
              <a:rPr lang="ja-JP" altLang="en-US" dirty="0"/>
              <a:t>というカンファレンスで毎年そのランキングが発表されますが、</a:t>
            </a:r>
            <a:r>
              <a:rPr lang="en-US" altLang="ja-JP" dirty="0"/>
              <a:t>MPKI</a:t>
            </a:r>
            <a:r>
              <a:rPr lang="ja-JP" altLang="en-US" dirty="0"/>
              <a:t>でもそのような場はあるのでしょうか？</a:t>
            </a:r>
          </a:p>
          <a:p>
            <a:r>
              <a:rPr lang="ja-JP" altLang="en-US" dirty="0"/>
              <a:t>グローバル予測器の履歴長がハードウェアの制約の関係で数</a:t>
            </a:r>
            <a:r>
              <a:rPr lang="en-US" altLang="ja-JP" dirty="0"/>
              <a:t>k</a:t>
            </a:r>
            <a:r>
              <a:rPr lang="ja-JP" altLang="en-US" dirty="0"/>
              <a:t>エントリ程度しか保持できないという点について、これは各分岐ごとにそのくらいの履歴長を保持しているということですか？分岐が非常に多いコードになった時にとんでもない量の記録を保持しないといけなくなるのではと思ったのですが</a:t>
            </a:r>
            <a:r>
              <a:rPr lang="en-US" altLang="ja-JP" dirty="0"/>
              <a:t>...</a:t>
            </a:r>
          </a:p>
        </p:txBody>
      </p:sp>
    </p:spTree>
    <p:extLst>
      <p:ext uri="{BB962C8B-B14F-4D97-AF65-F5344CB8AC3E}">
        <p14:creationId xmlns:p14="http://schemas.microsoft.com/office/powerpoint/2010/main" val="8285770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TAGE </a:t>
            </a:r>
            <a:r>
              <a:rPr lang="ja-JP" altLang="en-US" dirty="0"/>
              <a:t>予測器のメリット（２）</a:t>
            </a:r>
          </a:p>
        </p:txBody>
      </p:sp>
      <p:sp>
        <p:nvSpPr>
          <p:cNvPr id="3" name="テキスト プレースホルダー 2"/>
          <p:cNvSpPr>
            <a:spLocks noGrp="1"/>
          </p:cNvSpPr>
          <p:nvPr>
            <p:ph type="body" sz="quarter" idx="10"/>
          </p:nvPr>
        </p:nvSpPr>
        <p:spPr>
          <a:xfrm>
            <a:off x="611956" y="4329010"/>
            <a:ext cx="8280092" cy="2250025"/>
          </a:xfrm>
        </p:spPr>
        <p:txBody>
          <a:bodyPr/>
          <a:lstStyle/>
          <a:p>
            <a:r>
              <a:rPr lang="ja-JP" altLang="en-US" dirty="0">
                <a:latin typeface="+mn-ea"/>
              </a:rPr>
              <a:t>利点２：学習が早い</a:t>
            </a:r>
            <a:endParaRPr lang="en-US" altLang="ja-JP" dirty="0">
              <a:latin typeface="+mn-ea"/>
            </a:endParaRPr>
          </a:p>
          <a:p>
            <a:pPr lvl="1"/>
            <a:r>
              <a:rPr lang="ja-JP" altLang="en-US" dirty="0">
                <a:latin typeface="+mn-ea"/>
              </a:rPr>
              <a:t>大ざっぱに成立</a:t>
            </a:r>
            <a:r>
              <a:rPr lang="en-US" altLang="ja-JP" dirty="0">
                <a:latin typeface="+mn-ea"/>
              </a:rPr>
              <a:t>/</a:t>
            </a:r>
            <a:r>
              <a:rPr lang="ja-JP" altLang="en-US" dirty="0">
                <a:latin typeface="+mn-ea"/>
              </a:rPr>
              <a:t>不成立に傾向があるような場合，</a:t>
            </a:r>
            <a:endParaRPr lang="en-US" altLang="ja-JP" dirty="0">
              <a:latin typeface="+mn-ea"/>
            </a:endParaRPr>
          </a:p>
          <a:p>
            <a:pPr lvl="1"/>
            <a:r>
              <a:rPr lang="ja-JP" altLang="en-US" dirty="0">
                <a:latin typeface="+mn-ea"/>
              </a:rPr>
              <a:t>難しいパターンを学習する前に，とりあえず左端で大ざっぱな</a:t>
            </a:r>
            <a:br>
              <a:rPr lang="en-US" altLang="ja-JP" dirty="0">
                <a:latin typeface="+mn-ea"/>
              </a:rPr>
            </a:br>
            <a:r>
              <a:rPr lang="ja-JP" altLang="en-US" dirty="0">
                <a:latin typeface="+mn-ea"/>
              </a:rPr>
              <a:t>予測ができる</a:t>
            </a:r>
            <a:endParaRPr lang="en-US" altLang="ja-JP" dirty="0">
              <a:latin typeface="+mn-ea"/>
            </a:endParaRPr>
          </a:p>
        </p:txBody>
      </p:sp>
      <p:pic>
        <p:nvPicPr>
          <p:cNvPr id="4" name="図 3"/>
          <p:cNvPicPr>
            <a:picLocks noChangeAspect="1"/>
          </p:cNvPicPr>
          <p:nvPr/>
        </p:nvPicPr>
        <p:blipFill>
          <a:blip r:embed="rId2"/>
          <a:stretch>
            <a:fillRect/>
          </a:stretch>
        </p:blipFill>
        <p:spPr>
          <a:xfrm>
            <a:off x="2051972" y="998973"/>
            <a:ext cx="4770053" cy="2921796"/>
          </a:xfrm>
          <a:prstGeom prst="rect">
            <a:avLst/>
          </a:prstGeom>
        </p:spPr>
      </p:pic>
    </p:spTree>
    <p:extLst>
      <p:ext uri="{BB962C8B-B14F-4D97-AF65-F5344CB8AC3E}">
        <p14:creationId xmlns:p14="http://schemas.microsoft.com/office/powerpoint/2010/main" val="32120676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TAGE </a:t>
            </a:r>
            <a:r>
              <a:rPr lang="ja-JP" altLang="en-US" dirty="0"/>
              <a:t>予測器</a:t>
            </a:r>
            <a:r>
              <a:rPr kumimoji="1" lang="en-US" altLang="ja-JP" dirty="0"/>
              <a:t> </a:t>
            </a:r>
            <a:r>
              <a:rPr kumimoji="1" lang="ja-JP" altLang="en-US" dirty="0"/>
              <a:t>と パーセプトロン予測器</a:t>
            </a:r>
          </a:p>
        </p:txBody>
      </p:sp>
      <p:sp>
        <p:nvSpPr>
          <p:cNvPr id="3" name="テキスト プレースホルダー 2"/>
          <p:cNvSpPr>
            <a:spLocks noGrp="1"/>
          </p:cNvSpPr>
          <p:nvPr>
            <p:ph type="body" sz="quarter" idx="10"/>
          </p:nvPr>
        </p:nvSpPr>
        <p:spPr/>
        <p:txBody>
          <a:bodyPr/>
          <a:lstStyle/>
          <a:p>
            <a:r>
              <a:rPr kumimoji="1" lang="ja-JP" altLang="en-US" dirty="0"/>
              <a:t>それぞれ，今一番予測精度が高いと思われている</a:t>
            </a:r>
            <a:endParaRPr kumimoji="1" lang="en-US" altLang="ja-JP" dirty="0"/>
          </a:p>
          <a:p>
            <a:pPr lvl="1"/>
            <a:r>
              <a:rPr kumimoji="1" lang="ja-JP" altLang="en-US" dirty="0"/>
              <a:t>インテル，</a:t>
            </a:r>
            <a:r>
              <a:rPr kumimoji="1" lang="en-US" altLang="ja-JP" dirty="0"/>
              <a:t>AMD </a:t>
            </a:r>
            <a:r>
              <a:rPr kumimoji="1" lang="ja-JP" altLang="en-US" dirty="0"/>
              <a:t>の </a:t>
            </a:r>
            <a:r>
              <a:rPr kumimoji="1" lang="en-US" altLang="ja-JP" dirty="0"/>
              <a:t>CPU </a:t>
            </a:r>
            <a:r>
              <a:rPr kumimoji="1" lang="ja-JP" altLang="en-US" dirty="0"/>
              <a:t>で採用</a:t>
            </a:r>
            <a:endParaRPr kumimoji="1" lang="en-US" altLang="ja-JP" dirty="0"/>
          </a:p>
          <a:p>
            <a:r>
              <a:rPr kumimoji="1" lang="en-US" altLang="ja-JP" dirty="0"/>
              <a:t>TAGE </a:t>
            </a:r>
            <a:r>
              <a:rPr kumimoji="1" lang="ja-JP" altLang="en-US" dirty="0"/>
              <a:t>の方が，基本的には良い精度を示す</a:t>
            </a:r>
            <a:endParaRPr kumimoji="1" lang="en-US" altLang="ja-JP" dirty="0"/>
          </a:p>
          <a:p>
            <a:pPr lvl="1"/>
            <a:r>
              <a:rPr kumimoji="1" lang="ja-JP" altLang="en-US" dirty="0"/>
              <a:t>しかし，かなりのチューニングがいる</a:t>
            </a:r>
            <a:endParaRPr kumimoji="1" lang="en-US" altLang="ja-JP" dirty="0"/>
          </a:p>
          <a:p>
            <a:pPr lvl="2"/>
            <a:r>
              <a:rPr kumimoji="1" lang="ja-JP" altLang="en-US" dirty="0"/>
              <a:t>特に各テーブルのサイズのバランスが難しい</a:t>
            </a:r>
            <a:endParaRPr kumimoji="1" lang="en-US" altLang="ja-JP" dirty="0"/>
          </a:p>
          <a:p>
            <a:pPr lvl="1"/>
            <a:r>
              <a:rPr lang="ja-JP" altLang="en-US" dirty="0"/>
              <a:t>ちょうどテーブルに履歴長が収まらず，はずみでガクッと精度が</a:t>
            </a:r>
            <a:br>
              <a:rPr lang="en-US" altLang="ja-JP" dirty="0"/>
            </a:br>
            <a:r>
              <a:rPr lang="ja-JP" altLang="en-US" dirty="0"/>
              <a:t>落ちたりする</a:t>
            </a:r>
            <a:endParaRPr lang="en-US" altLang="ja-JP" dirty="0"/>
          </a:p>
          <a:p>
            <a:r>
              <a:rPr kumimoji="1" lang="ja-JP" altLang="en-US" dirty="0"/>
              <a:t>パーセプトロン予測器は，結構適当でも大丈夫だし安定している</a:t>
            </a:r>
            <a:endParaRPr kumimoji="1" lang="en-US" altLang="ja-JP" dirty="0"/>
          </a:p>
          <a:p>
            <a:pPr lvl="1"/>
            <a:r>
              <a:rPr kumimoji="1" lang="ja-JP" altLang="en-US" dirty="0"/>
              <a:t>企業の人的には，そこがありがたいらしい</a:t>
            </a:r>
          </a:p>
        </p:txBody>
      </p:sp>
    </p:spTree>
    <p:extLst>
      <p:ext uri="{BB962C8B-B14F-4D97-AF65-F5344CB8AC3E}">
        <p14:creationId xmlns:p14="http://schemas.microsoft.com/office/powerpoint/2010/main" val="22909014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AMD Zen2 (Ryzen 9)</a:t>
            </a:r>
            <a:endParaRPr kumimoji="1" lang="ja-JP" altLang="en-US" dirty="0"/>
          </a:p>
        </p:txBody>
      </p:sp>
      <p:sp>
        <p:nvSpPr>
          <p:cNvPr id="3" name="テキスト プレースホルダー 2"/>
          <p:cNvSpPr>
            <a:spLocks noGrp="1"/>
          </p:cNvSpPr>
          <p:nvPr>
            <p:ph type="body" sz="quarter" idx="10"/>
          </p:nvPr>
        </p:nvSpPr>
        <p:spPr>
          <a:xfrm>
            <a:off x="611956" y="1628980"/>
            <a:ext cx="8280092" cy="810009"/>
          </a:xfrm>
        </p:spPr>
        <p:txBody>
          <a:bodyPr/>
          <a:lstStyle/>
          <a:p>
            <a:r>
              <a:rPr kumimoji="1" lang="ja-JP" altLang="en-US" sz="1800" dirty="0"/>
              <a:t>方向に分岐予測器に </a:t>
            </a:r>
            <a:r>
              <a:rPr kumimoji="1" lang="en-US" altLang="ja-JP" sz="1800" dirty="0"/>
              <a:t>TAGE </a:t>
            </a:r>
            <a:r>
              <a:rPr kumimoji="1" lang="ja-JP" altLang="en-US" sz="1800" dirty="0"/>
              <a:t>を導入したみたい</a:t>
            </a:r>
            <a:endParaRPr kumimoji="1" lang="en-US" altLang="ja-JP" sz="1800" dirty="0"/>
          </a:p>
          <a:p>
            <a:pPr lvl="1"/>
            <a:r>
              <a:rPr lang="ja-JP" altLang="en-US" sz="1800" dirty="0"/>
              <a:t>実際は </a:t>
            </a:r>
            <a:r>
              <a:rPr lang="en-US" altLang="ja-JP" sz="1800" dirty="0"/>
              <a:t>TAGE </a:t>
            </a:r>
            <a:r>
              <a:rPr lang="ja-JP" altLang="en-US" sz="1800" dirty="0"/>
              <a:t>（低速高精度）とパーセプトロン（高速低精度）のハイブリッドらしい</a:t>
            </a:r>
            <a:endParaRPr lang="en-US" altLang="ja-JP" sz="1800" dirty="0"/>
          </a:p>
          <a:p>
            <a:pPr lvl="1"/>
            <a:r>
              <a:rPr lang="ja-JP" altLang="en-US" sz="1800" dirty="0"/>
              <a:t>とりあえずパーセプトロンが言った方向でフェッチしておいて，</a:t>
            </a:r>
            <a:br>
              <a:rPr lang="en-US" altLang="ja-JP" sz="1800" dirty="0"/>
            </a:br>
            <a:r>
              <a:rPr lang="ja-JP" altLang="en-US" sz="1800" dirty="0"/>
              <a:t>遅れて </a:t>
            </a:r>
            <a:r>
              <a:rPr lang="en-US" altLang="ja-JP" sz="1800" dirty="0"/>
              <a:t>TAGE </a:t>
            </a:r>
            <a:r>
              <a:rPr lang="ja-JP" altLang="en-US" sz="1800" dirty="0"/>
              <a:t>が言った方向が違ったらそっちでやり直す</a:t>
            </a:r>
            <a:endParaRPr lang="en-US" altLang="ja-JP" sz="1800" dirty="0"/>
          </a:p>
          <a:p>
            <a:pPr lvl="1"/>
            <a:endParaRPr kumimoji="1" lang="ja-JP" altLang="en-US" sz="1800" dirty="0"/>
          </a:p>
        </p:txBody>
      </p:sp>
      <p:pic>
        <p:nvPicPr>
          <p:cNvPr id="4" name="図 3"/>
          <p:cNvPicPr>
            <a:picLocks noChangeAspect="1"/>
          </p:cNvPicPr>
          <p:nvPr/>
        </p:nvPicPr>
        <p:blipFill>
          <a:blip r:embed="rId2"/>
          <a:stretch>
            <a:fillRect/>
          </a:stretch>
        </p:blipFill>
        <p:spPr>
          <a:xfrm>
            <a:off x="341953" y="2798993"/>
            <a:ext cx="8528490" cy="3960044"/>
          </a:xfrm>
          <a:prstGeom prst="rect">
            <a:avLst/>
          </a:prstGeom>
        </p:spPr>
      </p:pic>
      <p:sp>
        <p:nvSpPr>
          <p:cNvPr id="5" name="円/楕円 4"/>
          <p:cNvSpPr/>
          <p:nvPr/>
        </p:nvSpPr>
        <p:spPr bwMode="auto">
          <a:xfrm>
            <a:off x="1061961" y="5589023"/>
            <a:ext cx="1350015" cy="393329"/>
          </a:xfrm>
          <a:prstGeom prst="ellipse">
            <a:avLst/>
          </a:prstGeom>
          <a:noFill/>
          <a:ln w="53975">
            <a:solidFill>
              <a:schemeClr val="accent5"/>
            </a:solidFill>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4172134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最近の分岐予測器の研究</a:t>
            </a:r>
          </a:p>
        </p:txBody>
      </p:sp>
      <p:sp>
        <p:nvSpPr>
          <p:cNvPr id="3" name="テキスト プレースホルダー 2"/>
          <p:cNvSpPr>
            <a:spLocks noGrp="1"/>
          </p:cNvSpPr>
          <p:nvPr>
            <p:ph type="body" sz="quarter" idx="10"/>
          </p:nvPr>
        </p:nvSpPr>
        <p:spPr>
          <a:xfrm>
            <a:off x="611956" y="1088974"/>
            <a:ext cx="8370093" cy="5219751"/>
          </a:xfrm>
        </p:spPr>
        <p:txBody>
          <a:bodyPr/>
          <a:lstStyle/>
          <a:p>
            <a:r>
              <a:rPr lang="en-US" altLang="ja-JP" sz="2000" dirty="0"/>
              <a:t>TAGE </a:t>
            </a:r>
            <a:r>
              <a:rPr lang="ja-JP" altLang="en-US" sz="2000" dirty="0"/>
              <a:t>をベースに，補助予測器（ループ専用</a:t>
            </a:r>
            <a:r>
              <a:rPr lang="ja-JP" altLang="en-US" dirty="0"/>
              <a:t>，</a:t>
            </a:r>
            <a:r>
              <a:rPr lang="ja-JP" altLang="en-US" sz="2000" dirty="0"/>
              <a:t>ローカル予測器，統計的補正など）をつけたもの</a:t>
            </a:r>
            <a:endParaRPr lang="en-US" altLang="ja-JP" sz="2000" dirty="0"/>
          </a:p>
          <a:p>
            <a:pPr lvl="1"/>
            <a:r>
              <a:rPr lang="en-US" altLang="ja-JP" sz="2000" dirty="0"/>
              <a:t>L-TAGE [</a:t>
            </a:r>
            <a:r>
              <a:rPr lang="en-US" altLang="ja-JP" sz="2000" dirty="0">
                <a:solidFill>
                  <a:schemeClr val="accent5"/>
                </a:solidFill>
              </a:rPr>
              <a:t>Seznec</a:t>
            </a:r>
            <a:r>
              <a:rPr lang="en-US" altLang="ja-JP" sz="2000" dirty="0"/>
              <a:t>07]</a:t>
            </a:r>
          </a:p>
          <a:p>
            <a:pPr lvl="1"/>
            <a:r>
              <a:rPr lang="en-US" altLang="ja-JP" sz="2000" dirty="0"/>
              <a:t>ISL-TAGE [</a:t>
            </a:r>
            <a:r>
              <a:rPr lang="en-US" altLang="ja-JP" sz="2000" dirty="0">
                <a:solidFill>
                  <a:schemeClr val="accent5"/>
                </a:solidFill>
              </a:rPr>
              <a:t>Seznec</a:t>
            </a:r>
            <a:r>
              <a:rPr lang="en-US" altLang="ja-JP" sz="2000" dirty="0"/>
              <a:t>11]</a:t>
            </a:r>
          </a:p>
          <a:p>
            <a:pPr lvl="1"/>
            <a:r>
              <a:rPr lang="en-US" altLang="ja-JP" sz="2000" dirty="0"/>
              <a:t>Wormhole [Albericio14] </a:t>
            </a:r>
          </a:p>
          <a:p>
            <a:r>
              <a:rPr lang="en-US" altLang="ja-JP" dirty="0"/>
              <a:t>TAGE </a:t>
            </a:r>
            <a:r>
              <a:rPr lang="ja-JP" altLang="en-US" dirty="0"/>
              <a:t>の構造をより簡単にし，補正も入れずに同等の性能を出すもの</a:t>
            </a:r>
            <a:endParaRPr lang="en-US" altLang="ja-JP" dirty="0"/>
          </a:p>
          <a:p>
            <a:pPr lvl="1"/>
            <a:r>
              <a:rPr lang="en-US" altLang="ja-JP" dirty="0"/>
              <a:t>BATAGE [</a:t>
            </a:r>
            <a:r>
              <a:rPr lang="en-US" altLang="ja-JP" dirty="0">
                <a:solidFill>
                  <a:schemeClr val="accent5"/>
                </a:solidFill>
              </a:rPr>
              <a:t>Michaud</a:t>
            </a:r>
            <a:r>
              <a:rPr lang="en-US" altLang="ja-JP" dirty="0"/>
              <a:t>18]</a:t>
            </a:r>
          </a:p>
          <a:p>
            <a:r>
              <a:rPr lang="ja-JP" altLang="en-US" dirty="0"/>
              <a:t>近年でもさらに発展を続けている</a:t>
            </a:r>
            <a:endParaRPr lang="en-US" altLang="ja-JP" dirty="0"/>
          </a:p>
          <a:p>
            <a:pPr lvl="1"/>
            <a:r>
              <a:rPr lang="ja-JP" altLang="en-US" dirty="0"/>
              <a:t>今日話した話の大半は </a:t>
            </a:r>
            <a:r>
              <a:rPr lang="en-US" altLang="ja-JP" dirty="0"/>
              <a:t>A. </a:t>
            </a:r>
            <a:r>
              <a:rPr lang="en-US" altLang="ja-JP" dirty="0" err="1"/>
              <a:t>Seznec</a:t>
            </a:r>
            <a:r>
              <a:rPr lang="en-US" altLang="ja-JP" dirty="0"/>
              <a:t> </a:t>
            </a:r>
            <a:r>
              <a:rPr lang="ja-JP" altLang="en-US" dirty="0"/>
              <a:t>と</a:t>
            </a:r>
            <a:r>
              <a:rPr lang="en-US" altLang="ja-JP" dirty="0"/>
              <a:t> P. Michaud </a:t>
            </a:r>
            <a:r>
              <a:rPr lang="ja-JP" altLang="en-US" dirty="0"/>
              <a:t>の２人の成果</a:t>
            </a:r>
            <a:endParaRPr lang="en-US" altLang="ja-JP" dirty="0"/>
          </a:p>
        </p:txBody>
      </p:sp>
    </p:spTree>
    <p:extLst>
      <p:ext uri="{BB962C8B-B14F-4D97-AF65-F5344CB8AC3E}">
        <p14:creationId xmlns:p14="http://schemas.microsoft.com/office/powerpoint/2010/main" val="29078348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予測器の精度</a:t>
            </a:r>
            <a:br>
              <a:rPr lang="en-US" altLang="ja-JP" dirty="0"/>
            </a:br>
            <a:r>
              <a:rPr lang="en-US" altLang="ja-JP" sz="1600" dirty="0"/>
              <a:t>Pierre Michaud, An alternative TAGE-like conditional branch predictor, TACO 2018 </a:t>
            </a:r>
            <a:r>
              <a:rPr lang="ja-JP" altLang="en-US" sz="1600" dirty="0"/>
              <a:t>より</a:t>
            </a:r>
            <a:endParaRPr kumimoji="1" lang="ja-JP" altLang="en-US" sz="2000" dirty="0"/>
          </a:p>
        </p:txBody>
      </p:sp>
      <p:pic>
        <p:nvPicPr>
          <p:cNvPr id="1028" name="Picture 4" descr="画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51" y="1808982"/>
            <a:ext cx="8719331" cy="3870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7856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D555D2-AE74-4E27-9F24-9CE9ABBAE255}"/>
              </a:ext>
            </a:extLst>
          </p:cNvPr>
          <p:cNvSpPr>
            <a:spLocks noGrp="1"/>
          </p:cNvSpPr>
          <p:nvPr>
            <p:ph type="title"/>
          </p:nvPr>
        </p:nvSpPr>
        <p:spPr/>
        <p:txBody>
          <a:bodyPr/>
          <a:lstStyle/>
          <a:p>
            <a:r>
              <a:rPr kumimoji="1" lang="ja-JP" altLang="en-US" dirty="0"/>
              <a:t>実際の例</a:t>
            </a:r>
          </a:p>
        </p:txBody>
      </p:sp>
      <p:sp>
        <p:nvSpPr>
          <p:cNvPr id="3" name="テキスト プレースホルダー 2">
            <a:extLst>
              <a:ext uri="{FF2B5EF4-FFF2-40B4-BE49-F238E27FC236}">
                <a16:creationId xmlns:a16="http://schemas.microsoft.com/office/drawing/2014/main" id="{A74DF437-9FB5-416B-BCAF-19A2175303BA}"/>
              </a:ext>
            </a:extLst>
          </p:cNvPr>
          <p:cNvSpPr>
            <a:spLocks noGrp="1"/>
          </p:cNvSpPr>
          <p:nvPr>
            <p:ph type="body" sz="quarter" idx="10"/>
          </p:nvPr>
        </p:nvSpPr>
        <p:spPr>
          <a:xfrm>
            <a:off x="251952" y="1088974"/>
            <a:ext cx="8550095" cy="5219751"/>
          </a:xfrm>
        </p:spPr>
        <p:txBody>
          <a:bodyPr/>
          <a:lstStyle/>
          <a:p>
            <a:r>
              <a:rPr lang="en-US" altLang="ja-JP" dirty="0"/>
              <a:t>Adam </a:t>
            </a:r>
            <a:r>
              <a:rPr lang="en-US" altLang="ja-JP" dirty="0" err="1"/>
              <a:t>Collura</a:t>
            </a:r>
            <a:r>
              <a:rPr lang="en-US" altLang="ja-JP" dirty="0"/>
              <a:t>, Anthony </a:t>
            </a:r>
            <a:r>
              <a:rPr lang="en-US" altLang="ja-JP" dirty="0" err="1"/>
              <a:t>Saporito</a:t>
            </a:r>
            <a:r>
              <a:rPr lang="en-US" altLang="ja-JP" dirty="0"/>
              <a:t>, James </a:t>
            </a:r>
            <a:r>
              <a:rPr lang="en-US" altLang="ja-JP" dirty="0" err="1"/>
              <a:t>Bonanno</a:t>
            </a:r>
            <a:r>
              <a:rPr lang="en-US" altLang="ja-JP" dirty="0"/>
              <a:t>, Brian R. </a:t>
            </a:r>
            <a:r>
              <a:rPr lang="en-US" altLang="ja-JP" dirty="0" err="1"/>
              <a:t>Prasky</a:t>
            </a:r>
            <a:r>
              <a:rPr lang="en-US" altLang="ja-JP" dirty="0"/>
              <a:t>, Narasimha </a:t>
            </a:r>
            <a:r>
              <a:rPr lang="en-US" altLang="ja-JP" dirty="0" err="1"/>
              <a:t>Adiga</a:t>
            </a:r>
            <a:r>
              <a:rPr lang="en-US" altLang="ja-JP" dirty="0"/>
              <a:t>, Matthias </a:t>
            </a:r>
            <a:r>
              <a:rPr lang="en-US" altLang="ja-JP" dirty="0" err="1"/>
              <a:t>Heizmann</a:t>
            </a:r>
            <a:r>
              <a:rPr lang="en-US" altLang="ja-JP" dirty="0"/>
              <a:t> (IBM), The IBM z15 High Frequency Mainframe Branch Predictor, ISCA 2020</a:t>
            </a:r>
          </a:p>
          <a:p>
            <a:pPr lvl="1"/>
            <a:r>
              <a:rPr lang="ja-JP" altLang="en-US" dirty="0"/>
              <a:t>汎用機むけの分岐予測器の実装</a:t>
            </a:r>
            <a:endParaRPr lang="en-US" altLang="ja-JP" dirty="0"/>
          </a:p>
          <a:p>
            <a:pPr lvl="2"/>
            <a:r>
              <a:rPr lang="ja-JP" altLang="en-US" dirty="0"/>
              <a:t>通常の </a:t>
            </a:r>
            <a:r>
              <a:rPr lang="en-US" altLang="ja-JP" dirty="0"/>
              <a:t>CPU </a:t>
            </a:r>
            <a:r>
              <a:rPr lang="ja-JP" altLang="en-US" dirty="0"/>
              <a:t>とは少し前提が異なるのでちょっと注意</a:t>
            </a:r>
            <a:endParaRPr lang="en-US" altLang="ja-JP" dirty="0"/>
          </a:p>
          <a:p>
            <a:pPr lvl="1"/>
            <a:r>
              <a:rPr lang="ja-JP" altLang="en-US" dirty="0"/>
              <a:t>汎用機（</a:t>
            </a:r>
            <a:r>
              <a:rPr lang="en-US" altLang="ja-JP" dirty="0"/>
              <a:t>Main Frame</a:t>
            </a:r>
            <a:r>
              <a:rPr lang="ja-JP" altLang="en-US" dirty="0"/>
              <a:t>）：</a:t>
            </a:r>
            <a:endParaRPr lang="en-US" altLang="ja-JP" dirty="0"/>
          </a:p>
          <a:p>
            <a:pPr lvl="2"/>
            <a:r>
              <a:rPr lang="ja-JP" altLang="en-US" dirty="0"/>
              <a:t>昔からある </a:t>
            </a:r>
            <a:r>
              <a:rPr lang="en-US" altLang="ja-JP" dirty="0"/>
              <a:t>IBM </a:t>
            </a:r>
            <a:r>
              <a:rPr lang="ja-JP" altLang="en-US" dirty="0"/>
              <a:t>の大型コンピュータのこと</a:t>
            </a:r>
            <a:endParaRPr lang="en-US" altLang="ja-JP" dirty="0"/>
          </a:p>
          <a:p>
            <a:pPr lvl="2"/>
            <a:r>
              <a:rPr lang="ja-JP" altLang="en-US" dirty="0"/>
              <a:t>尋常じゃなく信頼性を重視して作られている</a:t>
            </a:r>
            <a:endParaRPr lang="en-US" altLang="ja-JP" dirty="0"/>
          </a:p>
          <a:p>
            <a:pPr lvl="2"/>
            <a:r>
              <a:rPr lang="ja-JP" altLang="en-US" dirty="0"/>
              <a:t>銀行とかで今でも使われている</a:t>
            </a:r>
            <a:endParaRPr lang="en-US" altLang="ja-JP" dirty="0"/>
          </a:p>
          <a:p>
            <a:pPr lvl="1"/>
            <a:r>
              <a:rPr lang="ja-JP" altLang="en-US" dirty="0"/>
              <a:t>実際の製品の中身について書かれたものとしては，驚異的に詳しい</a:t>
            </a:r>
            <a:endParaRPr lang="en-US" altLang="ja-JP" dirty="0"/>
          </a:p>
          <a:p>
            <a:pPr lvl="2"/>
            <a:r>
              <a:rPr lang="en-US" altLang="ja-JP" dirty="0"/>
              <a:t>TAGE </a:t>
            </a:r>
            <a:r>
              <a:rPr lang="ja-JP" altLang="en-US" dirty="0"/>
              <a:t>やパーセプトロンが実際に使われている</a:t>
            </a:r>
            <a:r>
              <a:rPr lang="ja-JP" altLang="en-US"/>
              <a:t>ようだ</a:t>
            </a:r>
            <a:endParaRPr lang="en-US" altLang="ja-JP" dirty="0"/>
          </a:p>
        </p:txBody>
      </p:sp>
    </p:spTree>
    <p:extLst>
      <p:ext uri="{BB962C8B-B14F-4D97-AF65-F5344CB8AC3E}">
        <p14:creationId xmlns:p14="http://schemas.microsoft.com/office/powerpoint/2010/main" val="23322151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今日の内容</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lang="ja-JP" altLang="en-US" dirty="0"/>
              <a:t>分岐予測（最終回）</a:t>
            </a:r>
            <a:endParaRPr lang="en-US" altLang="ja-JP" dirty="0"/>
          </a:p>
          <a:p>
            <a:pPr marL="817200" lvl="1" indent="-457200">
              <a:buFont typeface="+mj-lt"/>
              <a:buAutoNum type="arabicPeriod"/>
            </a:pPr>
            <a:r>
              <a:rPr lang="ja-JP" altLang="en-US" dirty="0"/>
              <a:t>動的分岐方向予測</a:t>
            </a:r>
            <a:r>
              <a:rPr kumimoji="1" lang="ja-JP" altLang="en-US" dirty="0"/>
              <a:t>の続き</a:t>
            </a:r>
            <a:endParaRPr kumimoji="1" lang="en-US" altLang="ja-JP" dirty="0"/>
          </a:p>
          <a:p>
            <a:pPr marL="817200" lvl="1" indent="-457200">
              <a:buFont typeface="+mj-lt"/>
              <a:buAutoNum type="arabicPeriod"/>
            </a:pPr>
            <a:r>
              <a:rPr lang="ja-JP" altLang="en-US" b="1" dirty="0">
                <a:solidFill>
                  <a:schemeClr val="accent5"/>
                </a:solidFill>
              </a:rPr>
              <a:t>間接分岐予測</a:t>
            </a:r>
            <a:endParaRPr kumimoji="1" lang="en-US" altLang="ja-JP" b="1" dirty="0">
              <a:solidFill>
                <a:schemeClr val="accent5"/>
              </a:solidFill>
            </a:endParaRPr>
          </a:p>
        </p:txBody>
      </p:sp>
    </p:spTree>
    <p:extLst>
      <p:ext uri="{BB962C8B-B14F-4D97-AF65-F5344CB8AC3E}">
        <p14:creationId xmlns:p14="http://schemas.microsoft.com/office/powerpoint/2010/main" val="37478552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関節分岐命令</a:t>
            </a:r>
          </a:p>
        </p:txBody>
      </p:sp>
      <p:sp>
        <p:nvSpPr>
          <p:cNvPr id="3" name="テキスト プレースホルダー 2"/>
          <p:cNvSpPr>
            <a:spLocks noGrp="1"/>
          </p:cNvSpPr>
          <p:nvPr>
            <p:ph type="body" sz="quarter" idx="10"/>
          </p:nvPr>
        </p:nvSpPr>
        <p:spPr/>
        <p:txBody>
          <a:bodyPr/>
          <a:lstStyle/>
          <a:p>
            <a:r>
              <a:rPr kumimoji="1" lang="ja-JP" altLang="en-US" dirty="0"/>
              <a:t>方向分岐命令</a:t>
            </a:r>
            <a:endParaRPr kumimoji="1" lang="en-US" altLang="ja-JP" dirty="0"/>
          </a:p>
          <a:p>
            <a:pPr lvl="1"/>
            <a:r>
              <a:rPr kumimoji="1" lang="ja-JP" altLang="en-US" dirty="0"/>
              <a:t>成立 </a:t>
            </a:r>
            <a:r>
              <a:rPr kumimoji="1" lang="en-US" altLang="ja-JP" dirty="0"/>
              <a:t>or </a:t>
            </a:r>
            <a:r>
              <a:rPr kumimoji="1" lang="ja-JP" altLang="en-US" dirty="0"/>
              <a:t>不成立で行き先が分岐</a:t>
            </a:r>
            <a:endParaRPr kumimoji="1" lang="en-US" altLang="ja-JP" dirty="0"/>
          </a:p>
          <a:p>
            <a:pPr lvl="1"/>
            <a:r>
              <a:rPr lang="en-US" altLang="ja-JP" dirty="0" err="1"/>
              <a:t>bne</a:t>
            </a:r>
            <a:r>
              <a:rPr lang="en-US" altLang="ja-JP" dirty="0"/>
              <a:t> x1, x2, TARGET</a:t>
            </a:r>
          </a:p>
          <a:p>
            <a:pPr lvl="1"/>
            <a:r>
              <a:rPr lang="en-US" altLang="ja-JP" dirty="0"/>
              <a:t>if </a:t>
            </a:r>
            <a:r>
              <a:rPr lang="ja-JP" altLang="en-US" dirty="0"/>
              <a:t>文に相当</a:t>
            </a:r>
            <a:endParaRPr lang="en-US" altLang="ja-JP" dirty="0"/>
          </a:p>
          <a:p>
            <a:r>
              <a:rPr kumimoji="1" lang="ja-JP" altLang="en-US" dirty="0"/>
              <a:t>関節分岐命令</a:t>
            </a:r>
            <a:endParaRPr kumimoji="1" lang="en-US" altLang="ja-JP" dirty="0"/>
          </a:p>
          <a:p>
            <a:pPr lvl="1"/>
            <a:r>
              <a:rPr kumimoji="1" lang="ja-JP" altLang="en-US" dirty="0"/>
              <a:t>レジスタに格納されているアドレスに飛ぶ</a:t>
            </a:r>
            <a:endParaRPr kumimoji="1" lang="en-US" altLang="ja-JP" dirty="0"/>
          </a:p>
          <a:p>
            <a:pPr lvl="1"/>
            <a:r>
              <a:rPr lang="en-US" altLang="ja-JP" dirty="0" err="1"/>
              <a:t>jr</a:t>
            </a:r>
            <a:r>
              <a:rPr lang="en-US" altLang="ja-JP" dirty="0"/>
              <a:t> x1</a:t>
            </a:r>
          </a:p>
        </p:txBody>
      </p:sp>
    </p:spTree>
    <p:extLst>
      <p:ext uri="{BB962C8B-B14F-4D97-AF65-F5344CB8AC3E}">
        <p14:creationId xmlns:p14="http://schemas.microsoft.com/office/powerpoint/2010/main" val="4648616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関節分岐命令の使いどころ</a:t>
            </a:r>
          </a:p>
        </p:txBody>
      </p:sp>
      <p:sp>
        <p:nvSpPr>
          <p:cNvPr id="3" name="テキスト プレースホルダー 2"/>
          <p:cNvSpPr>
            <a:spLocks noGrp="1"/>
          </p:cNvSpPr>
          <p:nvPr>
            <p:ph type="body" sz="quarter" idx="10"/>
          </p:nvPr>
        </p:nvSpPr>
        <p:spPr/>
        <p:txBody>
          <a:bodyPr/>
          <a:lstStyle/>
          <a:p>
            <a:r>
              <a:rPr lang="ja-JP" altLang="en-US" dirty="0"/>
              <a:t>関数ポインタ呼び出し，仮想関数呼び出し</a:t>
            </a:r>
            <a:endParaRPr lang="en-US" altLang="ja-JP" dirty="0"/>
          </a:p>
          <a:p>
            <a:pPr lvl="1"/>
            <a:r>
              <a:rPr lang="ja-JP" altLang="en-US" dirty="0"/>
              <a:t>関数ポインタ変数やオブジェクト内の仮想関数ポインタをロード</a:t>
            </a:r>
            <a:endParaRPr lang="en-US" altLang="ja-JP" dirty="0"/>
          </a:p>
          <a:p>
            <a:pPr lvl="1"/>
            <a:r>
              <a:rPr lang="ja-JP" altLang="en-US" dirty="0"/>
              <a:t>ロードしたアドレスに間接分岐で飛ぶ</a:t>
            </a:r>
            <a:endParaRPr lang="en-US" altLang="ja-JP" dirty="0"/>
          </a:p>
          <a:p>
            <a:r>
              <a:rPr lang="en-US" altLang="ja-JP" dirty="0"/>
              <a:t>switch-case </a:t>
            </a:r>
            <a:r>
              <a:rPr lang="ja-JP" altLang="en-US" dirty="0"/>
              <a:t>文</a:t>
            </a:r>
            <a:endParaRPr lang="en-US" altLang="ja-JP" dirty="0"/>
          </a:p>
          <a:p>
            <a:pPr lvl="1"/>
            <a:r>
              <a:rPr lang="ja-JP" altLang="en-US" dirty="0"/>
              <a:t>例：</a:t>
            </a:r>
            <a:r>
              <a:rPr lang="en-US" altLang="ja-JP" dirty="0"/>
              <a:t>0 </a:t>
            </a:r>
            <a:r>
              <a:rPr lang="ja-JP" altLang="en-US" dirty="0"/>
              <a:t>～ </a:t>
            </a:r>
            <a:r>
              <a:rPr lang="en-US" altLang="ja-JP" dirty="0"/>
              <a:t>255 </a:t>
            </a:r>
            <a:r>
              <a:rPr lang="ja-JP" altLang="en-US" dirty="0"/>
              <a:t>の </a:t>
            </a:r>
            <a:r>
              <a:rPr lang="en-US" altLang="ja-JP" dirty="0"/>
              <a:t>256 </a:t>
            </a:r>
            <a:r>
              <a:rPr lang="ja-JP" altLang="en-US" dirty="0"/>
              <a:t>のパターンの </a:t>
            </a:r>
            <a:r>
              <a:rPr lang="en-US" altLang="ja-JP" dirty="0"/>
              <a:t>case </a:t>
            </a:r>
            <a:r>
              <a:rPr lang="ja-JP" altLang="en-US" dirty="0"/>
              <a:t>がある場合</a:t>
            </a:r>
            <a:endParaRPr lang="en-US" altLang="ja-JP" dirty="0"/>
          </a:p>
          <a:p>
            <a:pPr lvl="1"/>
            <a:r>
              <a:rPr lang="ja-JP" altLang="en-US" dirty="0"/>
              <a:t>各 </a:t>
            </a:r>
            <a:r>
              <a:rPr lang="en-US" altLang="ja-JP" dirty="0"/>
              <a:t>case </a:t>
            </a:r>
            <a:r>
              <a:rPr lang="ja-JP" altLang="en-US" dirty="0"/>
              <a:t>の処理の先頭の命令アドレスを要素数 </a:t>
            </a:r>
            <a:r>
              <a:rPr lang="en-US" altLang="ja-JP" dirty="0"/>
              <a:t>256 </a:t>
            </a:r>
            <a:r>
              <a:rPr lang="ja-JP" altLang="en-US" dirty="0"/>
              <a:t>の配列に格納</a:t>
            </a:r>
            <a:endParaRPr lang="en-US" altLang="ja-JP" dirty="0"/>
          </a:p>
          <a:p>
            <a:pPr lvl="1"/>
            <a:r>
              <a:rPr lang="ja-JP" altLang="en-US" dirty="0"/>
              <a:t>配列の要素をロードして，そこに間接分岐で飛ぶ</a:t>
            </a:r>
            <a:endParaRPr lang="en-US" altLang="ja-JP" dirty="0"/>
          </a:p>
          <a:p>
            <a:r>
              <a:rPr lang="en-US" altLang="ja-JP" dirty="0"/>
              <a:t>return </a:t>
            </a:r>
            <a:r>
              <a:rPr lang="ja-JP" altLang="en-US" dirty="0"/>
              <a:t>文 </a:t>
            </a:r>
            <a:endParaRPr lang="en-US" altLang="ja-JP" dirty="0"/>
          </a:p>
          <a:p>
            <a:pPr lvl="1"/>
            <a:r>
              <a:rPr lang="ja-JP" altLang="en-US" dirty="0"/>
              <a:t>関数呼び出し時に，呼び出し元をメモリ上に保存</a:t>
            </a:r>
            <a:endParaRPr lang="en-US" altLang="ja-JP" dirty="0"/>
          </a:p>
          <a:p>
            <a:pPr lvl="1"/>
            <a:r>
              <a:rPr lang="ja-JP" altLang="en-US" dirty="0"/>
              <a:t>呼び出し元アドレスをメモリからロードして，間接分岐で戻る</a:t>
            </a:r>
          </a:p>
        </p:txBody>
      </p:sp>
    </p:spTree>
    <p:extLst>
      <p:ext uri="{BB962C8B-B14F-4D97-AF65-F5344CB8AC3E}">
        <p14:creationId xmlns:p14="http://schemas.microsoft.com/office/powerpoint/2010/main" val="2927322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間接分岐予測</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kumimoji="1" lang="ja-JP" altLang="en-US" dirty="0"/>
              <a:t>間接分岐一般の予測</a:t>
            </a:r>
            <a:endParaRPr kumimoji="1" lang="en-US" altLang="ja-JP" dirty="0"/>
          </a:p>
          <a:p>
            <a:pPr marL="457200" indent="-457200">
              <a:buFont typeface="+mj-lt"/>
              <a:buAutoNum type="arabicPeriod"/>
            </a:pPr>
            <a:r>
              <a:rPr lang="ja-JP" altLang="en-US" dirty="0"/>
              <a:t>関数からの </a:t>
            </a:r>
            <a:r>
              <a:rPr lang="en-US" altLang="ja-JP" dirty="0"/>
              <a:t>return </a:t>
            </a:r>
            <a:r>
              <a:rPr lang="ja-JP" altLang="en-US" dirty="0"/>
              <a:t>の予測</a:t>
            </a:r>
            <a:endParaRPr kumimoji="1" lang="ja-JP" altLang="en-US" dirty="0"/>
          </a:p>
        </p:txBody>
      </p:sp>
    </p:spTree>
    <p:extLst>
      <p:ext uri="{BB962C8B-B14F-4D97-AF65-F5344CB8AC3E}">
        <p14:creationId xmlns:p14="http://schemas.microsoft.com/office/powerpoint/2010/main" val="35209777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ハッシュパーセプトロンで</a:t>
            </a:r>
            <a:r>
              <a:rPr lang="en-US" altLang="ja-JP" dirty="0"/>
              <a:t>HL</a:t>
            </a:r>
            <a:r>
              <a:rPr lang="ja-JP" altLang="en-US" dirty="0"/>
              <a:t>が短いうちに正解をいわない場合にはそれほど効果がないように思った。</a:t>
            </a:r>
            <a:endParaRPr lang="en-US" altLang="ja-JP" dirty="0"/>
          </a:p>
          <a:p>
            <a:r>
              <a:rPr lang="ja-JP" altLang="en-US" dirty="0"/>
              <a:t>先生がローカル予測器とグローバル予測器を紹介していたとき、ずっと「機械学習手法を使うなら楽じゃないか」と考えていましたが、本当にパーセプトロン予測器がよく利用されてますね！やはり機械学習が予測することにぴったりだと思います。</a:t>
            </a:r>
          </a:p>
          <a:p>
            <a:endParaRPr lang="ja-JP" altLang="en-US" dirty="0"/>
          </a:p>
        </p:txBody>
      </p:sp>
    </p:spTree>
    <p:extLst>
      <p:ext uri="{BB962C8B-B14F-4D97-AF65-F5344CB8AC3E}">
        <p14:creationId xmlns:p14="http://schemas.microsoft.com/office/powerpoint/2010/main" val="28645736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間接分岐一般の予測</a:t>
            </a:r>
            <a:endParaRPr lang="en-US" altLang="ja-JP" dirty="0"/>
          </a:p>
        </p:txBody>
      </p:sp>
      <p:sp>
        <p:nvSpPr>
          <p:cNvPr id="3" name="テキスト プレースホルダー 2"/>
          <p:cNvSpPr>
            <a:spLocks noGrp="1"/>
          </p:cNvSpPr>
          <p:nvPr>
            <p:ph type="body" sz="quarter" idx="10"/>
          </p:nvPr>
        </p:nvSpPr>
        <p:spPr/>
        <p:txBody>
          <a:bodyPr/>
          <a:lstStyle/>
          <a:p>
            <a:r>
              <a:rPr kumimoji="1" lang="ja-JP" altLang="en-US" dirty="0"/>
              <a:t>基本的に間接分岐の予測は難しい</a:t>
            </a:r>
            <a:endParaRPr kumimoji="1" lang="en-US" altLang="ja-JP" dirty="0"/>
          </a:p>
          <a:p>
            <a:r>
              <a:rPr kumimoji="1" lang="ja-JP" altLang="en-US" dirty="0"/>
              <a:t>方向分岐：</a:t>
            </a:r>
            <a:endParaRPr kumimoji="1" lang="en-US" altLang="ja-JP" dirty="0"/>
          </a:p>
          <a:p>
            <a:pPr lvl="1"/>
            <a:r>
              <a:rPr kumimoji="1" lang="ja-JP" altLang="en-US" dirty="0"/>
              <a:t>成立 </a:t>
            </a:r>
            <a:r>
              <a:rPr kumimoji="1" lang="en-US" altLang="ja-JP" dirty="0"/>
              <a:t>or </a:t>
            </a:r>
            <a:r>
              <a:rPr kumimoji="1" lang="ja-JP" altLang="en-US" dirty="0"/>
              <a:t>不成立の２択を予測</a:t>
            </a:r>
            <a:endParaRPr kumimoji="1" lang="en-US" altLang="ja-JP" dirty="0"/>
          </a:p>
          <a:p>
            <a:pPr lvl="1"/>
            <a:r>
              <a:rPr kumimoji="1" lang="ja-JP" altLang="en-US" dirty="0"/>
              <a:t>分岐先ターゲット・アドレスは不変</a:t>
            </a:r>
            <a:endParaRPr kumimoji="1" lang="en-US" altLang="ja-JP" dirty="0"/>
          </a:p>
          <a:p>
            <a:r>
              <a:rPr kumimoji="1" lang="ja-JP" altLang="en-US" dirty="0"/>
              <a:t>間接分岐：</a:t>
            </a:r>
            <a:endParaRPr kumimoji="1" lang="en-US" altLang="ja-JP" dirty="0"/>
          </a:p>
          <a:p>
            <a:pPr lvl="1"/>
            <a:r>
              <a:rPr lang="ja-JP" altLang="en-US" dirty="0"/>
              <a:t>動的に変化しうる，</a:t>
            </a:r>
            <a:r>
              <a:rPr kumimoji="1" lang="ja-JP" altLang="en-US" dirty="0"/>
              <a:t>無数にある分岐先アドレスを予測</a:t>
            </a:r>
            <a:endParaRPr kumimoji="1" lang="en-US" altLang="ja-JP" dirty="0"/>
          </a:p>
          <a:p>
            <a:pPr lvl="1"/>
            <a:r>
              <a:rPr kumimoji="1" lang="ja-JP" altLang="en-US" dirty="0"/>
              <a:t>間接分岐の飛び先は，ロードした結果など </a:t>
            </a:r>
            <a:r>
              <a:rPr kumimoji="1" lang="en-US" altLang="ja-JP" dirty="0"/>
              <a:t>= 64 bit </a:t>
            </a:r>
            <a:r>
              <a:rPr kumimoji="1" lang="ja-JP" altLang="en-US" dirty="0"/>
              <a:t>などの値</a:t>
            </a:r>
            <a:endParaRPr kumimoji="1" lang="en-US" altLang="ja-JP" dirty="0"/>
          </a:p>
        </p:txBody>
      </p:sp>
    </p:spTree>
    <p:extLst>
      <p:ext uri="{BB962C8B-B14F-4D97-AF65-F5344CB8AC3E}">
        <p14:creationId xmlns:p14="http://schemas.microsoft.com/office/powerpoint/2010/main" val="15286549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簡単なもの：</a:t>
            </a:r>
            <a:r>
              <a:rPr kumimoji="1" lang="en-US" altLang="ja-JP" dirty="0"/>
              <a:t>BTB </a:t>
            </a:r>
            <a:r>
              <a:rPr kumimoji="1" lang="ja-JP" altLang="en-US" dirty="0"/>
              <a:t>を使った間接分岐の予測</a:t>
            </a:r>
          </a:p>
        </p:txBody>
      </p:sp>
      <p:sp>
        <p:nvSpPr>
          <p:cNvPr id="3" name="テキスト プレースホルダー 2"/>
          <p:cNvSpPr>
            <a:spLocks noGrp="1"/>
          </p:cNvSpPr>
          <p:nvPr>
            <p:ph type="body" sz="quarter" idx="10"/>
          </p:nvPr>
        </p:nvSpPr>
        <p:spPr/>
        <p:txBody>
          <a:bodyPr/>
          <a:lstStyle/>
          <a:p>
            <a:r>
              <a:rPr kumimoji="1" lang="ja-JP" altLang="en-US" dirty="0"/>
              <a:t>基本的には，「前回飛んだ先に今回も飛ぶ」と予測</a:t>
            </a:r>
            <a:endParaRPr kumimoji="1" lang="en-US" altLang="ja-JP" dirty="0"/>
          </a:p>
          <a:p>
            <a:r>
              <a:rPr kumimoji="1" lang="en-US" altLang="ja-JP" dirty="0"/>
              <a:t>BTB </a:t>
            </a:r>
            <a:r>
              <a:rPr kumimoji="1" lang="ja-JP" altLang="en-US" dirty="0"/>
              <a:t>に「分岐の種類」を表す１ビットを格納して予測する</a:t>
            </a:r>
            <a:endParaRPr kumimoji="1" lang="en-US" altLang="ja-JP" dirty="0"/>
          </a:p>
          <a:p>
            <a:pPr lvl="1"/>
            <a:r>
              <a:rPr kumimoji="1" lang="ja-JP" altLang="en-US" dirty="0"/>
              <a:t>０：方向分岐 → </a:t>
            </a:r>
            <a:endParaRPr kumimoji="1" lang="en-US" altLang="ja-JP" dirty="0"/>
          </a:p>
          <a:p>
            <a:pPr lvl="2"/>
            <a:r>
              <a:rPr kumimoji="1" lang="ja-JP" altLang="en-US" dirty="0"/>
              <a:t>これまで説明した方法で予測</a:t>
            </a:r>
            <a:endParaRPr kumimoji="1" lang="en-US" altLang="ja-JP" dirty="0"/>
          </a:p>
          <a:p>
            <a:pPr lvl="1"/>
            <a:r>
              <a:rPr kumimoji="1" lang="ja-JP" altLang="en-US" dirty="0"/>
              <a:t>１：間接分岐 → </a:t>
            </a:r>
            <a:endParaRPr kumimoji="1" lang="en-US" altLang="ja-JP" dirty="0"/>
          </a:p>
          <a:p>
            <a:pPr lvl="2"/>
            <a:r>
              <a:rPr lang="ja-JP" altLang="en-US" dirty="0"/>
              <a:t>方向分岐予測の結果は無視</a:t>
            </a:r>
            <a:endParaRPr lang="en-US" altLang="ja-JP" dirty="0"/>
          </a:p>
          <a:p>
            <a:pPr lvl="2"/>
            <a:r>
              <a:rPr lang="en-US" altLang="ja-JP" dirty="0"/>
              <a:t>BTB </a:t>
            </a:r>
            <a:r>
              <a:rPr lang="ja-JP" altLang="en-US" dirty="0"/>
              <a:t>の読み出し結果をそのまま使う</a:t>
            </a:r>
            <a:endParaRPr lang="en-US" altLang="ja-JP" dirty="0"/>
          </a:p>
          <a:p>
            <a:r>
              <a:rPr kumimoji="1" lang="en-US" altLang="ja-JP" dirty="0"/>
              <a:t>BTB </a:t>
            </a:r>
            <a:r>
              <a:rPr kumimoji="1" lang="ja-JP" altLang="en-US" dirty="0" err="1"/>
              <a:t>には</a:t>
            </a:r>
            <a:r>
              <a:rPr kumimoji="1" lang="ja-JP" altLang="en-US" dirty="0"/>
              <a:t>前回に間接分岐を実行した際の飛び先が入っている</a:t>
            </a:r>
            <a:endParaRPr kumimoji="1" lang="en-US" altLang="ja-JP" dirty="0"/>
          </a:p>
          <a:p>
            <a:pPr lvl="1"/>
            <a:r>
              <a:rPr kumimoji="1" lang="ja-JP" altLang="en-US" dirty="0"/>
              <a:t>これを読み出してそのまま飛び先として予測</a:t>
            </a:r>
          </a:p>
        </p:txBody>
      </p:sp>
    </p:spTree>
    <p:extLst>
      <p:ext uri="{BB962C8B-B14F-4D97-AF65-F5344CB8AC3E}">
        <p14:creationId xmlns:p14="http://schemas.microsoft.com/office/powerpoint/2010/main" val="6222308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もう少し凝ったもの</a:t>
            </a:r>
          </a:p>
        </p:txBody>
      </p:sp>
      <p:sp>
        <p:nvSpPr>
          <p:cNvPr id="3" name="テキスト プレースホルダー 2"/>
          <p:cNvSpPr>
            <a:spLocks noGrp="1"/>
          </p:cNvSpPr>
          <p:nvPr>
            <p:ph type="body" sz="quarter" idx="10"/>
          </p:nvPr>
        </p:nvSpPr>
        <p:spPr/>
        <p:txBody>
          <a:bodyPr/>
          <a:lstStyle/>
          <a:p>
            <a:r>
              <a:rPr kumimoji="1" lang="en-US" altLang="ja-JP" dirty="0"/>
              <a:t>BTB</a:t>
            </a:r>
            <a:r>
              <a:rPr lang="ja-JP" altLang="en-US" dirty="0"/>
              <a:t> を引くときのアドレスに履歴をまぜる</a:t>
            </a:r>
            <a:endParaRPr lang="en-US" altLang="ja-JP" dirty="0"/>
          </a:p>
          <a:p>
            <a:pPr lvl="1"/>
            <a:r>
              <a:rPr lang="ja-JP" altLang="en-US" dirty="0"/>
              <a:t>方向分岐の，グローバル分岐履歴を使うものと同じ</a:t>
            </a:r>
            <a:endParaRPr lang="en-US" altLang="ja-JP" dirty="0"/>
          </a:p>
          <a:p>
            <a:pPr lvl="1"/>
            <a:r>
              <a:rPr kumimoji="1" lang="ja-JP" altLang="en-US" dirty="0"/>
              <a:t>過去に辿ってきた分岐方向によって飛び先を変えることができる</a:t>
            </a:r>
            <a:endParaRPr kumimoji="1" lang="en-US" altLang="ja-JP" dirty="0"/>
          </a:p>
          <a:p>
            <a:pPr lvl="1"/>
            <a:r>
              <a:rPr lang="en-US" altLang="ja-JP" dirty="0"/>
              <a:t>ARM Cortex A15 </a:t>
            </a:r>
            <a:r>
              <a:rPr lang="ja-JP" altLang="en-US" dirty="0"/>
              <a:t>などで搭載</a:t>
            </a:r>
            <a:endParaRPr lang="en-US" altLang="ja-JP" dirty="0"/>
          </a:p>
          <a:p>
            <a:r>
              <a:rPr kumimoji="1" lang="ja-JP" altLang="en-US" dirty="0"/>
              <a:t>より発展させたものとしては，</a:t>
            </a:r>
            <a:r>
              <a:rPr lang="en-US" altLang="ja-JP" dirty="0"/>
              <a:t>TAGE </a:t>
            </a:r>
            <a:r>
              <a:rPr lang="ja-JP" altLang="en-US" dirty="0"/>
              <a:t>予測器を応用したものなどが提案されている</a:t>
            </a:r>
            <a:endParaRPr kumimoji="1" lang="ja-JP" altLang="en-US" dirty="0"/>
          </a:p>
        </p:txBody>
      </p:sp>
    </p:spTree>
    <p:extLst>
      <p:ext uri="{BB962C8B-B14F-4D97-AF65-F5344CB8AC3E}">
        <p14:creationId xmlns:p14="http://schemas.microsoft.com/office/powerpoint/2010/main" val="14092526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間接分岐予測</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kumimoji="1" lang="ja-JP" altLang="en-US" dirty="0"/>
              <a:t>間接分岐一般の予測</a:t>
            </a:r>
            <a:endParaRPr kumimoji="1" lang="en-US" altLang="ja-JP" dirty="0"/>
          </a:p>
          <a:p>
            <a:pPr marL="457200" indent="-457200">
              <a:buFont typeface="+mj-lt"/>
              <a:buAutoNum type="arabicPeriod"/>
            </a:pPr>
            <a:r>
              <a:rPr lang="ja-JP" altLang="en-US" b="1" dirty="0"/>
              <a:t>関数からの </a:t>
            </a:r>
            <a:r>
              <a:rPr lang="en-US" altLang="ja-JP" b="1" dirty="0"/>
              <a:t>return </a:t>
            </a:r>
            <a:r>
              <a:rPr lang="ja-JP" altLang="en-US" b="1" dirty="0"/>
              <a:t>の予測</a:t>
            </a:r>
            <a:endParaRPr kumimoji="1" lang="ja-JP" altLang="en-US" b="1" dirty="0"/>
          </a:p>
        </p:txBody>
      </p:sp>
    </p:spTree>
    <p:extLst>
      <p:ext uri="{BB962C8B-B14F-4D97-AF65-F5344CB8AC3E}">
        <p14:creationId xmlns:p14="http://schemas.microsoft.com/office/powerpoint/2010/main" val="34815486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関数からの </a:t>
            </a:r>
            <a:r>
              <a:rPr lang="en-US" altLang="ja-JP" dirty="0"/>
              <a:t>return </a:t>
            </a:r>
            <a:r>
              <a:rPr lang="ja-JP" altLang="en-US" dirty="0"/>
              <a:t>の予測</a:t>
            </a:r>
            <a:endParaRPr kumimoji="1" lang="ja-JP" altLang="en-US" dirty="0"/>
          </a:p>
        </p:txBody>
      </p:sp>
      <p:sp>
        <p:nvSpPr>
          <p:cNvPr id="3" name="テキスト プレースホルダー 2"/>
          <p:cNvSpPr>
            <a:spLocks noGrp="1"/>
          </p:cNvSpPr>
          <p:nvPr>
            <p:ph type="body" sz="quarter" idx="10"/>
          </p:nvPr>
        </p:nvSpPr>
        <p:spPr/>
        <p:txBody>
          <a:bodyPr/>
          <a:lstStyle/>
          <a:p>
            <a:r>
              <a:rPr kumimoji="1" lang="ja-JP" altLang="en-US" dirty="0"/>
              <a:t>関数の </a:t>
            </a:r>
            <a:r>
              <a:rPr kumimoji="1" lang="en-US" altLang="ja-JP" dirty="0"/>
              <a:t>call </a:t>
            </a:r>
          </a:p>
          <a:p>
            <a:pPr lvl="1"/>
            <a:r>
              <a:rPr kumimoji="1" lang="ja-JP" altLang="en-US" dirty="0"/>
              <a:t>関数の先頭アドレスは固定</a:t>
            </a:r>
            <a:endParaRPr kumimoji="1" lang="en-US" altLang="ja-JP" dirty="0"/>
          </a:p>
          <a:p>
            <a:pPr lvl="1"/>
            <a:r>
              <a:rPr kumimoji="1" lang="ja-JP" altLang="en-US" dirty="0"/>
              <a:t>したがって，飛び先も固定</a:t>
            </a:r>
            <a:endParaRPr kumimoji="1" lang="en-US" altLang="ja-JP" dirty="0"/>
          </a:p>
          <a:p>
            <a:r>
              <a:rPr kumimoji="1" lang="ja-JP" altLang="en-US" dirty="0"/>
              <a:t>関数からの </a:t>
            </a:r>
            <a:r>
              <a:rPr kumimoji="1" lang="en-US" altLang="ja-JP" dirty="0"/>
              <a:t>return</a:t>
            </a:r>
          </a:p>
          <a:p>
            <a:pPr lvl="1"/>
            <a:r>
              <a:rPr kumimoji="1" lang="ja-JP" altLang="en-US" dirty="0"/>
              <a:t>同じ関数でも，呼び出し元は無数に存在</a:t>
            </a:r>
            <a:endParaRPr kumimoji="1" lang="en-US" altLang="ja-JP" dirty="0"/>
          </a:p>
          <a:p>
            <a:pPr lvl="1"/>
            <a:r>
              <a:rPr kumimoji="1" lang="ja-JP" altLang="en-US" dirty="0"/>
              <a:t>直前に実行された </a:t>
            </a:r>
            <a:r>
              <a:rPr kumimoji="1" lang="en-US" altLang="ja-JP" dirty="0"/>
              <a:t>call </a:t>
            </a:r>
            <a:r>
              <a:rPr kumimoji="1" lang="ja-JP" altLang="en-US" dirty="0"/>
              <a:t>に戻ると期待できる</a:t>
            </a:r>
            <a:endParaRPr kumimoji="1" lang="en-US" altLang="ja-JP" dirty="0"/>
          </a:p>
          <a:p>
            <a:r>
              <a:rPr kumimoji="1" lang="ja-JP" altLang="en-US" dirty="0"/>
              <a:t>上記の性質を使って，</a:t>
            </a:r>
            <a:r>
              <a:rPr kumimoji="1" lang="en-US" altLang="ja-JP" dirty="0"/>
              <a:t>return </a:t>
            </a:r>
            <a:r>
              <a:rPr kumimoji="1" lang="ja-JP" altLang="en-US" dirty="0"/>
              <a:t>は高精度に予測できる</a:t>
            </a:r>
          </a:p>
        </p:txBody>
      </p:sp>
    </p:spTree>
    <p:extLst>
      <p:ext uri="{BB962C8B-B14F-4D97-AF65-F5344CB8AC3E}">
        <p14:creationId xmlns:p14="http://schemas.microsoft.com/office/powerpoint/2010/main" val="18706275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Return Address Stack (RAS) </a:t>
            </a:r>
            <a:r>
              <a:rPr kumimoji="1" lang="ja-JP" altLang="en-US" dirty="0"/>
              <a:t>を使った予測</a:t>
            </a:r>
          </a:p>
        </p:txBody>
      </p:sp>
      <p:sp>
        <p:nvSpPr>
          <p:cNvPr id="3" name="テキスト プレースホルダー 2"/>
          <p:cNvSpPr>
            <a:spLocks noGrp="1"/>
          </p:cNvSpPr>
          <p:nvPr>
            <p:ph type="body" sz="quarter" idx="10"/>
          </p:nvPr>
        </p:nvSpPr>
        <p:spPr/>
        <p:txBody>
          <a:bodyPr/>
          <a:lstStyle/>
          <a:p>
            <a:r>
              <a:rPr kumimoji="1" lang="ja-JP" altLang="en-US" dirty="0"/>
              <a:t>使用する構造：</a:t>
            </a:r>
            <a:endParaRPr kumimoji="1" lang="en-US" altLang="ja-JP" dirty="0"/>
          </a:p>
          <a:p>
            <a:pPr lvl="1"/>
            <a:r>
              <a:rPr kumimoji="1" lang="en-US" altLang="ja-JP" dirty="0"/>
              <a:t>RAS</a:t>
            </a:r>
            <a:r>
              <a:rPr kumimoji="1" lang="ja-JP" altLang="en-US" dirty="0"/>
              <a:t>：</a:t>
            </a:r>
            <a:endParaRPr kumimoji="1" lang="en-US" altLang="ja-JP" dirty="0"/>
          </a:p>
          <a:p>
            <a:pPr lvl="2"/>
            <a:r>
              <a:rPr kumimoji="1" lang="ja-JP" altLang="en-US" dirty="0"/>
              <a:t>関数の呼び出し元を格納するスタック</a:t>
            </a:r>
            <a:endParaRPr kumimoji="1" lang="en-US" altLang="ja-JP" dirty="0"/>
          </a:p>
          <a:p>
            <a:pPr lvl="1"/>
            <a:r>
              <a:rPr kumimoji="1" lang="en-US" altLang="ja-JP" dirty="0"/>
              <a:t>BTB</a:t>
            </a:r>
            <a:r>
              <a:rPr kumimoji="1" lang="ja-JP" altLang="en-US" dirty="0"/>
              <a:t>：</a:t>
            </a:r>
            <a:endParaRPr kumimoji="1" lang="en-US" altLang="ja-JP" dirty="0"/>
          </a:p>
          <a:p>
            <a:pPr lvl="2"/>
            <a:r>
              <a:rPr lang="en-US" altLang="ja-JP" dirty="0"/>
              <a:t>BTB </a:t>
            </a:r>
            <a:r>
              <a:rPr lang="ja-JP" altLang="en-US" dirty="0"/>
              <a:t>の「分岐の種類」を表すビットを拡張</a:t>
            </a:r>
            <a:endParaRPr lang="en-US" altLang="ja-JP" dirty="0"/>
          </a:p>
          <a:p>
            <a:pPr lvl="3"/>
            <a:r>
              <a:rPr kumimoji="1" lang="ja-JP" altLang="en-US" dirty="0"/>
              <a:t>関数コール </a:t>
            </a:r>
            <a:r>
              <a:rPr kumimoji="1" lang="en-US" altLang="ja-JP" dirty="0"/>
              <a:t>or </a:t>
            </a:r>
            <a:r>
              <a:rPr kumimoji="1" lang="ja-JP" altLang="en-US" dirty="0"/>
              <a:t>リターンであることを記録</a:t>
            </a:r>
            <a:endParaRPr kumimoji="1" lang="en-US" altLang="ja-JP" dirty="0"/>
          </a:p>
          <a:p>
            <a:pPr lvl="3"/>
            <a:r>
              <a:rPr kumimoji="1" lang="ja-JP" altLang="en-US" dirty="0"/>
              <a:t>デコードするまで，関数呼び出しであることはわからない</a:t>
            </a:r>
            <a:endParaRPr kumimoji="1" lang="en-US" altLang="ja-JP" dirty="0"/>
          </a:p>
          <a:p>
            <a:r>
              <a:rPr kumimoji="1" lang="ja-JP" altLang="en-US" dirty="0"/>
              <a:t>動作：</a:t>
            </a:r>
            <a:endParaRPr kumimoji="1" lang="en-US" altLang="ja-JP" dirty="0"/>
          </a:p>
          <a:p>
            <a:pPr lvl="1"/>
            <a:r>
              <a:rPr lang="en-US" altLang="ja-JP" dirty="0"/>
              <a:t>BTB </a:t>
            </a:r>
            <a:r>
              <a:rPr lang="ja-JP" altLang="en-US" dirty="0"/>
              <a:t>引きの結果が関数コール：</a:t>
            </a:r>
            <a:endParaRPr lang="en-US" altLang="ja-JP" dirty="0"/>
          </a:p>
          <a:p>
            <a:pPr lvl="2"/>
            <a:r>
              <a:rPr lang="ja-JP" altLang="en-US" dirty="0"/>
              <a:t>スタックにその時の </a:t>
            </a:r>
            <a:r>
              <a:rPr lang="en-US" altLang="ja-JP" dirty="0"/>
              <a:t>PC + 4</a:t>
            </a:r>
            <a:r>
              <a:rPr lang="ja-JP" altLang="en-US" dirty="0"/>
              <a:t>（戻り先）を積む</a:t>
            </a:r>
            <a:endParaRPr lang="en-US" altLang="ja-JP" dirty="0"/>
          </a:p>
          <a:p>
            <a:pPr lvl="1"/>
            <a:r>
              <a:rPr kumimoji="1" lang="en-US" altLang="ja-JP" dirty="0"/>
              <a:t>BTB </a:t>
            </a:r>
            <a:r>
              <a:rPr kumimoji="1" lang="ja-JP" altLang="en-US" dirty="0"/>
              <a:t>引きの結果がリターン：</a:t>
            </a:r>
            <a:endParaRPr kumimoji="1" lang="en-US" altLang="ja-JP" dirty="0"/>
          </a:p>
          <a:p>
            <a:pPr lvl="2"/>
            <a:r>
              <a:rPr kumimoji="1" lang="ja-JP" altLang="en-US" dirty="0"/>
              <a:t>スタックのトップを読んで，そこに戻ると予測</a:t>
            </a:r>
          </a:p>
        </p:txBody>
      </p:sp>
    </p:spTree>
    <p:extLst>
      <p:ext uri="{BB962C8B-B14F-4D97-AF65-F5344CB8AC3E}">
        <p14:creationId xmlns:p14="http://schemas.microsoft.com/office/powerpoint/2010/main" val="22977101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今日の内容</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lang="ja-JP" altLang="en-US" dirty="0"/>
              <a:t>分岐予測（最終回）</a:t>
            </a:r>
            <a:endParaRPr lang="en-US" altLang="ja-JP" dirty="0"/>
          </a:p>
          <a:p>
            <a:pPr marL="817200" lvl="1" indent="-457200">
              <a:buFont typeface="+mj-lt"/>
              <a:buAutoNum type="arabicPeriod"/>
            </a:pPr>
            <a:r>
              <a:rPr lang="ja-JP" altLang="en-US" dirty="0"/>
              <a:t>動的分岐方向予測</a:t>
            </a:r>
            <a:r>
              <a:rPr kumimoji="1" lang="ja-JP" altLang="en-US" dirty="0"/>
              <a:t>の続き</a:t>
            </a:r>
            <a:endParaRPr kumimoji="1" lang="en-US" altLang="ja-JP" dirty="0"/>
          </a:p>
          <a:p>
            <a:pPr marL="817200" lvl="1" indent="-457200">
              <a:buFont typeface="+mj-lt"/>
              <a:buAutoNum type="arabicPeriod"/>
            </a:pPr>
            <a:r>
              <a:rPr lang="ja-JP" altLang="en-US" dirty="0"/>
              <a:t>間接分岐予測</a:t>
            </a:r>
            <a:endParaRPr kumimoji="1" lang="en-US" altLang="ja-JP" dirty="0"/>
          </a:p>
          <a:p>
            <a:pPr marL="457200" indent="-457200">
              <a:buFont typeface="+mj-lt"/>
              <a:buAutoNum type="arabicPeriod"/>
            </a:pPr>
            <a:r>
              <a:rPr kumimoji="1" lang="ja-JP" altLang="en-US" b="1" dirty="0">
                <a:solidFill>
                  <a:schemeClr val="accent5"/>
                </a:solidFill>
              </a:rPr>
              <a:t>メモリ</a:t>
            </a:r>
            <a:endParaRPr kumimoji="1" lang="en-US" altLang="ja-JP" b="1" dirty="0">
              <a:solidFill>
                <a:schemeClr val="accent5"/>
              </a:solidFill>
            </a:endParaRPr>
          </a:p>
        </p:txBody>
      </p:sp>
    </p:spTree>
    <p:extLst>
      <p:ext uri="{BB962C8B-B14F-4D97-AF65-F5344CB8AC3E}">
        <p14:creationId xmlns:p14="http://schemas.microsoft.com/office/powerpoint/2010/main" val="30525568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75E16E-4E07-4DD3-B7AE-30384DEDA7DA}"/>
              </a:ext>
            </a:extLst>
          </p:cNvPr>
          <p:cNvSpPr>
            <a:spLocks noGrp="1"/>
          </p:cNvSpPr>
          <p:nvPr>
            <p:ph type="title"/>
          </p:nvPr>
        </p:nvSpPr>
        <p:spPr/>
        <p:txBody>
          <a:bodyPr/>
          <a:lstStyle/>
          <a:p>
            <a:r>
              <a:rPr kumimoji="1" lang="ja-JP" altLang="en-US" dirty="0"/>
              <a:t>メモリ</a:t>
            </a:r>
          </a:p>
        </p:txBody>
      </p:sp>
      <p:sp>
        <p:nvSpPr>
          <p:cNvPr id="3" name="テキスト プレースホルダー 2">
            <a:extLst>
              <a:ext uri="{FF2B5EF4-FFF2-40B4-BE49-F238E27FC236}">
                <a16:creationId xmlns:a16="http://schemas.microsoft.com/office/drawing/2014/main" id="{85BC6282-73C9-4184-B25A-1BBCEB8615BE}"/>
              </a:ext>
            </a:extLst>
          </p:cNvPr>
          <p:cNvSpPr>
            <a:spLocks noGrp="1"/>
          </p:cNvSpPr>
          <p:nvPr>
            <p:ph type="body" sz="quarter" idx="10"/>
          </p:nvPr>
        </p:nvSpPr>
        <p:spPr>
          <a:xfrm>
            <a:off x="521955" y="1448978"/>
            <a:ext cx="8280092" cy="5219751"/>
          </a:xfrm>
        </p:spPr>
        <p:txBody>
          <a:bodyPr/>
          <a:lstStyle/>
          <a:p>
            <a:r>
              <a:rPr kumimoji="1" lang="ja-JP" altLang="en-US" dirty="0"/>
              <a:t>メモリ：</a:t>
            </a:r>
            <a:r>
              <a:rPr lang="en-US" altLang="ja-JP" dirty="0"/>
              <a:t>RAM</a:t>
            </a:r>
            <a:r>
              <a:rPr lang="ja-JP" altLang="en-US" dirty="0"/>
              <a:t>（</a:t>
            </a:r>
            <a:r>
              <a:rPr lang="en-US" altLang="ja-JP" dirty="0"/>
              <a:t>Random Access Memory</a:t>
            </a:r>
            <a:r>
              <a:rPr lang="ja-JP" altLang="en-US" dirty="0"/>
              <a:t>）</a:t>
            </a:r>
            <a:endParaRPr kumimoji="1" lang="en-US" altLang="ja-JP" dirty="0"/>
          </a:p>
          <a:p>
            <a:pPr lvl="1"/>
            <a:r>
              <a:rPr kumimoji="1" lang="ja-JP" altLang="en-US" dirty="0"/>
              <a:t>複数のデータを記憶する回路</a:t>
            </a:r>
            <a:endParaRPr kumimoji="1" lang="en-US" altLang="ja-JP" dirty="0"/>
          </a:p>
          <a:p>
            <a:pPr lvl="1"/>
            <a:r>
              <a:rPr kumimoji="1" lang="ja-JP" altLang="en-US" dirty="0"/>
              <a:t>配列のように，位置を指定して読み書きする</a:t>
            </a:r>
            <a:endParaRPr kumimoji="1" lang="en-US" altLang="ja-JP" dirty="0"/>
          </a:p>
          <a:p>
            <a:r>
              <a:rPr kumimoji="1" lang="ja-JP" altLang="en-US" dirty="0"/>
              <a:t>なぜデータを記憶するための専用の構造が使われているのか？</a:t>
            </a:r>
            <a:endParaRPr kumimoji="1" lang="en-US" altLang="ja-JP" dirty="0"/>
          </a:p>
          <a:p>
            <a:pPr lvl="1"/>
            <a:r>
              <a:rPr lang="en-US" altLang="ja-JP" dirty="0"/>
              <a:t>D-FF </a:t>
            </a:r>
            <a:r>
              <a:rPr lang="ja-JP" altLang="en-US" dirty="0"/>
              <a:t>とマルチプレクサでも同じ機能のものは作れる</a:t>
            </a:r>
            <a:endParaRPr lang="en-US" altLang="ja-JP" dirty="0"/>
          </a:p>
          <a:p>
            <a:pPr lvl="1"/>
            <a:r>
              <a:rPr kumimoji="1" lang="ja-JP" altLang="en-US" dirty="0">
                <a:solidFill>
                  <a:schemeClr val="accent5"/>
                </a:solidFill>
              </a:rPr>
              <a:t>メモリの方が圧倒的に速度や面積効率が高い</a:t>
            </a:r>
            <a:endParaRPr kumimoji="1" lang="en-US" altLang="ja-JP" dirty="0">
              <a:solidFill>
                <a:schemeClr val="accent5"/>
              </a:solidFill>
            </a:endParaRPr>
          </a:p>
          <a:p>
            <a:pPr lvl="2"/>
            <a:r>
              <a:rPr lang="ja-JP" altLang="en-US" dirty="0"/>
              <a:t>後半で説明</a:t>
            </a:r>
            <a:endParaRPr lang="en-US" altLang="ja-JP" dirty="0"/>
          </a:p>
          <a:p>
            <a:r>
              <a:rPr kumimoji="1" lang="ja-JP" altLang="en-US" dirty="0"/>
              <a:t>なぜメモリの構造を勉強するのか？：その</a:t>
            </a:r>
            <a:r>
              <a:rPr lang="ja-JP" altLang="en-US" dirty="0"/>
              <a:t>性質の理解が重要だから</a:t>
            </a:r>
          </a:p>
          <a:p>
            <a:pPr marL="817200" lvl="1" indent="-457200">
              <a:buFont typeface="+mj-lt"/>
              <a:buAutoNum type="arabicPeriod"/>
            </a:pPr>
            <a:r>
              <a:rPr lang="ja-JP" altLang="en-US" dirty="0"/>
              <a:t>高度な </a:t>
            </a:r>
            <a:r>
              <a:rPr lang="en-US" altLang="ja-JP" dirty="0"/>
              <a:t>CPU </a:t>
            </a:r>
            <a:r>
              <a:rPr lang="ja-JP" altLang="en-US" dirty="0"/>
              <a:t>はメモリで作られた「表」を多用する</a:t>
            </a:r>
            <a:endParaRPr lang="en-US" altLang="ja-JP" dirty="0"/>
          </a:p>
          <a:p>
            <a:pPr marL="817200" lvl="1" indent="-457200">
              <a:buFont typeface="+mj-lt"/>
              <a:buAutoNum type="arabicPeriod"/>
            </a:pPr>
            <a:r>
              <a:rPr kumimoji="1" lang="ja-JP" altLang="en-US" dirty="0"/>
              <a:t>主記憶やキャッシュなどは直接メモリで作られる</a:t>
            </a:r>
            <a:endParaRPr kumimoji="1" lang="en-US" altLang="ja-JP" dirty="0"/>
          </a:p>
        </p:txBody>
      </p:sp>
    </p:spTree>
    <p:extLst>
      <p:ext uri="{BB962C8B-B14F-4D97-AF65-F5344CB8AC3E}">
        <p14:creationId xmlns:p14="http://schemas.microsoft.com/office/powerpoint/2010/main" val="12303102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9A7C45-7EB0-4F27-BADC-7782B7AF473B}"/>
              </a:ext>
            </a:extLst>
          </p:cNvPr>
          <p:cNvSpPr>
            <a:spLocks noGrp="1"/>
          </p:cNvSpPr>
          <p:nvPr>
            <p:ph type="title"/>
          </p:nvPr>
        </p:nvSpPr>
        <p:spPr/>
        <p:txBody>
          <a:bodyPr/>
          <a:lstStyle/>
          <a:p>
            <a:r>
              <a:rPr kumimoji="1" lang="ja-JP" altLang="en-US" dirty="0"/>
              <a:t>メモリ</a:t>
            </a:r>
          </a:p>
        </p:txBody>
      </p:sp>
      <p:sp>
        <p:nvSpPr>
          <p:cNvPr id="3" name="テキスト プレースホルダー 2">
            <a:extLst>
              <a:ext uri="{FF2B5EF4-FFF2-40B4-BE49-F238E27FC236}">
                <a16:creationId xmlns:a16="http://schemas.microsoft.com/office/drawing/2014/main" id="{9A9554BA-573E-4373-B0CB-9B8794EA0391}"/>
              </a:ext>
            </a:extLst>
          </p:cNvPr>
          <p:cNvSpPr>
            <a:spLocks noGrp="1"/>
          </p:cNvSpPr>
          <p:nvPr>
            <p:ph type="body" sz="quarter" idx="10"/>
          </p:nvPr>
        </p:nvSpPr>
        <p:spPr/>
        <p:txBody>
          <a:bodyPr/>
          <a:lstStyle/>
          <a:p>
            <a:pPr marL="457200" indent="-457200">
              <a:buFont typeface="+mj-lt"/>
              <a:buAutoNum type="arabicPeriod"/>
            </a:pPr>
            <a:r>
              <a:rPr kumimoji="1" lang="ja-JP" altLang="en-US" b="1" dirty="0"/>
              <a:t>メモリの基本</a:t>
            </a:r>
            <a:endParaRPr kumimoji="1" lang="en-US" altLang="ja-JP" b="1" dirty="0"/>
          </a:p>
          <a:p>
            <a:pPr marL="817200" lvl="1" indent="-457200">
              <a:buFont typeface="+mj-lt"/>
              <a:buAutoNum type="arabicPeriod"/>
            </a:pPr>
            <a:r>
              <a:rPr kumimoji="1" lang="ja-JP" altLang="en-US" dirty="0"/>
              <a:t>構造</a:t>
            </a:r>
            <a:endParaRPr kumimoji="1" lang="en-US" altLang="ja-JP" dirty="0"/>
          </a:p>
          <a:p>
            <a:pPr marL="817200" lvl="1" indent="-457200">
              <a:buFont typeface="+mj-lt"/>
              <a:buAutoNum type="arabicPeriod"/>
            </a:pPr>
            <a:r>
              <a:rPr kumimoji="1" lang="ja-JP" altLang="en-US" dirty="0"/>
              <a:t>動作</a:t>
            </a:r>
            <a:endParaRPr kumimoji="1" lang="en-US" altLang="ja-JP" dirty="0"/>
          </a:p>
          <a:p>
            <a:pPr marL="817200" lvl="1" indent="-457200">
              <a:buFont typeface="+mj-lt"/>
              <a:buAutoNum type="arabicPeriod"/>
            </a:pPr>
            <a:r>
              <a:rPr kumimoji="1" lang="ja-JP" altLang="en-US" dirty="0"/>
              <a:t>アクセス時間</a:t>
            </a:r>
            <a:endParaRPr kumimoji="1" lang="en-US" altLang="ja-JP" dirty="0"/>
          </a:p>
          <a:p>
            <a:pPr marL="457200" indent="-457200">
              <a:buFont typeface="+mj-lt"/>
              <a:buAutoNum type="arabicPeriod"/>
            </a:pPr>
            <a:r>
              <a:rPr kumimoji="1" lang="ja-JP" altLang="en-US" dirty="0"/>
              <a:t>メモリの詳細</a:t>
            </a:r>
            <a:endParaRPr kumimoji="1" lang="en-US" altLang="ja-JP" dirty="0"/>
          </a:p>
          <a:p>
            <a:pPr marL="817200" lvl="1" indent="-457200">
              <a:buFont typeface="+mj-lt"/>
              <a:buAutoNum type="arabicPeriod"/>
            </a:pPr>
            <a:r>
              <a:rPr lang="en-US" altLang="ja-JP" dirty="0"/>
              <a:t>SRAM </a:t>
            </a:r>
            <a:r>
              <a:rPr lang="ja-JP" altLang="en-US" dirty="0"/>
              <a:t>と </a:t>
            </a:r>
            <a:r>
              <a:rPr kumimoji="1" lang="en-US" altLang="ja-JP" dirty="0"/>
              <a:t>DRAM</a:t>
            </a:r>
          </a:p>
          <a:p>
            <a:pPr marL="817200" lvl="1" indent="-457200">
              <a:buFont typeface="+mj-lt"/>
              <a:buAutoNum type="arabicPeriod"/>
            </a:pPr>
            <a:r>
              <a:rPr lang="ja-JP" altLang="en-US" dirty="0"/>
              <a:t>なぜメモリが存在するのか？</a:t>
            </a:r>
            <a:endParaRPr lang="en-US" altLang="ja-JP" dirty="0"/>
          </a:p>
          <a:p>
            <a:pPr marL="817200" lvl="1" indent="-457200">
              <a:buFont typeface="+mj-lt"/>
              <a:buAutoNum type="arabicPeriod"/>
            </a:pPr>
            <a:r>
              <a:rPr lang="ja-JP" altLang="en-US" dirty="0"/>
              <a:t>マルチポート・メモリ</a:t>
            </a:r>
            <a:endParaRPr lang="en-US" altLang="ja-JP" dirty="0"/>
          </a:p>
          <a:p>
            <a:pPr marL="817200" lvl="1" indent="-457200">
              <a:buFont typeface="+mj-lt"/>
              <a:buAutoNum type="arabicPeriod"/>
            </a:pPr>
            <a:r>
              <a:rPr lang="ja-JP" altLang="en-US" dirty="0"/>
              <a:t>メモリの脆弱性を対象にしたアタック</a:t>
            </a:r>
            <a:endParaRPr lang="en-US" altLang="ja-JP" dirty="0"/>
          </a:p>
          <a:p>
            <a:pPr lvl="2"/>
            <a:r>
              <a:rPr kumimoji="1" lang="en-US" altLang="ja-JP" dirty="0"/>
              <a:t>Raw Hammer</a:t>
            </a:r>
            <a:r>
              <a:rPr lang="en-US" altLang="ja-JP" dirty="0"/>
              <a:t>, Cold Boot Attack</a:t>
            </a:r>
            <a:endParaRPr kumimoji="1" lang="ja-JP" altLang="en-US" dirty="0"/>
          </a:p>
        </p:txBody>
      </p:sp>
    </p:spTree>
    <p:extLst>
      <p:ext uri="{BB962C8B-B14F-4D97-AF65-F5344CB8AC3E}">
        <p14:creationId xmlns:p14="http://schemas.microsoft.com/office/powerpoint/2010/main" val="22082351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メモリの基本構造：セルを行列状に配置</a:t>
            </a:r>
          </a:p>
        </p:txBody>
      </p:sp>
      <p:sp>
        <p:nvSpPr>
          <p:cNvPr id="3" name="テキスト プレースホルダー 2"/>
          <p:cNvSpPr>
            <a:spLocks noGrp="1"/>
          </p:cNvSpPr>
          <p:nvPr>
            <p:ph type="body" sz="quarter" idx="10"/>
          </p:nvPr>
        </p:nvSpPr>
        <p:spPr>
          <a:xfrm>
            <a:off x="4932004" y="1088974"/>
            <a:ext cx="3870042" cy="5309752"/>
          </a:xfrm>
        </p:spPr>
        <p:txBody>
          <a:bodyPr anchor="t"/>
          <a:lstStyle/>
          <a:p>
            <a:pPr lvl="1"/>
            <a:r>
              <a:rPr kumimoji="1" lang="ja-JP" altLang="en-US" dirty="0"/>
              <a:t>セル：</a:t>
            </a:r>
            <a:endParaRPr kumimoji="1" lang="en-US" altLang="ja-JP" dirty="0"/>
          </a:p>
          <a:p>
            <a:pPr lvl="2"/>
            <a:r>
              <a:rPr kumimoji="1" lang="en-US" altLang="ja-JP" dirty="0"/>
              <a:t>1</a:t>
            </a:r>
            <a:r>
              <a:rPr kumimoji="1" lang="ja-JP" altLang="en-US" dirty="0"/>
              <a:t>ビットの情報を記憶</a:t>
            </a:r>
            <a:endParaRPr kumimoji="1" lang="en-US" altLang="ja-JP" dirty="0"/>
          </a:p>
          <a:p>
            <a:pPr lvl="1"/>
            <a:r>
              <a:rPr kumimoji="1" lang="ja-JP" altLang="en-US" dirty="0"/>
              <a:t>ビットライン：</a:t>
            </a:r>
            <a:endParaRPr kumimoji="1" lang="en-US" altLang="ja-JP" dirty="0"/>
          </a:p>
          <a:p>
            <a:pPr lvl="2"/>
            <a:r>
              <a:rPr kumimoji="1" lang="ja-JP" altLang="en-US" dirty="0"/>
              <a:t>列方向の配線</a:t>
            </a:r>
            <a:endParaRPr kumimoji="1" lang="en-US" altLang="ja-JP" dirty="0"/>
          </a:p>
          <a:p>
            <a:pPr lvl="1"/>
            <a:r>
              <a:rPr kumimoji="1" lang="ja-JP" altLang="en-US" dirty="0"/>
              <a:t>ワードライン</a:t>
            </a:r>
            <a:r>
              <a:rPr lang="ja-JP" altLang="en-US" dirty="0"/>
              <a:t>：</a:t>
            </a:r>
            <a:endParaRPr kumimoji="1" lang="en-US" altLang="ja-JP" dirty="0"/>
          </a:p>
          <a:p>
            <a:pPr lvl="2"/>
            <a:r>
              <a:rPr kumimoji="1" lang="ja-JP" altLang="en-US" dirty="0"/>
              <a:t>行方向の配線</a:t>
            </a:r>
            <a:endParaRPr kumimoji="1" lang="en-US" altLang="ja-JP" dirty="0"/>
          </a:p>
          <a:p>
            <a:pPr lvl="1"/>
            <a:r>
              <a:rPr kumimoji="1" lang="ja-JP" altLang="en-US" dirty="0"/>
              <a:t>デコーダ</a:t>
            </a:r>
            <a:r>
              <a:rPr lang="ja-JP" altLang="en-US" dirty="0"/>
              <a:t>：</a:t>
            </a:r>
            <a:endParaRPr kumimoji="1" lang="en-US" altLang="ja-JP" dirty="0"/>
          </a:p>
          <a:p>
            <a:pPr lvl="2"/>
            <a:r>
              <a:rPr kumimoji="1" lang="ja-JP" altLang="en-US" dirty="0"/>
              <a:t>アドレスをデコードしてワードラインをアサート</a:t>
            </a:r>
            <a:endParaRPr kumimoji="1" lang="en-US" altLang="ja-JP" dirty="0"/>
          </a:p>
          <a:p>
            <a:pPr lvl="1"/>
            <a:r>
              <a:rPr kumimoji="1" lang="ja-JP" altLang="en-US" dirty="0"/>
              <a:t>カラム・セレクタ</a:t>
            </a:r>
            <a:r>
              <a:rPr lang="ja-JP" altLang="en-US" dirty="0"/>
              <a:t>：</a:t>
            </a:r>
            <a:endParaRPr kumimoji="1" lang="en-US" altLang="ja-JP" dirty="0"/>
          </a:p>
          <a:p>
            <a:pPr lvl="2"/>
            <a:r>
              <a:rPr kumimoji="1" lang="ja-JP" altLang="en-US" dirty="0"/>
              <a:t>ビットライン出力から１つを選んで出力</a:t>
            </a:r>
          </a:p>
        </p:txBody>
      </p:sp>
      <p:sp>
        <p:nvSpPr>
          <p:cNvPr id="4" name="正方形/長方形 3"/>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2411993"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322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1601993" y="243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10" name="正方形/長方形 9"/>
          <p:cNvSpPr/>
          <p:nvPr/>
        </p:nvSpPr>
        <p:spPr>
          <a:xfrm>
            <a:off x="2411990"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600" dirty="0">
                <a:latin typeface="Arial Narrow" pitchFamily="34" charset="0"/>
              </a:rPr>
              <a:t>0</a:t>
            </a:r>
            <a:endParaRPr kumimoji="1" lang="ja-JP" altLang="en-US" sz="1600" dirty="0">
              <a:latin typeface="Arial Narrow" pitchFamily="34" charset="0"/>
            </a:endParaRPr>
          </a:p>
        </p:txBody>
      </p:sp>
      <p:sp>
        <p:nvSpPr>
          <p:cNvPr id="11" name="正方形/長方形 10"/>
          <p:cNvSpPr/>
          <p:nvPr/>
        </p:nvSpPr>
        <p:spPr>
          <a:xfrm>
            <a:off x="322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2" name="正方形/長方形 11"/>
          <p:cNvSpPr/>
          <p:nvPr/>
        </p:nvSpPr>
        <p:spPr>
          <a:xfrm>
            <a:off x="403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13" name="直線コネクタ 12"/>
          <p:cNvCxnSpPr/>
          <p:nvPr/>
        </p:nvCxnSpPr>
        <p:spPr>
          <a:xfrm flipV="1">
            <a:off x="1151962" y="2708977"/>
            <a:ext cx="3690029" cy="15"/>
          </a:xfrm>
          <a:prstGeom prst="line">
            <a:avLst/>
          </a:prstGeom>
          <a:ln w="3175"/>
        </p:spPr>
        <p:style>
          <a:lnRef idx="1">
            <a:schemeClr val="dk1"/>
          </a:lnRef>
          <a:fillRef idx="0">
            <a:schemeClr val="dk1"/>
          </a:fillRef>
          <a:effectRef idx="0">
            <a:schemeClr val="dk1"/>
          </a:effectRef>
          <a:fontRef idx="minor">
            <a:schemeClr val="tx1"/>
          </a:fontRef>
        </p:style>
      </p:cxnSp>
      <p:sp>
        <p:nvSpPr>
          <p:cNvPr id="14" name="正方形/長方形 13"/>
          <p:cNvSpPr/>
          <p:nvPr/>
        </p:nvSpPr>
        <p:spPr>
          <a:xfrm>
            <a:off x="1601993" y="324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2411990"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322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403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1601993" y="405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2411990"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322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403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01993" y="5138977"/>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29" name="直線コネクタ 28"/>
          <p:cNvCxnSpPr/>
          <p:nvPr/>
        </p:nvCxnSpPr>
        <p:spPr>
          <a:xfrm flipV="1">
            <a:off x="3061975" y="5408980"/>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3942004" y="3248987"/>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4211996" y="1358977"/>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cell</a:t>
            </a:r>
            <a:endParaRPr kumimoji="1" lang="ja-JP" altLang="en-US" sz="1600" dirty="0">
              <a:latin typeface="Arial Narrow" pitchFamily="34" charset="0"/>
            </a:endParaRPr>
          </a:p>
        </p:txBody>
      </p:sp>
      <p:sp>
        <p:nvSpPr>
          <p:cNvPr id="127" name="正方形/長方形 126"/>
          <p:cNvSpPr/>
          <p:nvPr/>
        </p:nvSpPr>
        <p:spPr>
          <a:xfrm>
            <a:off x="1871970" y="908972"/>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lines</a:t>
            </a:r>
            <a:endParaRPr kumimoji="1" lang="ja-JP" altLang="en-US" sz="1600" dirty="0">
              <a:latin typeface="Arial Narrow" pitchFamily="34" charset="0"/>
            </a:endParaRPr>
          </a:p>
        </p:txBody>
      </p:sp>
      <p:sp>
        <p:nvSpPr>
          <p:cNvPr id="129" name="台形 128"/>
          <p:cNvSpPr/>
          <p:nvPr/>
        </p:nvSpPr>
        <p:spPr>
          <a:xfrm rot="5400000" flipV="1">
            <a:off x="-468043" y="297898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sp>
        <p:nvSpPr>
          <p:cNvPr id="134" name="正方形/長方形 133"/>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column selector</a:t>
            </a:r>
            <a:endParaRPr kumimoji="1" lang="ja-JP" altLang="en-US" sz="1600" dirty="0">
              <a:latin typeface="Arial Narrow" pitchFamily="34" charset="0"/>
            </a:endParaRPr>
          </a:p>
        </p:txBody>
      </p:sp>
      <p:sp>
        <p:nvSpPr>
          <p:cNvPr id="135" name="正方形/長方形 134"/>
          <p:cNvSpPr/>
          <p:nvPr/>
        </p:nvSpPr>
        <p:spPr>
          <a:xfrm rot="16200000">
            <a:off x="-243043" y="2663980"/>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cxnSp>
        <p:nvCxnSpPr>
          <p:cNvPr id="136" name="直線コネクタ 135"/>
          <p:cNvCxnSpPr/>
          <p:nvPr/>
        </p:nvCxnSpPr>
        <p:spPr>
          <a:xfrm flipV="1">
            <a:off x="71950" y="3068996"/>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sp>
        <p:nvSpPr>
          <p:cNvPr id="138" name="正方形/長方形 137"/>
          <p:cNvSpPr/>
          <p:nvPr/>
        </p:nvSpPr>
        <p:spPr>
          <a:xfrm>
            <a:off x="-108052" y="2618991"/>
            <a:ext cx="114010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address</a:t>
            </a:r>
            <a:endParaRPr kumimoji="1" lang="ja-JP" altLang="en-US" sz="1600" dirty="0">
              <a:latin typeface="Arial Narrow" pitchFamily="34" charset="0"/>
            </a:endParaRPr>
          </a:p>
        </p:txBody>
      </p:sp>
      <p:sp>
        <p:nvSpPr>
          <p:cNvPr id="139" name="正方形/長方形 138"/>
          <p:cNvSpPr/>
          <p:nvPr/>
        </p:nvSpPr>
        <p:spPr>
          <a:xfrm>
            <a:off x="1781969" y="5769026"/>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data</a:t>
            </a:r>
            <a:endParaRPr kumimoji="1" lang="ja-JP" altLang="en-US" sz="1600" dirty="0">
              <a:latin typeface="Arial Narrow" pitchFamily="34" charset="0"/>
            </a:endParaRPr>
          </a:p>
        </p:txBody>
      </p:sp>
    </p:spTree>
    <p:extLst>
      <p:ext uri="{BB962C8B-B14F-4D97-AF65-F5344CB8AC3E}">
        <p14:creationId xmlns:p14="http://schemas.microsoft.com/office/powerpoint/2010/main" val="40560205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履歴が貯まる前の分岐に対して、成立</a:t>
            </a:r>
            <a:r>
              <a:rPr lang="en-US" altLang="ja-JP" dirty="0"/>
              <a:t>/</a:t>
            </a:r>
            <a:r>
              <a:rPr lang="ja-JP" altLang="en-US" dirty="0"/>
              <a:t>不成立の両方を実行できるように回路を並べておいて、要らなくなったデータを捨てるというのは非現実的なんでしょうか？電力・回路的に無駄が多そうというのはなんとなく感じますが。</a:t>
            </a:r>
          </a:p>
        </p:txBody>
      </p:sp>
    </p:spTree>
    <p:extLst>
      <p:ext uri="{BB962C8B-B14F-4D97-AF65-F5344CB8AC3E}">
        <p14:creationId xmlns:p14="http://schemas.microsoft.com/office/powerpoint/2010/main" val="28924098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メモリの読み出し操作</a:t>
            </a:r>
          </a:p>
        </p:txBody>
      </p:sp>
      <p:sp>
        <p:nvSpPr>
          <p:cNvPr id="3" name="テキスト プレースホルダー 2"/>
          <p:cNvSpPr>
            <a:spLocks noGrp="1"/>
          </p:cNvSpPr>
          <p:nvPr>
            <p:ph type="body" sz="quarter" idx="10"/>
          </p:nvPr>
        </p:nvSpPr>
        <p:spPr>
          <a:xfrm>
            <a:off x="4932004" y="1088974"/>
            <a:ext cx="3870042" cy="5309752"/>
          </a:xfrm>
        </p:spPr>
        <p:txBody>
          <a:bodyPr anchor="t"/>
          <a:lstStyle/>
          <a:p>
            <a:pPr marL="817200" lvl="1" indent="-457200">
              <a:buFont typeface="+mj-lt"/>
              <a:buAutoNum type="arabicPeriod"/>
            </a:pPr>
            <a:r>
              <a:rPr kumimoji="1" lang="ja-JP" altLang="en-US" dirty="0"/>
              <a:t>アドレスのデコード</a:t>
            </a:r>
            <a:endParaRPr kumimoji="1" lang="en-US" altLang="ja-JP" dirty="0"/>
          </a:p>
          <a:p>
            <a:pPr marL="817200" lvl="1" indent="-457200">
              <a:buFont typeface="+mj-lt"/>
              <a:buAutoNum type="arabicPeriod"/>
            </a:pPr>
            <a:r>
              <a:rPr kumimoji="1" lang="ja-JP" altLang="en-US" dirty="0"/>
              <a:t>ワードラインのアサート</a:t>
            </a:r>
            <a:br>
              <a:rPr kumimoji="1" lang="en-US" altLang="ja-JP" dirty="0"/>
            </a:br>
            <a:r>
              <a:rPr kumimoji="1" lang="ja-JP" altLang="en-US" dirty="0"/>
              <a:t>（行の指定）</a:t>
            </a:r>
            <a:endParaRPr kumimoji="1" lang="en-US" altLang="ja-JP" dirty="0"/>
          </a:p>
          <a:p>
            <a:pPr marL="817200" lvl="1" indent="-457200">
              <a:buFont typeface="+mj-lt"/>
              <a:buAutoNum type="arabicPeriod"/>
            </a:pPr>
            <a:r>
              <a:rPr kumimoji="1" lang="ja-JP" altLang="en-US" dirty="0"/>
              <a:t>ビットラインへの１行分のデータの読み出し</a:t>
            </a:r>
            <a:endParaRPr kumimoji="1" lang="en-US" altLang="ja-JP" dirty="0"/>
          </a:p>
          <a:p>
            <a:pPr marL="817200" lvl="1" indent="-457200">
              <a:buFont typeface="+mj-lt"/>
              <a:buAutoNum type="arabicPeriod"/>
            </a:pPr>
            <a:r>
              <a:rPr kumimoji="1" lang="ja-JP" altLang="en-US" dirty="0"/>
              <a:t>カラムセレクタによる</a:t>
            </a:r>
            <a:br>
              <a:rPr kumimoji="1" lang="en-US" altLang="ja-JP" dirty="0"/>
            </a:br>
            <a:r>
              <a:rPr kumimoji="1" lang="ja-JP" altLang="en-US" dirty="0"/>
              <a:t>目的のビットの選択</a:t>
            </a:r>
            <a:endParaRPr kumimoji="1" lang="en-US" altLang="ja-JP" dirty="0"/>
          </a:p>
          <a:p>
            <a:pPr marL="817200" lvl="1" indent="-457200">
              <a:buFont typeface="+mj-lt"/>
              <a:buAutoNum type="arabicPeriod"/>
            </a:pPr>
            <a:endParaRPr lang="en-US" altLang="ja-JP" dirty="0"/>
          </a:p>
          <a:p>
            <a:pPr lvl="1"/>
            <a:r>
              <a:rPr kumimoji="1" lang="ja-JP" altLang="en-US" dirty="0"/>
              <a:t>（書き込みはこれの逆を</a:t>
            </a:r>
            <a:br>
              <a:rPr kumimoji="1" lang="en-US" altLang="ja-JP" dirty="0"/>
            </a:br>
            <a:r>
              <a:rPr kumimoji="1" lang="ja-JP" altLang="en-US" dirty="0"/>
              <a:t>　行う</a:t>
            </a:r>
            <a:endParaRPr kumimoji="1" lang="en-US" altLang="ja-JP" dirty="0"/>
          </a:p>
          <a:p>
            <a:pPr lvl="1"/>
            <a:endParaRPr kumimoji="1" lang="ja-JP" altLang="en-US" dirty="0"/>
          </a:p>
        </p:txBody>
      </p:sp>
      <p:sp>
        <p:nvSpPr>
          <p:cNvPr id="4" name="正方形/長方形 3"/>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2411993"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322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1601993" y="243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10" name="正方形/長方形 9"/>
          <p:cNvSpPr/>
          <p:nvPr/>
        </p:nvSpPr>
        <p:spPr>
          <a:xfrm>
            <a:off x="2411990"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600" dirty="0">
                <a:latin typeface="Arial Narrow" pitchFamily="34" charset="0"/>
              </a:rPr>
              <a:t>0</a:t>
            </a:r>
            <a:endParaRPr kumimoji="1" lang="ja-JP" altLang="en-US" sz="1600" dirty="0">
              <a:latin typeface="Arial Narrow" pitchFamily="34" charset="0"/>
            </a:endParaRPr>
          </a:p>
        </p:txBody>
      </p:sp>
      <p:sp>
        <p:nvSpPr>
          <p:cNvPr id="11" name="正方形/長方形 10"/>
          <p:cNvSpPr/>
          <p:nvPr/>
        </p:nvSpPr>
        <p:spPr>
          <a:xfrm>
            <a:off x="322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2" name="正方形/長方形 11"/>
          <p:cNvSpPr/>
          <p:nvPr/>
        </p:nvSpPr>
        <p:spPr>
          <a:xfrm>
            <a:off x="403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13" name="直線コネクタ 12"/>
          <p:cNvCxnSpPr/>
          <p:nvPr/>
        </p:nvCxnSpPr>
        <p:spPr>
          <a:xfrm flipV="1">
            <a:off x="1151962" y="2708977"/>
            <a:ext cx="3690029" cy="15"/>
          </a:xfrm>
          <a:prstGeom prst="line">
            <a:avLst/>
          </a:prstGeom>
          <a:ln w="3175"/>
        </p:spPr>
        <p:style>
          <a:lnRef idx="1">
            <a:schemeClr val="dk1"/>
          </a:lnRef>
          <a:fillRef idx="0">
            <a:schemeClr val="dk1"/>
          </a:fillRef>
          <a:effectRef idx="0">
            <a:schemeClr val="dk1"/>
          </a:effectRef>
          <a:fontRef idx="minor">
            <a:schemeClr val="tx1"/>
          </a:fontRef>
        </p:style>
      </p:cxnSp>
      <p:sp>
        <p:nvSpPr>
          <p:cNvPr id="14" name="正方形/長方形 13"/>
          <p:cNvSpPr/>
          <p:nvPr/>
        </p:nvSpPr>
        <p:spPr>
          <a:xfrm>
            <a:off x="1601993" y="324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2411990"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322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403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1601993" y="405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2411990"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322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403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01993" y="5138977"/>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29" name="直線コネクタ 28"/>
          <p:cNvCxnSpPr/>
          <p:nvPr/>
        </p:nvCxnSpPr>
        <p:spPr>
          <a:xfrm flipV="1">
            <a:off x="3061975" y="5408980"/>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3942004" y="3248987"/>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4211996" y="1358977"/>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cell</a:t>
            </a:r>
            <a:endParaRPr kumimoji="1" lang="ja-JP" altLang="en-US" sz="1600" dirty="0">
              <a:latin typeface="Arial Narrow" pitchFamily="34" charset="0"/>
            </a:endParaRPr>
          </a:p>
        </p:txBody>
      </p:sp>
      <p:sp>
        <p:nvSpPr>
          <p:cNvPr id="127" name="正方形/長方形 126"/>
          <p:cNvSpPr/>
          <p:nvPr/>
        </p:nvSpPr>
        <p:spPr>
          <a:xfrm>
            <a:off x="1871970" y="908972"/>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lines</a:t>
            </a:r>
            <a:endParaRPr kumimoji="1" lang="ja-JP" altLang="en-US" sz="1600" dirty="0">
              <a:latin typeface="Arial Narrow" pitchFamily="34" charset="0"/>
            </a:endParaRPr>
          </a:p>
        </p:txBody>
      </p:sp>
      <p:sp>
        <p:nvSpPr>
          <p:cNvPr id="129" name="台形 128"/>
          <p:cNvSpPr/>
          <p:nvPr/>
        </p:nvSpPr>
        <p:spPr>
          <a:xfrm rot="5400000" flipV="1">
            <a:off x="-468043" y="297898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sp>
        <p:nvSpPr>
          <p:cNvPr id="134" name="正方形/長方形 133"/>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column selector</a:t>
            </a:r>
            <a:endParaRPr kumimoji="1" lang="ja-JP" altLang="en-US" sz="1600" dirty="0">
              <a:latin typeface="Arial Narrow" pitchFamily="34" charset="0"/>
            </a:endParaRPr>
          </a:p>
        </p:txBody>
      </p:sp>
      <p:sp>
        <p:nvSpPr>
          <p:cNvPr id="135" name="正方形/長方形 134"/>
          <p:cNvSpPr/>
          <p:nvPr/>
        </p:nvSpPr>
        <p:spPr>
          <a:xfrm rot="16200000">
            <a:off x="-243043" y="2663980"/>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cxnSp>
        <p:nvCxnSpPr>
          <p:cNvPr id="136" name="直線コネクタ 135"/>
          <p:cNvCxnSpPr/>
          <p:nvPr/>
        </p:nvCxnSpPr>
        <p:spPr>
          <a:xfrm flipV="1">
            <a:off x="71950" y="3068996"/>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sp>
        <p:nvSpPr>
          <p:cNvPr id="138" name="正方形/長方形 137"/>
          <p:cNvSpPr/>
          <p:nvPr/>
        </p:nvSpPr>
        <p:spPr>
          <a:xfrm>
            <a:off x="-108052" y="2618991"/>
            <a:ext cx="114010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address</a:t>
            </a:r>
            <a:endParaRPr kumimoji="1" lang="ja-JP" altLang="en-US" sz="1600" dirty="0">
              <a:latin typeface="Arial Narrow" pitchFamily="34" charset="0"/>
            </a:endParaRPr>
          </a:p>
        </p:txBody>
      </p:sp>
      <p:sp>
        <p:nvSpPr>
          <p:cNvPr id="139" name="正方形/長方形 138"/>
          <p:cNvSpPr/>
          <p:nvPr/>
        </p:nvSpPr>
        <p:spPr>
          <a:xfrm>
            <a:off x="1781969" y="5769026"/>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data</a:t>
            </a:r>
            <a:endParaRPr kumimoji="1" lang="ja-JP" altLang="en-US" sz="1600" dirty="0">
              <a:latin typeface="Arial Narrow" pitchFamily="34" charset="0"/>
            </a:endParaRPr>
          </a:p>
        </p:txBody>
      </p:sp>
    </p:spTree>
    <p:extLst>
      <p:ext uri="{BB962C8B-B14F-4D97-AF65-F5344CB8AC3E}">
        <p14:creationId xmlns:p14="http://schemas.microsoft.com/office/powerpoint/2010/main" val="40513129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メモリの読み出し動作の例</a:t>
            </a:r>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5022005" y="1088974"/>
                <a:ext cx="3870042" cy="5309752"/>
              </a:xfrm>
            </p:spPr>
            <p:txBody>
              <a:bodyPr anchor="t"/>
              <a:lstStyle/>
              <a:p>
                <a:r>
                  <a:rPr kumimoji="1" lang="ja-JP" altLang="en-US" dirty="0"/>
                  <a:t>要素数 </a:t>
                </a:r>
                <a14:m>
                  <m:oMath xmlns:m="http://schemas.openxmlformats.org/officeDocument/2006/math">
                    <m:sSup>
                      <m:sSupPr>
                        <m:ctrlPr>
                          <a:rPr kumimoji="1" lang="en-US" altLang="ja-JP" i="1" dirty="0" smtClean="0">
                            <a:latin typeface="Cambria Math" panose="02040503050406030204" pitchFamily="18" charset="0"/>
                          </a:rPr>
                        </m:ctrlPr>
                      </m:sSupPr>
                      <m:e>
                        <m:r>
                          <a:rPr kumimoji="1" lang="en-US" altLang="ja-JP" b="0" i="1" dirty="0" smtClean="0">
                            <a:latin typeface="Cambria Math" panose="02040503050406030204" pitchFamily="18" charset="0"/>
                          </a:rPr>
                          <m:t>16=</m:t>
                        </m:r>
                        <m:r>
                          <a:rPr kumimoji="1" lang="en-US" altLang="ja-JP" i="1" dirty="0" smtClean="0">
                            <a:latin typeface="Cambria Math" panose="02040503050406030204" pitchFamily="18" charset="0"/>
                          </a:rPr>
                          <m:t>2</m:t>
                        </m:r>
                      </m:e>
                      <m:sup>
                        <m:r>
                          <a:rPr kumimoji="1" lang="en-US" altLang="ja-JP" i="1" dirty="0" smtClean="0">
                            <a:latin typeface="Cambria Math" panose="02040503050406030204" pitchFamily="18" charset="0"/>
                          </a:rPr>
                          <m:t>4</m:t>
                        </m:r>
                      </m:sup>
                    </m:sSup>
                  </m:oMath>
                </a14:m>
                <a:endParaRPr kumimoji="1" lang="en-US" altLang="ja-JP" dirty="0"/>
              </a:p>
              <a:p>
                <a:pPr lvl="1"/>
                <a:r>
                  <a:rPr kumimoji="1" lang="ja-JP" altLang="en-US" dirty="0"/>
                  <a:t>アドレスは</a:t>
                </a:r>
                <a:r>
                  <a:rPr kumimoji="1" lang="en-US" altLang="ja-JP" dirty="0"/>
                  <a:t>4</a:t>
                </a:r>
                <a:r>
                  <a:rPr kumimoji="1" lang="ja-JP" altLang="en-US" dirty="0"/>
                  <a:t>ビット</a:t>
                </a:r>
                <a:endParaRPr kumimoji="1" lang="en-US" altLang="ja-JP" dirty="0"/>
              </a:p>
              <a:p>
                <a:pPr lvl="1"/>
                <a:r>
                  <a:rPr kumimoji="1" lang="ja-JP" altLang="en-US" dirty="0"/>
                  <a:t>各セルの右上の数字が</a:t>
                </a:r>
                <a:br>
                  <a:rPr kumimoji="1" lang="en-US" altLang="ja-JP" dirty="0"/>
                </a:br>
                <a:r>
                  <a:rPr kumimoji="1" lang="ja-JP" altLang="en-US" dirty="0"/>
                  <a:t>アドレス</a:t>
                </a:r>
                <a:endParaRPr kumimoji="1" lang="en-US" altLang="ja-JP" dirty="0"/>
              </a:p>
              <a:p>
                <a:r>
                  <a:rPr kumimoji="1" lang="ja-JP" altLang="en-US" dirty="0"/>
                  <a:t>このメモリの読み出し操作を例として説明</a:t>
                </a:r>
                <a:endParaRPr kumimoji="1" lang="en-US" altLang="ja-JP" dirty="0"/>
              </a:p>
              <a:p>
                <a:pPr lvl="1"/>
                <a:r>
                  <a:rPr kumimoji="1" lang="ja-JP" altLang="en-US" dirty="0"/>
                  <a:t>アドレス６のセルを</a:t>
                </a:r>
                <a:br>
                  <a:rPr kumimoji="1" lang="en-US" altLang="ja-JP" dirty="0"/>
                </a:br>
                <a:r>
                  <a:rPr kumimoji="1" lang="ja-JP" altLang="en-US" dirty="0"/>
                  <a:t>読み出す</a:t>
                </a:r>
                <a:endParaRPr kumimoji="1" lang="en-US" altLang="ja-JP" dirty="0"/>
              </a:p>
              <a:p>
                <a:endParaRPr kumimoji="1" lang="en-US" altLang="ja-JP" dirty="0"/>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5022005" y="1088974"/>
                <a:ext cx="3870042" cy="5309752"/>
              </a:xfrm>
              <a:blipFill rotWithShape="0">
                <a:blip r:embed="rId2"/>
                <a:stretch>
                  <a:fillRect l="-1417" t="-344" r="-1417"/>
                </a:stretch>
              </a:blipFill>
            </p:spPr>
            <p:txBody>
              <a:bodyPr/>
              <a:lstStyle/>
              <a:p>
                <a:r>
                  <a:rPr lang="ja-JP" altLang="en-US">
                    <a:noFill/>
                  </a:rPr>
                  <a:t> </a:t>
                </a:r>
              </a:p>
            </p:txBody>
          </p:sp>
        </mc:Fallback>
      </mc:AlternateContent>
      <p:sp>
        <p:nvSpPr>
          <p:cNvPr id="4" name="正方形/長方形 3"/>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2411993"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322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1601993" y="243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10" name="正方形/長方形 9"/>
          <p:cNvSpPr/>
          <p:nvPr/>
        </p:nvSpPr>
        <p:spPr>
          <a:xfrm>
            <a:off x="2411990"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600" dirty="0">
                <a:latin typeface="Arial Narrow" pitchFamily="34" charset="0"/>
              </a:rPr>
              <a:t>0</a:t>
            </a:r>
            <a:endParaRPr kumimoji="1" lang="ja-JP" altLang="en-US" sz="1600" dirty="0">
              <a:latin typeface="Arial Narrow" pitchFamily="34" charset="0"/>
            </a:endParaRPr>
          </a:p>
        </p:txBody>
      </p:sp>
      <p:sp>
        <p:nvSpPr>
          <p:cNvPr id="11" name="正方形/長方形 10"/>
          <p:cNvSpPr/>
          <p:nvPr/>
        </p:nvSpPr>
        <p:spPr>
          <a:xfrm>
            <a:off x="3221991" y="2438977"/>
            <a:ext cx="540000" cy="54000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2" name="正方形/長方形 11"/>
          <p:cNvSpPr/>
          <p:nvPr/>
        </p:nvSpPr>
        <p:spPr>
          <a:xfrm>
            <a:off x="403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13" name="直線コネクタ 12"/>
          <p:cNvCxnSpPr/>
          <p:nvPr/>
        </p:nvCxnSpPr>
        <p:spPr>
          <a:xfrm flipV="1">
            <a:off x="1151962" y="2708977"/>
            <a:ext cx="3690029" cy="15"/>
          </a:xfrm>
          <a:prstGeom prst="line">
            <a:avLst/>
          </a:prstGeom>
          <a:ln w="3175"/>
        </p:spPr>
        <p:style>
          <a:lnRef idx="1">
            <a:schemeClr val="dk1"/>
          </a:lnRef>
          <a:fillRef idx="0">
            <a:schemeClr val="dk1"/>
          </a:fillRef>
          <a:effectRef idx="0">
            <a:schemeClr val="dk1"/>
          </a:effectRef>
          <a:fontRef idx="minor">
            <a:schemeClr val="tx1"/>
          </a:fontRef>
        </p:style>
      </p:cxnSp>
      <p:sp>
        <p:nvSpPr>
          <p:cNvPr id="14" name="正方形/長方形 13"/>
          <p:cNvSpPr/>
          <p:nvPr/>
        </p:nvSpPr>
        <p:spPr>
          <a:xfrm>
            <a:off x="1601993" y="324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2411990"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322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403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1601993" y="405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2411990"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322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403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01993" y="5138977"/>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29" name="直線コネクタ 28"/>
          <p:cNvCxnSpPr/>
          <p:nvPr/>
        </p:nvCxnSpPr>
        <p:spPr>
          <a:xfrm flipV="1">
            <a:off x="3061975" y="5408980"/>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3942004" y="3248987"/>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4211996" y="1358977"/>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cell</a:t>
            </a:r>
            <a:endParaRPr kumimoji="1" lang="ja-JP" altLang="en-US" sz="1600" dirty="0">
              <a:latin typeface="Arial Narrow" pitchFamily="34" charset="0"/>
            </a:endParaRPr>
          </a:p>
        </p:txBody>
      </p:sp>
      <p:sp>
        <p:nvSpPr>
          <p:cNvPr id="127" name="正方形/長方形 126"/>
          <p:cNvSpPr/>
          <p:nvPr/>
        </p:nvSpPr>
        <p:spPr>
          <a:xfrm>
            <a:off x="1871970" y="908972"/>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lines</a:t>
            </a:r>
            <a:endParaRPr kumimoji="1" lang="ja-JP" altLang="en-US" sz="1600" dirty="0">
              <a:latin typeface="Arial Narrow" pitchFamily="34" charset="0"/>
            </a:endParaRPr>
          </a:p>
        </p:txBody>
      </p:sp>
      <p:sp>
        <p:nvSpPr>
          <p:cNvPr id="129" name="台形 128"/>
          <p:cNvSpPr/>
          <p:nvPr/>
        </p:nvSpPr>
        <p:spPr>
          <a:xfrm rot="5400000" flipV="1">
            <a:off x="-468043" y="297898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sp>
        <p:nvSpPr>
          <p:cNvPr id="134" name="正方形/長方形 133"/>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column selector</a:t>
            </a:r>
            <a:endParaRPr kumimoji="1" lang="ja-JP" altLang="en-US" sz="1600" dirty="0">
              <a:latin typeface="Arial Narrow" pitchFamily="34" charset="0"/>
            </a:endParaRPr>
          </a:p>
        </p:txBody>
      </p:sp>
      <p:sp>
        <p:nvSpPr>
          <p:cNvPr id="135" name="正方形/長方形 134"/>
          <p:cNvSpPr/>
          <p:nvPr/>
        </p:nvSpPr>
        <p:spPr>
          <a:xfrm rot="16200000">
            <a:off x="-243043" y="2663980"/>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cxnSp>
        <p:nvCxnSpPr>
          <p:cNvPr id="136" name="直線コネクタ 135"/>
          <p:cNvCxnSpPr/>
          <p:nvPr/>
        </p:nvCxnSpPr>
        <p:spPr>
          <a:xfrm flipV="1">
            <a:off x="71950" y="3068996"/>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sp>
        <p:nvSpPr>
          <p:cNvPr id="138" name="正方形/長方形 137"/>
          <p:cNvSpPr/>
          <p:nvPr/>
        </p:nvSpPr>
        <p:spPr>
          <a:xfrm>
            <a:off x="-108052" y="2618991"/>
            <a:ext cx="114010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address</a:t>
            </a:r>
            <a:endParaRPr kumimoji="1" lang="ja-JP" altLang="en-US" sz="1600" dirty="0">
              <a:latin typeface="Arial Narrow" pitchFamily="34" charset="0"/>
            </a:endParaRPr>
          </a:p>
        </p:txBody>
      </p:sp>
      <p:sp>
        <p:nvSpPr>
          <p:cNvPr id="139" name="正方形/長方形 138"/>
          <p:cNvSpPr/>
          <p:nvPr/>
        </p:nvSpPr>
        <p:spPr>
          <a:xfrm>
            <a:off x="1781969" y="5769026"/>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data</a:t>
            </a:r>
            <a:endParaRPr kumimoji="1" lang="ja-JP" altLang="en-US" sz="1600" dirty="0">
              <a:latin typeface="Arial Narrow" pitchFamily="34" charset="0"/>
            </a:endParaRPr>
          </a:p>
        </p:txBody>
      </p:sp>
      <p:sp>
        <p:nvSpPr>
          <p:cNvPr id="39" name="正方形/長方形 38"/>
          <p:cNvSpPr/>
          <p:nvPr/>
        </p:nvSpPr>
        <p:spPr>
          <a:xfrm>
            <a:off x="1871970"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０</a:t>
            </a:r>
            <a:endParaRPr kumimoji="1" lang="ja-JP" altLang="en-US" b="1" dirty="0">
              <a:solidFill>
                <a:schemeClr val="accent5"/>
              </a:solidFill>
              <a:latin typeface="Arial Narrow" pitchFamily="34" charset="0"/>
            </a:endParaRPr>
          </a:p>
        </p:txBody>
      </p:sp>
      <p:sp>
        <p:nvSpPr>
          <p:cNvPr id="40" name="正方形/長方形 39"/>
          <p:cNvSpPr/>
          <p:nvPr/>
        </p:nvSpPr>
        <p:spPr>
          <a:xfrm>
            <a:off x="2681979"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a:solidFill>
                  <a:schemeClr val="accent5"/>
                </a:solidFill>
                <a:latin typeface="Arial Narrow" pitchFamily="34" charset="0"/>
              </a:rPr>
              <a:t>１</a:t>
            </a:r>
            <a:endParaRPr kumimoji="1" lang="ja-JP" altLang="en-US" b="1" dirty="0">
              <a:solidFill>
                <a:schemeClr val="accent5"/>
              </a:solidFill>
              <a:latin typeface="Arial Narrow" pitchFamily="34" charset="0"/>
            </a:endParaRPr>
          </a:p>
        </p:txBody>
      </p:sp>
      <p:sp>
        <p:nvSpPr>
          <p:cNvPr id="41" name="正方形/長方形 40"/>
          <p:cNvSpPr/>
          <p:nvPr/>
        </p:nvSpPr>
        <p:spPr>
          <a:xfrm>
            <a:off x="3491988"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a:solidFill>
                  <a:schemeClr val="accent5"/>
                </a:solidFill>
                <a:latin typeface="Arial Narrow" pitchFamily="34" charset="0"/>
              </a:rPr>
              <a:t>２</a:t>
            </a:r>
            <a:endParaRPr kumimoji="1" lang="ja-JP" altLang="en-US" b="1" dirty="0">
              <a:solidFill>
                <a:schemeClr val="accent5"/>
              </a:solidFill>
              <a:latin typeface="Arial Narrow" pitchFamily="34" charset="0"/>
            </a:endParaRPr>
          </a:p>
        </p:txBody>
      </p:sp>
      <p:sp>
        <p:nvSpPr>
          <p:cNvPr id="42" name="正方形/長方形 41"/>
          <p:cNvSpPr/>
          <p:nvPr/>
        </p:nvSpPr>
        <p:spPr>
          <a:xfrm>
            <a:off x="4301997"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a:solidFill>
                  <a:schemeClr val="accent5"/>
                </a:solidFill>
                <a:latin typeface="Arial Narrow" pitchFamily="34" charset="0"/>
              </a:rPr>
              <a:t>３</a:t>
            </a:r>
            <a:endParaRPr kumimoji="1" lang="ja-JP" altLang="en-US" b="1" dirty="0">
              <a:solidFill>
                <a:schemeClr val="accent5"/>
              </a:solidFill>
              <a:latin typeface="Arial Narrow" pitchFamily="34" charset="0"/>
            </a:endParaRPr>
          </a:p>
        </p:txBody>
      </p:sp>
      <p:sp>
        <p:nvSpPr>
          <p:cNvPr id="43" name="正方形/長方形 42"/>
          <p:cNvSpPr/>
          <p:nvPr/>
        </p:nvSpPr>
        <p:spPr>
          <a:xfrm>
            <a:off x="1871970"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a:solidFill>
                  <a:schemeClr val="accent5"/>
                </a:solidFill>
                <a:latin typeface="Arial Narrow" pitchFamily="34" charset="0"/>
              </a:rPr>
              <a:t>４</a:t>
            </a:r>
            <a:endParaRPr kumimoji="1" lang="ja-JP" altLang="en-US" b="1" dirty="0">
              <a:solidFill>
                <a:schemeClr val="accent5"/>
              </a:solidFill>
              <a:latin typeface="Arial Narrow" pitchFamily="34" charset="0"/>
            </a:endParaRPr>
          </a:p>
        </p:txBody>
      </p:sp>
      <p:sp>
        <p:nvSpPr>
          <p:cNvPr id="44" name="正方形/長方形 43"/>
          <p:cNvSpPr/>
          <p:nvPr/>
        </p:nvSpPr>
        <p:spPr>
          <a:xfrm>
            <a:off x="2681979"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５</a:t>
            </a:r>
            <a:endParaRPr kumimoji="1" lang="ja-JP" altLang="en-US" b="1" dirty="0">
              <a:solidFill>
                <a:schemeClr val="accent5"/>
              </a:solidFill>
              <a:latin typeface="Arial Narrow" pitchFamily="34" charset="0"/>
            </a:endParaRPr>
          </a:p>
        </p:txBody>
      </p:sp>
      <p:sp>
        <p:nvSpPr>
          <p:cNvPr id="45" name="正方形/長方形 44"/>
          <p:cNvSpPr/>
          <p:nvPr/>
        </p:nvSpPr>
        <p:spPr>
          <a:xfrm>
            <a:off x="3491988"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a:solidFill>
                  <a:schemeClr val="accent5"/>
                </a:solidFill>
                <a:latin typeface="Arial Narrow" pitchFamily="34" charset="0"/>
              </a:rPr>
              <a:t>６</a:t>
            </a:r>
            <a:endParaRPr kumimoji="1" lang="ja-JP" altLang="en-US" b="1" dirty="0">
              <a:solidFill>
                <a:schemeClr val="accent5"/>
              </a:solidFill>
              <a:latin typeface="Arial Narrow" pitchFamily="34" charset="0"/>
            </a:endParaRPr>
          </a:p>
        </p:txBody>
      </p:sp>
      <p:sp>
        <p:nvSpPr>
          <p:cNvPr id="46" name="正方形/長方形 45"/>
          <p:cNvSpPr/>
          <p:nvPr/>
        </p:nvSpPr>
        <p:spPr>
          <a:xfrm>
            <a:off x="4301997"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７</a:t>
            </a:r>
            <a:endParaRPr kumimoji="1" lang="ja-JP" altLang="en-US" b="1" dirty="0">
              <a:solidFill>
                <a:schemeClr val="accent5"/>
              </a:solidFill>
              <a:latin typeface="Arial Narrow" pitchFamily="34" charset="0"/>
            </a:endParaRPr>
          </a:p>
        </p:txBody>
      </p:sp>
      <p:sp>
        <p:nvSpPr>
          <p:cNvPr id="47" name="正方形/長方形 46"/>
          <p:cNvSpPr/>
          <p:nvPr/>
        </p:nvSpPr>
        <p:spPr>
          <a:xfrm>
            <a:off x="1871970"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８</a:t>
            </a:r>
            <a:endParaRPr kumimoji="1" lang="ja-JP" altLang="en-US" b="1" dirty="0">
              <a:solidFill>
                <a:schemeClr val="accent5"/>
              </a:solidFill>
              <a:latin typeface="Arial Narrow" pitchFamily="34" charset="0"/>
            </a:endParaRPr>
          </a:p>
        </p:txBody>
      </p:sp>
      <p:sp>
        <p:nvSpPr>
          <p:cNvPr id="48" name="正方形/長方形 47"/>
          <p:cNvSpPr/>
          <p:nvPr/>
        </p:nvSpPr>
        <p:spPr>
          <a:xfrm>
            <a:off x="2681979"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ja-JP" altLang="en-US" b="1" dirty="0">
                <a:solidFill>
                  <a:schemeClr val="accent5"/>
                </a:solidFill>
                <a:latin typeface="Arial Narrow" pitchFamily="34" charset="0"/>
              </a:rPr>
              <a:t>９</a:t>
            </a:r>
          </a:p>
        </p:txBody>
      </p:sp>
      <p:sp>
        <p:nvSpPr>
          <p:cNvPr id="49" name="正方形/長方形 48"/>
          <p:cNvSpPr/>
          <p:nvPr/>
        </p:nvSpPr>
        <p:spPr>
          <a:xfrm>
            <a:off x="3491988"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１０</a:t>
            </a:r>
            <a:endParaRPr kumimoji="1" lang="ja-JP" altLang="en-US" b="1" dirty="0">
              <a:solidFill>
                <a:schemeClr val="accent5"/>
              </a:solidFill>
              <a:latin typeface="Arial Narrow" pitchFamily="34" charset="0"/>
            </a:endParaRPr>
          </a:p>
        </p:txBody>
      </p:sp>
      <p:sp>
        <p:nvSpPr>
          <p:cNvPr id="50" name="正方形/長方形 49"/>
          <p:cNvSpPr/>
          <p:nvPr/>
        </p:nvSpPr>
        <p:spPr>
          <a:xfrm>
            <a:off x="4301997"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１１</a:t>
            </a:r>
            <a:endParaRPr kumimoji="1" lang="ja-JP" altLang="en-US" b="1" dirty="0">
              <a:solidFill>
                <a:schemeClr val="accent5"/>
              </a:solidFill>
              <a:latin typeface="Arial Narrow" pitchFamily="34" charset="0"/>
            </a:endParaRPr>
          </a:p>
        </p:txBody>
      </p:sp>
      <p:sp>
        <p:nvSpPr>
          <p:cNvPr id="51" name="正方形/長方形 50"/>
          <p:cNvSpPr/>
          <p:nvPr/>
        </p:nvSpPr>
        <p:spPr>
          <a:xfrm>
            <a:off x="1871970"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１２</a:t>
            </a:r>
            <a:endParaRPr kumimoji="1" lang="ja-JP" altLang="en-US" b="1" dirty="0">
              <a:solidFill>
                <a:schemeClr val="accent5"/>
              </a:solidFill>
              <a:latin typeface="Arial Narrow" pitchFamily="34" charset="0"/>
            </a:endParaRPr>
          </a:p>
        </p:txBody>
      </p:sp>
      <p:sp>
        <p:nvSpPr>
          <p:cNvPr id="52" name="正方形/長方形 51"/>
          <p:cNvSpPr/>
          <p:nvPr/>
        </p:nvSpPr>
        <p:spPr>
          <a:xfrm>
            <a:off x="2681979"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１３</a:t>
            </a:r>
            <a:endParaRPr kumimoji="1" lang="ja-JP" altLang="en-US" b="1" dirty="0">
              <a:solidFill>
                <a:schemeClr val="accent5"/>
              </a:solidFill>
              <a:latin typeface="Arial Narrow" pitchFamily="34" charset="0"/>
            </a:endParaRPr>
          </a:p>
        </p:txBody>
      </p:sp>
      <p:sp>
        <p:nvSpPr>
          <p:cNvPr id="53" name="正方形/長方形 52"/>
          <p:cNvSpPr/>
          <p:nvPr/>
        </p:nvSpPr>
        <p:spPr>
          <a:xfrm>
            <a:off x="3491988"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１４</a:t>
            </a:r>
            <a:endParaRPr kumimoji="1" lang="ja-JP" altLang="en-US" b="1" dirty="0">
              <a:solidFill>
                <a:schemeClr val="accent5"/>
              </a:solidFill>
              <a:latin typeface="Arial Narrow" pitchFamily="34" charset="0"/>
            </a:endParaRPr>
          </a:p>
        </p:txBody>
      </p:sp>
      <p:sp>
        <p:nvSpPr>
          <p:cNvPr id="54" name="正方形/長方形 53"/>
          <p:cNvSpPr/>
          <p:nvPr/>
        </p:nvSpPr>
        <p:spPr>
          <a:xfrm>
            <a:off x="4301997"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１５</a:t>
            </a:r>
            <a:endParaRPr kumimoji="1" lang="ja-JP" altLang="en-US" b="1" dirty="0">
              <a:solidFill>
                <a:schemeClr val="accent5"/>
              </a:solidFill>
              <a:latin typeface="Arial Narrow" pitchFamily="34" charset="0"/>
            </a:endParaRPr>
          </a:p>
        </p:txBody>
      </p:sp>
    </p:spTree>
    <p:extLst>
      <p:ext uri="{BB962C8B-B14F-4D97-AF65-F5344CB8AC3E}">
        <p14:creationId xmlns:p14="http://schemas.microsoft.com/office/powerpoint/2010/main" val="10593921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メモリの読み出し動作（１）</a:t>
            </a:r>
            <a:br>
              <a:rPr lang="en-US" altLang="ja-JP" dirty="0"/>
            </a:br>
            <a:r>
              <a:rPr lang="ja-JP" altLang="en-US" dirty="0"/>
              <a:t>アドレスのデコード</a:t>
            </a:r>
            <a:endParaRPr kumimoji="1" lang="ja-JP" altLang="en-US" dirty="0"/>
          </a:p>
        </p:txBody>
      </p:sp>
      <p:sp>
        <p:nvSpPr>
          <p:cNvPr id="3" name="テキスト プレースホルダー 2"/>
          <p:cNvSpPr>
            <a:spLocks noGrp="1"/>
          </p:cNvSpPr>
          <p:nvPr>
            <p:ph type="body" sz="quarter" idx="10"/>
          </p:nvPr>
        </p:nvSpPr>
        <p:spPr>
          <a:xfrm>
            <a:off x="5022004" y="1088974"/>
            <a:ext cx="4121995" cy="5309752"/>
          </a:xfrm>
        </p:spPr>
        <p:txBody>
          <a:bodyPr anchor="t"/>
          <a:lstStyle/>
          <a:p>
            <a:r>
              <a:rPr kumimoji="1" lang="ja-JP" altLang="en-US" dirty="0"/>
              <a:t>どの行を読むか決める</a:t>
            </a:r>
            <a:endParaRPr kumimoji="1" lang="en-US" altLang="ja-JP" dirty="0"/>
          </a:p>
          <a:p>
            <a:pPr lvl="1"/>
            <a:r>
              <a:rPr kumimoji="1" lang="ja-JP" altLang="en-US" dirty="0"/>
              <a:t>各行は４つセルがある</a:t>
            </a:r>
            <a:endParaRPr kumimoji="1" lang="en-US" altLang="ja-JP" dirty="0"/>
          </a:p>
          <a:p>
            <a:pPr lvl="1"/>
            <a:r>
              <a:rPr kumimoji="1" lang="ja-JP" altLang="en-US" dirty="0"/>
              <a:t>アドレスを４で割って</a:t>
            </a:r>
            <a:br>
              <a:rPr kumimoji="1" lang="en-US" altLang="ja-JP" dirty="0"/>
            </a:br>
            <a:r>
              <a:rPr kumimoji="1" lang="ja-JP" altLang="en-US" dirty="0"/>
              <a:t>切り捨てた行目が</a:t>
            </a:r>
            <a:br>
              <a:rPr kumimoji="1" lang="en-US" altLang="ja-JP" dirty="0"/>
            </a:br>
            <a:r>
              <a:rPr kumimoji="1" lang="ja-JP" altLang="en-US" dirty="0"/>
              <a:t>読むべき場所</a:t>
            </a:r>
            <a:endParaRPr kumimoji="1" lang="en-US" altLang="ja-JP" dirty="0"/>
          </a:p>
          <a:p>
            <a:pPr lvl="1"/>
            <a:r>
              <a:rPr kumimoji="1" lang="ja-JP" altLang="en-US" dirty="0"/>
              <a:t>６</a:t>
            </a:r>
            <a:r>
              <a:rPr kumimoji="1" lang="en-US" altLang="ja-JP" dirty="0"/>
              <a:t>=</a:t>
            </a:r>
            <a:r>
              <a:rPr kumimoji="1" lang="en-US" altLang="ja-JP" dirty="0">
                <a:solidFill>
                  <a:schemeClr val="accent5"/>
                </a:solidFill>
              </a:rPr>
              <a:t>01</a:t>
            </a:r>
            <a:r>
              <a:rPr kumimoji="1" lang="en-US" altLang="ja-JP" dirty="0"/>
              <a:t>10</a:t>
            </a:r>
            <a:r>
              <a:rPr kumimoji="1" lang="ja-JP" altLang="en-US" dirty="0"/>
              <a:t>（２進数）</a:t>
            </a:r>
            <a:endParaRPr kumimoji="1" lang="en-US" altLang="ja-JP" dirty="0"/>
          </a:p>
          <a:p>
            <a:r>
              <a:rPr kumimoji="1" lang="ja-JP" altLang="en-US" dirty="0"/>
              <a:t>デコーダ</a:t>
            </a:r>
            <a:endParaRPr kumimoji="1" lang="en-US" altLang="ja-JP" dirty="0"/>
          </a:p>
          <a:p>
            <a:pPr lvl="1"/>
            <a:r>
              <a:rPr kumimoji="1" lang="ja-JP" altLang="en-US" dirty="0"/>
              <a:t>数字を対応するワンホット信号に変換する回路</a:t>
            </a:r>
            <a:endParaRPr kumimoji="1" lang="en-US" altLang="ja-JP" dirty="0"/>
          </a:p>
          <a:p>
            <a:pPr lvl="1"/>
            <a:r>
              <a:rPr kumimoji="1" lang="ja-JP" altLang="en-US" dirty="0"/>
              <a:t>ワンホット信号：</a:t>
            </a:r>
            <a:endParaRPr lang="en-US" altLang="ja-JP" dirty="0"/>
          </a:p>
          <a:p>
            <a:pPr lvl="2"/>
            <a:r>
              <a:rPr kumimoji="1" lang="en-US" altLang="ja-JP" dirty="0"/>
              <a:t>n </a:t>
            </a:r>
            <a:r>
              <a:rPr kumimoji="1" lang="ja-JP" altLang="en-US" dirty="0"/>
              <a:t>本のうち，１つだけが１で他が０の信号</a:t>
            </a:r>
            <a:endParaRPr kumimoji="1" lang="en-US" altLang="ja-JP" dirty="0"/>
          </a:p>
          <a:p>
            <a:pPr lvl="1"/>
            <a:r>
              <a:rPr kumimoji="1" lang="ja-JP" altLang="en-US" dirty="0"/>
              <a:t>アドレス上位の２ビットを</a:t>
            </a:r>
            <a:br>
              <a:rPr kumimoji="1" lang="en-US" altLang="ja-JP" dirty="0"/>
            </a:br>
            <a:r>
              <a:rPr kumimoji="1" lang="ja-JP" altLang="en-US" dirty="0"/>
              <a:t>デコード</a:t>
            </a:r>
            <a:endParaRPr kumimoji="1" lang="en-US" altLang="ja-JP" dirty="0"/>
          </a:p>
        </p:txBody>
      </p:sp>
      <p:sp>
        <p:nvSpPr>
          <p:cNvPr id="4" name="正方形/長方形 3"/>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2411993"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322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1601993" y="243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10" name="正方形/長方形 9"/>
          <p:cNvSpPr/>
          <p:nvPr/>
        </p:nvSpPr>
        <p:spPr>
          <a:xfrm>
            <a:off x="2411990"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600" dirty="0">
                <a:latin typeface="Arial Narrow" pitchFamily="34" charset="0"/>
              </a:rPr>
              <a:t>0</a:t>
            </a:r>
            <a:endParaRPr kumimoji="1" lang="ja-JP" altLang="en-US" sz="1600" dirty="0">
              <a:latin typeface="Arial Narrow" pitchFamily="34" charset="0"/>
            </a:endParaRPr>
          </a:p>
        </p:txBody>
      </p:sp>
      <p:sp>
        <p:nvSpPr>
          <p:cNvPr id="11" name="正方形/長方形 10"/>
          <p:cNvSpPr/>
          <p:nvPr/>
        </p:nvSpPr>
        <p:spPr>
          <a:xfrm>
            <a:off x="3221991" y="2438977"/>
            <a:ext cx="540000" cy="54000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2" name="正方形/長方形 11"/>
          <p:cNvSpPr/>
          <p:nvPr/>
        </p:nvSpPr>
        <p:spPr>
          <a:xfrm>
            <a:off x="403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13" name="直線コネクタ 12"/>
          <p:cNvCxnSpPr/>
          <p:nvPr/>
        </p:nvCxnSpPr>
        <p:spPr>
          <a:xfrm flipV="1">
            <a:off x="1151962" y="2708977"/>
            <a:ext cx="3690029" cy="15"/>
          </a:xfrm>
          <a:prstGeom prst="line">
            <a:avLst/>
          </a:prstGeom>
          <a:ln w="3175"/>
        </p:spPr>
        <p:style>
          <a:lnRef idx="1">
            <a:schemeClr val="dk1"/>
          </a:lnRef>
          <a:fillRef idx="0">
            <a:schemeClr val="dk1"/>
          </a:fillRef>
          <a:effectRef idx="0">
            <a:schemeClr val="dk1"/>
          </a:effectRef>
          <a:fontRef idx="minor">
            <a:schemeClr val="tx1"/>
          </a:fontRef>
        </p:style>
      </p:cxnSp>
      <p:sp>
        <p:nvSpPr>
          <p:cNvPr id="14" name="正方形/長方形 13"/>
          <p:cNvSpPr/>
          <p:nvPr/>
        </p:nvSpPr>
        <p:spPr>
          <a:xfrm>
            <a:off x="1601993" y="324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2411990"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322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403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1601993" y="405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2411990"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322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403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01993" y="5138977"/>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29" name="直線コネクタ 28"/>
          <p:cNvCxnSpPr/>
          <p:nvPr/>
        </p:nvCxnSpPr>
        <p:spPr>
          <a:xfrm flipV="1">
            <a:off x="3061975" y="5408980"/>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3942004" y="3248987"/>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4211996" y="1358977"/>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400" dirty="0">
                <a:latin typeface="Arial Narrow" pitchFamily="34" charset="0"/>
              </a:rPr>
              <a:t>cell</a:t>
            </a:r>
            <a:endParaRPr kumimoji="1" lang="ja-JP" altLang="en-US" sz="1400" dirty="0">
              <a:latin typeface="Arial Narrow" pitchFamily="34" charset="0"/>
            </a:endParaRPr>
          </a:p>
        </p:txBody>
      </p:sp>
      <p:sp>
        <p:nvSpPr>
          <p:cNvPr id="127" name="正方形/長方形 126"/>
          <p:cNvSpPr/>
          <p:nvPr/>
        </p:nvSpPr>
        <p:spPr>
          <a:xfrm>
            <a:off x="1871970" y="908972"/>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lines</a:t>
            </a:r>
            <a:endParaRPr kumimoji="1" lang="ja-JP" altLang="en-US" sz="1600" dirty="0">
              <a:latin typeface="Arial Narrow" pitchFamily="34" charset="0"/>
            </a:endParaRPr>
          </a:p>
        </p:txBody>
      </p:sp>
      <p:sp>
        <p:nvSpPr>
          <p:cNvPr id="129" name="台形 128"/>
          <p:cNvSpPr/>
          <p:nvPr/>
        </p:nvSpPr>
        <p:spPr>
          <a:xfrm rot="5400000" flipV="1">
            <a:off x="-468043" y="297898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sp>
        <p:nvSpPr>
          <p:cNvPr id="134" name="正方形/長方形 133"/>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column selector</a:t>
            </a:r>
            <a:endParaRPr kumimoji="1" lang="ja-JP" altLang="en-US" sz="1600" dirty="0">
              <a:latin typeface="Arial Narrow" pitchFamily="34" charset="0"/>
            </a:endParaRPr>
          </a:p>
        </p:txBody>
      </p:sp>
      <p:sp>
        <p:nvSpPr>
          <p:cNvPr id="135" name="正方形/長方形 134"/>
          <p:cNvSpPr/>
          <p:nvPr/>
        </p:nvSpPr>
        <p:spPr>
          <a:xfrm rot="16200000">
            <a:off x="-243043" y="2663980"/>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cxnSp>
        <p:nvCxnSpPr>
          <p:cNvPr id="136" name="直線コネクタ 135"/>
          <p:cNvCxnSpPr/>
          <p:nvPr/>
        </p:nvCxnSpPr>
        <p:spPr>
          <a:xfrm flipV="1">
            <a:off x="71950" y="3068996"/>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sp>
        <p:nvSpPr>
          <p:cNvPr id="138" name="正方形/長方形 137"/>
          <p:cNvSpPr/>
          <p:nvPr/>
        </p:nvSpPr>
        <p:spPr>
          <a:xfrm>
            <a:off x="-108052" y="2618991"/>
            <a:ext cx="114010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latin typeface="Arial Narrow" pitchFamily="34" charset="0"/>
              </a:rPr>
              <a:t>６</a:t>
            </a:r>
            <a:endParaRPr kumimoji="1" lang="ja-JP" altLang="en-US" sz="1600" dirty="0">
              <a:latin typeface="Arial Narrow" pitchFamily="34" charset="0"/>
            </a:endParaRPr>
          </a:p>
        </p:txBody>
      </p:sp>
      <p:sp>
        <p:nvSpPr>
          <p:cNvPr id="139" name="正方形/長方形 138"/>
          <p:cNvSpPr/>
          <p:nvPr/>
        </p:nvSpPr>
        <p:spPr>
          <a:xfrm>
            <a:off x="1781969" y="5769026"/>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data</a:t>
            </a:r>
            <a:endParaRPr kumimoji="1" lang="ja-JP" altLang="en-US" sz="1600" dirty="0">
              <a:latin typeface="Arial Narrow" pitchFamily="34" charset="0"/>
            </a:endParaRPr>
          </a:p>
        </p:txBody>
      </p:sp>
      <p:sp>
        <p:nvSpPr>
          <p:cNvPr id="39" name="正方形/長方形 38"/>
          <p:cNvSpPr/>
          <p:nvPr/>
        </p:nvSpPr>
        <p:spPr>
          <a:xfrm>
            <a:off x="1871970"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０</a:t>
            </a:r>
            <a:endParaRPr kumimoji="1" lang="ja-JP" altLang="en-US" sz="1600" dirty="0">
              <a:solidFill>
                <a:schemeClr val="accent5"/>
              </a:solidFill>
              <a:latin typeface="Arial Narrow" pitchFamily="34" charset="0"/>
            </a:endParaRPr>
          </a:p>
        </p:txBody>
      </p:sp>
      <p:sp>
        <p:nvSpPr>
          <p:cNvPr id="40" name="正方形/長方形 39"/>
          <p:cNvSpPr/>
          <p:nvPr/>
        </p:nvSpPr>
        <p:spPr>
          <a:xfrm>
            <a:off x="2681979"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１</a:t>
            </a:r>
            <a:endParaRPr kumimoji="1" lang="ja-JP" altLang="en-US" sz="1600" dirty="0">
              <a:solidFill>
                <a:schemeClr val="accent5"/>
              </a:solidFill>
              <a:latin typeface="Arial Narrow" pitchFamily="34" charset="0"/>
            </a:endParaRPr>
          </a:p>
        </p:txBody>
      </p:sp>
      <p:sp>
        <p:nvSpPr>
          <p:cNvPr id="41" name="正方形/長方形 40"/>
          <p:cNvSpPr/>
          <p:nvPr/>
        </p:nvSpPr>
        <p:spPr>
          <a:xfrm>
            <a:off x="3491988"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２</a:t>
            </a:r>
            <a:endParaRPr kumimoji="1" lang="ja-JP" altLang="en-US" sz="1600" dirty="0">
              <a:solidFill>
                <a:schemeClr val="accent5"/>
              </a:solidFill>
              <a:latin typeface="Arial Narrow" pitchFamily="34" charset="0"/>
            </a:endParaRPr>
          </a:p>
        </p:txBody>
      </p:sp>
      <p:sp>
        <p:nvSpPr>
          <p:cNvPr id="42" name="正方形/長方形 41"/>
          <p:cNvSpPr/>
          <p:nvPr/>
        </p:nvSpPr>
        <p:spPr>
          <a:xfrm>
            <a:off x="4301997"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３</a:t>
            </a:r>
            <a:endParaRPr kumimoji="1" lang="ja-JP" altLang="en-US" sz="1600" dirty="0">
              <a:solidFill>
                <a:schemeClr val="accent5"/>
              </a:solidFill>
              <a:latin typeface="Arial Narrow" pitchFamily="34" charset="0"/>
            </a:endParaRPr>
          </a:p>
        </p:txBody>
      </p:sp>
      <p:sp>
        <p:nvSpPr>
          <p:cNvPr id="43" name="正方形/長方形 42"/>
          <p:cNvSpPr/>
          <p:nvPr/>
        </p:nvSpPr>
        <p:spPr>
          <a:xfrm>
            <a:off x="1871970"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４</a:t>
            </a:r>
            <a:endParaRPr kumimoji="1" lang="ja-JP" altLang="en-US" sz="1600" dirty="0">
              <a:solidFill>
                <a:schemeClr val="accent5"/>
              </a:solidFill>
              <a:latin typeface="Arial Narrow" pitchFamily="34" charset="0"/>
            </a:endParaRPr>
          </a:p>
        </p:txBody>
      </p:sp>
      <p:sp>
        <p:nvSpPr>
          <p:cNvPr id="44" name="正方形/長方形 43"/>
          <p:cNvSpPr/>
          <p:nvPr/>
        </p:nvSpPr>
        <p:spPr>
          <a:xfrm>
            <a:off x="2681979"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５</a:t>
            </a:r>
            <a:endParaRPr kumimoji="1" lang="ja-JP" altLang="en-US" sz="1600" dirty="0">
              <a:solidFill>
                <a:schemeClr val="accent5"/>
              </a:solidFill>
              <a:latin typeface="Arial Narrow" pitchFamily="34" charset="0"/>
            </a:endParaRPr>
          </a:p>
        </p:txBody>
      </p:sp>
      <p:sp>
        <p:nvSpPr>
          <p:cNvPr id="45" name="正方形/長方形 44"/>
          <p:cNvSpPr/>
          <p:nvPr/>
        </p:nvSpPr>
        <p:spPr>
          <a:xfrm>
            <a:off x="3491988"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６</a:t>
            </a:r>
            <a:endParaRPr kumimoji="1" lang="ja-JP" altLang="en-US" sz="1600" dirty="0">
              <a:solidFill>
                <a:schemeClr val="accent5"/>
              </a:solidFill>
              <a:latin typeface="Arial Narrow" pitchFamily="34" charset="0"/>
            </a:endParaRPr>
          </a:p>
        </p:txBody>
      </p:sp>
      <p:sp>
        <p:nvSpPr>
          <p:cNvPr id="46" name="正方形/長方形 45"/>
          <p:cNvSpPr/>
          <p:nvPr/>
        </p:nvSpPr>
        <p:spPr>
          <a:xfrm>
            <a:off x="4301997"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７</a:t>
            </a:r>
            <a:endParaRPr kumimoji="1" lang="ja-JP" altLang="en-US" sz="1600" dirty="0">
              <a:solidFill>
                <a:schemeClr val="accent5"/>
              </a:solidFill>
              <a:latin typeface="Arial Narrow" pitchFamily="34" charset="0"/>
            </a:endParaRPr>
          </a:p>
        </p:txBody>
      </p:sp>
      <p:sp>
        <p:nvSpPr>
          <p:cNvPr id="47" name="正方形/長方形 46"/>
          <p:cNvSpPr/>
          <p:nvPr/>
        </p:nvSpPr>
        <p:spPr>
          <a:xfrm>
            <a:off x="1871970"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８</a:t>
            </a:r>
            <a:endParaRPr kumimoji="1" lang="ja-JP" altLang="en-US" sz="1600" dirty="0">
              <a:solidFill>
                <a:schemeClr val="accent5"/>
              </a:solidFill>
              <a:latin typeface="Arial Narrow" pitchFamily="34" charset="0"/>
            </a:endParaRPr>
          </a:p>
        </p:txBody>
      </p:sp>
      <p:sp>
        <p:nvSpPr>
          <p:cNvPr id="48" name="正方形/長方形 47"/>
          <p:cNvSpPr/>
          <p:nvPr/>
        </p:nvSpPr>
        <p:spPr>
          <a:xfrm>
            <a:off x="2681979"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ja-JP" altLang="en-US" sz="1600" dirty="0">
                <a:solidFill>
                  <a:schemeClr val="accent5"/>
                </a:solidFill>
                <a:latin typeface="Arial Narrow" pitchFamily="34" charset="0"/>
              </a:rPr>
              <a:t>９</a:t>
            </a:r>
          </a:p>
        </p:txBody>
      </p:sp>
      <p:sp>
        <p:nvSpPr>
          <p:cNvPr id="49" name="正方形/長方形 48"/>
          <p:cNvSpPr/>
          <p:nvPr/>
        </p:nvSpPr>
        <p:spPr>
          <a:xfrm>
            <a:off x="3491988"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１０</a:t>
            </a:r>
            <a:endParaRPr kumimoji="1" lang="ja-JP" altLang="en-US" sz="1600" dirty="0">
              <a:solidFill>
                <a:schemeClr val="accent5"/>
              </a:solidFill>
              <a:latin typeface="Arial Narrow" pitchFamily="34" charset="0"/>
            </a:endParaRPr>
          </a:p>
        </p:txBody>
      </p:sp>
      <p:sp>
        <p:nvSpPr>
          <p:cNvPr id="50" name="正方形/長方形 49"/>
          <p:cNvSpPr/>
          <p:nvPr/>
        </p:nvSpPr>
        <p:spPr>
          <a:xfrm>
            <a:off x="4301997"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１１</a:t>
            </a:r>
            <a:endParaRPr kumimoji="1" lang="ja-JP" altLang="en-US" sz="1600" dirty="0">
              <a:solidFill>
                <a:schemeClr val="accent5"/>
              </a:solidFill>
              <a:latin typeface="Arial Narrow" pitchFamily="34" charset="0"/>
            </a:endParaRPr>
          </a:p>
        </p:txBody>
      </p:sp>
      <p:sp>
        <p:nvSpPr>
          <p:cNvPr id="51" name="正方形/長方形 50"/>
          <p:cNvSpPr/>
          <p:nvPr/>
        </p:nvSpPr>
        <p:spPr>
          <a:xfrm>
            <a:off x="1871970"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１２</a:t>
            </a:r>
            <a:endParaRPr kumimoji="1" lang="ja-JP" altLang="en-US" sz="1600" dirty="0">
              <a:solidFill>
                <a:schemeClr val="accent5"/>
              </a:solidFill>
              <a:latin typeface="Arial Narrow" pitchFamily="34" charset="0"/>
            </a:endParaRPr>
          </a:p>
        </p:txBody>
      </p:sp>
      <p:sp>
        <p:nvSpPr>
          <p:cNvPr id="52" name="正方形/長方形 51"/>
          <p:cNvSpPr/>
          <p:nvPr/>
        </p:nvSpPr>
        <p:spPr>
          <a:xfrm>
            <a:off x="2681979"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１３</a:t>
            </a:r>
            <a:endParaRPr kumimoji="1" lang="ja-JP" altLang="en-US" sz="1600" dirty="0">
              <a:solidFill>
                <a:schemeClr val="accent5"/>
              </a:solidFill>
              <a:latin typeface="Arial Narrow" pitchFamily="34" charset="0"/>
            </a:endParaRPr>
          </a:p>
        </p:txBody>
      </p:sp>
      <p:sp>
        <p:nvSpPr>
          <p:cNvPr id="53" name="正方形/長方形 52"/>
          <p:cNvSpPr/>
          <p:nvPr/>
        </p:nvSpPr>
        <p:spPr>
          <a:xfrm>
            <a:off x="3491988"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１４</a:t>
            </a:r>
            <a:endParaRPr kumimoji="1" lang="ja-JP" altLang="en-US" sz="1600" dirty="0">
              <a:solidFill>
                <a:schemeClr val="accent5"/>
              </a:solidFill>
              <a:latin typeface="Arial Narrow" pitchFamily="34" charset="0"/>
            </a:endParaRPr>
          </a:p>
        </p:txBody>
      </p:sp>
      <p:sp>
        <p:nvSpPr>
          <p:cNvPr id="54" name="正方形/長方形 53"/>
          <p:cNvSpPr/>
          <p:nvPr/>
        </p:nvSpPr>
        <p:spPr>
          <a:xfrm>
            <a:off x="4301997"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１５</a:t>
            </a:r>
            <a:endParaRPr kumimoji="1" lang="ja-JP" altLang="en-US" sz="1600" dirty="0">
              <a:solidFill>
                <a:schemeClr val="accent5"/>
              </a:solidFill>
              <a:latin typeface="Arial Narrow" pitchFamily="34" charset="0"/>
            </a:endParaRPr>
          </a:p>
        </p:txBody>
      </p:sp>
    </p:spTree>
    <p:extLst>
      <p:ext uri="{BB962C8B-B14F-4D97-AF65-F5344CB8AC3E}">
        <p14:creationId xmlns:p14="http://schemas.microsoft.com/office/powerpoint/2010/main" val="30923493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メモリの読み出し動作（２）</a:t>
            </a:r>
            <a:br>
              <a:rPr lang="en-US" altLang="ja-JP" dirty="0"/>
            </a:br>
            <a:r>
              <a:rPr lang="ja-JP" altLang="en-US" dirty="0"/>
              <a:t>ワードラインのアサート</a:t>
            </a:r>
            <a:endParaRPr kumimoji="1" lang="ja-JP" altLang="en-US" dirty="0"/>
          </a:p>
        </p:txBody>
      </p:sp>
      <p:sp>
        <p:nvSpPr>
          <p:cNvPr id="3" name="テキスト プレースホルダー 2"/>
          <p:cNvSpPr>
            <a:spLocks noGrp="1"/>
          </p:cNvSpPr>
          <p:nvPr>
            <p:ph type="body" sz="quarter" idx="10"/>
          </p:nvPr>
        </p:nvSpPr>
        <p:spPr>
          <a:xfrm>
            <a:off x="5022005" y="1088974"/>
            <a:ext cx="3870042" cy="5309752"/>
          </a:xfrm>
        </p:spPr>
        <p:txBody>
          <a:bodyPr anchor="t"/>
          <a:lstStyle/>
          <a:p>
            <a:r>
              <a:rPr kumimoji="1" lang="ja-JP" altLang="en-US" dirty="0"/>
              <a:t>読み出す行に対応した</a:t>
            </a:r>
            <a:br>
              <a:rPr kumimoji="1" lang="en-US" altLang="ja-JP" dirty="0"/>
            </a:br>
            <a:r>
              <a:rPr kumimoji="1" lang="ja-JP" altLang="en-US" dirty="0"/>
              <a:t>ワードラインをアサート</a:t>
            </a:r>
            <a:endParaRPr kumimoji="1" lang="en-US" altLang="ja-JP" dirty="0"/>
          </a:p>
          <a:p>
            <a:pPr lvl="1"/>
            <a:r>
              <a:rPr lang="ja-JP" altLang="en-US" dirty="0"/>
              <a:t>先ほどのデコード結果を使う</a:t>
            </a:r>
            <a:br>
              <a:rPr lang="en-US" altLang="ja-JP" dirty="0"/>
            </a:br>
            <a:endParaRPr kumimoji="1" lang="en-US" altLang="ja-JP" dirty="0"/>
          </a:p>
          <a:p>
            <a:endParaRPr kumimoji="1" lang="en-US" altLang="ja-JP" dirty="0"/>
          </a:p>
        </p:txBody>
      </p:sp>
      <p:sp>
        <p:nvSpPr>
          <p:cNvPr id="4" name="正方形/長方形 3"/>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2411993"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322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1601993" y="243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10" name="正方形/長方形 9"/>
          <p:cNvSpPr/>
          <p:nvPr/>
        </p:nvSpPr>
        <p:spPr>
          <a:xfrm>
            <a:off x="2411990"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600" dirty="0">
                <a:latin typeface="Arial Narrow" pitchFamily="34" charset="0"/>
              </a:rPr>
              <a:t>0</a:t>
            </a:r>
            <a:endParaRPr kumimoji="1" lang="ja-JP" altLang="en-US" sz="1600" dirty="0">
              <a:latin typeface="Arial Narrow" pitchFamily="34" charset="0"/>
            </a:endParaRPr>
          </a:p>
        </p:txBody>
      </p:sp>
      <p:sp>
        <p:nvSpPr>
          <p:cNvPr id="11" name="正方形/長方形 10"/>
          <p:cNvSpPr/>
          <p:nvPr/>
        </p:nvSpPr>
        <p:spPr>
          <a:xfrm>
            <a:off x="3221991" y="2438977"/>
            <a:ext cx="540000" cy="54000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2" name="正方形/長方形 11"/>
          <p:cNvSpPr/>
          <p:nvPr/>
        </p:nvSpPr>
        <p:spPr>
          <a:xfrm>
            <a:off x="403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13" name="直線コネクタ 12"/>
          <p:cNvCxnSpPr/>
          <p:nvPr/>
        </p:nvCxnSpPr>
        <p:spPr>
          <a:xfrm flipV="1">
            <a:off x="1151962" y="2708977"/>
            <a:ext cx="3690029" cy="15"/>
          </a:xfrm>
          <a:prstGeom prst="line">
            <a:avLst/>
          </a:prstGeom>
          <a:ln>
            <a:tailEnd type="triangle"/>
          </a:ln>
        </p:spPr>
        <p:style>
          <a:lnRef idx="3">
            <a:schemeClr val="accent6"/>
          </a:lnRef>
          <a:fillRef idx="0">
            <a:schemeClr val="accent6"/>
          </a:fillRef>
          <a:effectRef idx="2">
            <a:schemeClr val="accent6"/>
          </a:effectRef>
          <a:fontRef idx="minor">
            <a:schemeClr val="tx1"/>
          </a:fontRef>
        </p:style>
      </p:cxnSp>
      <p:sp>
        <p:nvSpPr>
          <p:cNvPr id="14" name="正方形/長方形 13"/>
          <p:cNvSpPr/>
          <p:nvPr/>
        </p:nvSpPr>
        <p:spPr>
          <a:xfrm>
            <a:off x="1601993" y="324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2411990"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322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403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1601993" y="405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2411990"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322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403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01993" y="5138977"/>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29" name="直線コネクタ 28"/>
          <p:cNvCxnSpPr/>
          <p:nvPr/>
        </p:nvCxnSpPr>
        <p:spPr>
          <a:xfrm flipV="1">
            <a:off x="3061975" y="5408980"/>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3942004" y="3248987"/>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4211996" y="1358977"/>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400" dirty="0">
                <a:latin typeface="Arial Narrow" pitchFamily="34" charset="0"/>
              </a:rPr>
              <a:t>cell</a:t>
            </a:r>
            <a:endParaRPr kumimoji="1" lang="ja-JP" altLang="en-US" sz="1400" dirty="0">
              <a:latin typeface="Arial Narrow" pitchFamily="34" charset="0"/>
            </a:endParaRPr>
          </a:p>
        </p:txBody>
      </p:sp>
      <p:sp>
        <p:nvSpPr>
          <p:cNvPr id="127" name="正方形/長方形 126"/>
          <p:cNvSpPr/>
          <p:nvPr/>
        </p:nvSpPr>
        <p:spPr>
          <a:xfrm>
            <a:off x="1871970" y="908972"/>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lines</a:t>
            </a:r>
            <a:endParaRPr kumimoji="1" lang="ja-JP" altLang="en-US" sz="1600" dirty="0">
              <a:latin typeface="Arial Narrow" pitchFamily="34" charset="0"/>
            </a:endParaRPr>
          </a:p>
        </p:txBody>
      </p:sp>
      <p:sp>
        <p:nvSpPr>
          <p:cNvPr id="129" name="台形 128"/>
          <p:cNvSpPr/>
          <p:nvPr/>
        </p:nvSpPr>
        <p:spPr>
          <a:xfrm rot="5400000" flipV="1">
            <a:off x="-468043" y="297898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sp>
        <p:nvSpPr>
          <p:cNvPr id="134" name="正方形/長方形 133"/>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column selector</a:t>
            </a:r>
            <a:endParaRPr kumimoji="1" lang="ja-JP" altLang="en-US" sz="1600" dirty="0">
              <a:latin typeface="Arial Narrow" pitchFamily="34" charset="0"/>
            </a:endParaRPr>
          </a:p>
        </p:txBody>
      </p:sp>
      <p:sp>
        <p:nvSpPr>
          <p:cNvPr id="135" name="正方形/長方形 134"/>
          <p:cNvSpPr/>
          <p:nvPr/>
        </p:nvSpPr>
        <p:spPr>
          <a:xfrm rot="16200000">
            <a:off x="-243043" y="2663980"/>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cxnSp>
        <p:nvCxnSpPr>
          <p:cNvPr id="136" name="直線コネクタ 135"/>
          <p:cNvCxnSpPr/>
          <p:nvPr/>
        </p:nvCxnSpPr>
        <p:spPr>
          <a:xfrm flipV="1">
            <a:off x="71950" y="3068996"/>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sp>
        <p:nvSpPr>
          <p:cNvPr id="138" name="正方形/長方形 137"/>
          <p:cNvSpPr/>
          <p:nvPr/>
        </p:nvSpPr>
        <p:spPr>
          <a:xfrm>
            <a:off x="-108052" y="2618991"/>
            <a:ext cx="114010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latin typeface="Arial Narrow" pitchFamily="34" charset="0"/>
              </a:rPr>
              <a:t>６</a:t>
            </a:r>
            <a:endParaRPr kumimoji="1" lang="ja-JP" altLang="en-US" sz="1600" dirty="0">
              <a:latin typeface="Arial Narrow" pitchFamily="34" charset="0"/>
            </a:endParaRPr>
          </a:p>
        </p:txBody>
      </p:sp>
      <p:sp>
        <p:nvSpPr>
          <p:cNvPr id="139" name="正方形/長方形 138"/>
          <p:cNvSpPr/>
          <p:nvPr/>
        </p:nvSpPr>
        <p:spPr>
          <a:xfrm>
            <a:off x="1781969" y="5769026"/>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data</a:t>
            </a:r>
            <a:endParaRPr kumimoji="1" lang="ja-JP" altLang="en-US" sz="1600" dirty="0">
              <a:latin typeface="Arial Narrow" pitchFamily="34" charset="0"/>
            </a:endParaRPr>
          </a:p>
        </p:txBody>
      </p:sp>
      <p:sp>
        <p:nvSpPr>
          <p:cNvPr id="39" name="正方形/長方形 38"/>
          <p:cNvSpPr/>
          <p:nvPr/>
        </p:nvSpPr>
        <p:spPr>
          <a:xfrm>
            <a:off x="1871970"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０</a:t>
            </a:r>
            <a:endParaRPr kumimoji="1" lang="ja-JP" altLang="en-US" sz="1600" dirty="0">
              <a:solidFill>
                <a:schemeClr val="accent5"/>
              </a:solidFill>
              <a:latin typeface="Arial Narrow" pitchFamily="34" charset="0"/>
            </a:endParaRPr>
          </a:p>
        </p:txBody>
      </p:sp>
      <p:sp>
        <p:nvSpPr>
          <p:cNvPr id="40" name="正方形/長方形 39"/>
          <p:cNvSpPr/>
          <p:nvPr/>
        </p:nvSpPr>
        <p:spPr>
          <a:xfrm>
            <a:off x="2681979"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１</a:t>
            </a:r>
            <a:endParaRPr kumimoji="1" lang="ja-JP" altLang="en-US" sz="1600" dirty="0">
              <a:solidFill>
                <a:schemeClr val="accent5"/>
              </a:solidFill>
              <a:latin typeface="Arial Narrow" pitchFamily="34" charset="0"/>
            </a:endParaRPr>
          </a:p>
        </p:txBody>
      </p:sp>
      <p:sp>
        <p:nvSpPr>
          <p:cNvPr id="41" name="正方形/長方形 40"/>
          <p:cNvSpPr/>
          <p:nvPr/>
        </p:nvSpPr>
        <p:spPr>
          <a:xfrm>
            <a:off x="3491988"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２</a:t>
            </a:r>
            <a:endParaRPr kumimoji="1" lang="ja-JP" altLang="en-US" sz="1600" dirty="0">
              <a:solidFill>
                <a:schemeClr val="accent5"/>
              </a:solidFill>
              <a:latin typeface="Arial Narrow" pitchFamily="34" charset="0"/>
            </a:endParaRPr>
          </a:p>
        </p:txBody>
      </p:sp>
      <p:sp>
        <p:nvSpPr>
          <p:cNvPr id="42" name="正方形/長方形 41"/>
          <p:cNvSpPr/>
          <p:nvPr/>
        </p:nvSpPr>
        <p:spPr>
          <a:xfrm>
            <a:off x="4301997"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３</a:t>
            </a:r>
            <a:endParaRPr kumimoji="1" lang="ja-JP" altLang="en-US" sz="1600" dirty="0">
              <a:solidFill>
                <a:schemeClr val="accent5"/>
              </a:solidFill>
              <a:latin typeface="Arial Narrow" pitchFamily="34" charset="0"/>
            </a:endParaRPr>
          </a:p>
        </p:txBody>
      </p:sp>
      <p:sp>
        <p:nvSpPr>
          <p:cNvPr id="43" name="正方形/長方形 42"/>
          <p:cNvSpPr/>
          <p:nvPr/>
        </p:nvSpPr>
        <p:spPr>
          <a:xfrm>
            <a:off x="1871970"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４</a:t>
            </a:r>
            <a:endParaRPr kumimoji="1" lang="ja-JP" altLang="en-US" sz="1600" dirty="0">
              <a:solidFill>
                <a:schemeClr val="accent5"/>
              </a:solidFill>
              <a:latin typeface="Arial Narrow" pitchFamily="34" charset="0"/>
            </a:endParaRPr>
          </a:p>
        </p:txBody>
      </p:sp>
      <p:sp>
        <p:nvSpPr>
          <p:cNvPr id="44" name="正方形/長方形 43"/>
          <p:cNvSpPr/>
          <p:nvPr/>
        </p:nvSpPr>
        <p:spPr>
          <a:xfrm>
            <a:off x="2681979"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５</a:t>
            </a:r>
            <a:endParaRPr kumimoji="1" lang="ja-JP" altLang="en-US" sz="1600" dirty="0">
              <a:solidFill>
                <a:schemeClr val="accent5"/>
              </a:solidFill>
              <a:latin typeface="Arial Narrow" pitchFamily="34" charset="0"/>
            </a:endParaRPr>
          </a:p>
        </p:txBody>
      </p:sp>
      <p:sp>
        <p:nvSpPr>
          <p:cNvPr id="45" name="正方形/長方形 44"/>
          <p:cNvSpPr/>
          <p:nvPr/>
        </p:nvSpPr>
        <p:spPr>
          <a:xfrm>
            <a:off x="3491988"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６</a:t>
            </a:r>
            <a:endParaRPr kumimoji="1" lang="ja-JP" altLang="en-US" sz="1600" dirty="0">
              <a:solidFill>
                <a:schemeClr val="accent5"/>
              </a:solidFill>
              <a:latin typeface="Arial Narrow" pitchFamily="34" charset="0"/>
            </a:endParaRPr>
          </a:p>
        </p:txBody>
      </p:sp>
      <p:sp>
        <p:nvSpPr>
          <p:cNvPr id="46" name="正方形/長方形 45"/>
          <p:cNvSpPr/>
          <p:nvPr/>
        </p:nvSpPr>
        <p:spPr>
          <a:xfrm>
            <a:off x="4301997"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７</a:t>
            </a:r>
            <a:endParaRPr kumimoji="1" lang="ja-JP" altLang="en-US" sz="1600" dirty="0">
              <a:solidFill>
                <a:schemeClr val="accent5"/>
              </a:solidFill>
              <a:latin typeface="Arial Narrow" pitchFamily="34" charset="0"/>
            </a:endParaRPr>
          </a:p>
        </p:txBody>
      </p:sp>
      <p:sp>
        <p:nvSpPr>
          <p:cNvPr id="47" name="正方形/長方形 46"/>
          <p:cNvSpPr/>
          <p:nvPr/>
        </p:nvSpPr>
        <p:spPr>
          <a:xfrm>
            <a:off x="1871970"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８</a:t>
            </a:r>
            <a:endParaRPr kumimoji="1" lang="ja-JP" altLang="en-US" sz="1600" dirty="0">
              <a:solidFill>
                <a:schemeClr val="accent5"/>
              </a:solidFill>
              <a:latin typeface="Arial Narrow" pitchFamily="34" charset="0"/>
            </a:endParaRPr>
          </a:p>
        </p:txBody>
      </p:sp>
      <p:sp>
        <p:nvSpPr>
          <p:cNvPr id="48" name="正方形/長方形 47"/>
          <p:cNvSpPr/>
          <p:nvPr/>
        </p:nvSpPr>
        <p:spPr>
          <a:xfrm>
            <a:off x="2681979"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ja-JP" altLang="en-US" sz="1600" dirty="0">
                <a:solidFill>
                  <a:schemeClr val="accent5"/>
                </a:solidFill>
                <a:latin typeface="Arial Narrow" pitchFamily="34" charset="0"/>
              </a:rPr>
              <a:t>９</a:t>
            </a:r>
          </a:p>
        </p:txBody>
      </p:sp>
      <p:sp>
        <p:nvSpPr>
          <p:cNvPr id="49" name="正方形/長方形 48"/>
          <p:cNvSpPr/>
          <p:nvPr/>
        </p:nvSpPr>
        <p:spPr>
          <a:xfrm>
            <a:off x="3491988"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１０</a:t>
            </a:r>
            <a:endParaRPr kumimoji="1" lang="ja-JP" altLang="en-US" sz="1600" dirty="0">
              <a:solidFill>
                <a:schemeClr val="accent5"/>
              </a:solidFill>
              <a:latin typeface="Arial Narrow" pitchFamily="34" charset="0"/>
            </a:endParaRPr>
          </a:p>
        </p:txBody>
      </p:sp>
      <p:sp>
        <p:nvSpPr>
          <p:cNvPr id="50" name="正方形/長方形 49"/>
          <p:cNvSpPr/>
          <p:nvPr/>
        </p:nvSpPr>
        <p:spPr>
          <a:xfrm>
            <a:off x="4301997"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１１</a:t>
            </a:r>
            <a:endParaRPr kumimoji="1" lang="ja-JP" altLang="en-US" sz="1600" dirty="0">
              <a:solidFill>
                <a:schemeClr val="accent5"/>
              </a:solidFill>
              <a:latin typeface="Arial Narrow" pitchFamily="34" charset="0"/>
            </a:endParaRPr>
          </a:p>
        </p:txBody>
      </p:sp>
      <p:sp>
        <p:nvSpPr>
          <p:cNvPr id="51" name="正方形/長方形 50"/>
          <p:cNvSpPr/>
          <p:nvPr/>
        </p:nvSpPr>
        <p:spPr>
          <a:xfrm>
            <a:off x="1871970"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１２</a:t>
            </a:r>
            <a:endParaRPr kumimoji="1" lang="ja-JP" altLang="en-US" sz="1600" dirty="0">
              <a:solidFill>
                <a:schemeClr val="accent5"/>
              </a:solidFill>
              <a:latin typeface="Arial Narrow" pitchFamily="34" charset="0"/>
            </a:endParaRPr>
          </a:p>
        </p:txBody>
      </p:sp>
      <p:sp>
        <p:nvSpPr>
          <p:cNvPr id="52" name="正方形/長方形 51"/>
          <p:cNvSpPr/>
          <p:nvPr/>
        </p:nvSpPr>
        <p:spPr>
          <a:xfrm>
            <a:off x="2681979"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１３</a:t>
            </a:r>
            <a:endParaRPr kumimoji="1" lang="ja-JP" altLang="en-US" sz="1600" dirty="0">
              <a:solidFill>
                <a:schemeClr val="accent5"/>
              </a:solidFill>
              <a:latin typeface="Arial Narrow" pitchFamily="34" charset="0"/>
            </a:endParaRPr>
          </a:p>
        </p:txBody>
      </p:sp>
      <p:sp>
        <p:nvSpPr>
          <p:cNvPr id="53" name="正方形/長方形 52"/>
          <p:cNvSpPr/>
          <p:nvPr/>
        </p:nvSpPr>
        <p:spPr>
          <a:xfrm>
            <a:off x="3491988"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１４</a:t>
            </a:r>
            <a:endParaRPr kumimoji="1" lang="ja-JP" altLang="en-US" sz="1600" dirty="0">
              <a:solidFill>
                <a:schemeClr val="accent5"/>
              </a:solidFill>
              <a:latin typeface="Arial Narrow" pitchFamily="34" charset="0"/>
            </a:endParaRPr>
          </a:p>
        </p:txBody>
      </p:sp>
      <p:sp>
        <p:nvSpPr>
          <p:cNvPr id="54" name="正方形/長方形 53"/>
          <p:cNvSpPr/>
          <p:nvPr/>
        </p:nvSpPr>
        <p:spPr>
          <a:xfrm>
            <a:off x="4301997"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１５</a:t>
            </a:r>
            <a:endParaRPr kumimoji="1" lang="ja-JP" altLang="en-US" sz="1600" dirty="0">
              <a:solidFill>
                <a:schemeClr val="accent5"/>
              </a:solidFill>
              <a:latin typeface="Arial Narrow" pitchFamily="34" charset="0"/>
            </a:endParaRPr>
          </a:p>
        </p:txBody>
      </p:sp>
      <p:sp>
        <p:nvSpPr>
          <p:cNvPr id="55" name="正方形/長方形 54"/>
          <p:cNvSpPr/>
          <p:nvPr/>
        </p:nvSpPr>
        <p:spPr>
          <a:xfrm>
            <a:off x="3761991" y="225898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solidFill>
                  <a:schemeClr val="accent6"/>
                </a:solidFill>
                <a:latin typeface="Arial Narrow" pitchFamily="34" charset="0"/>
              </a:rPr>
              <a:t>assert</a:t>
            </a:r>
            <a:endParaRPr kumimoji="1" lang="ja-JP" altLang="en-US" sz="1600" dirty="0">
              <a:solidFill>
                <a:schemeClr val="accent6"/>
              </a:solidFill>
              <a:latin typeface="Arial Narrow" pitchFamily="34" charset="0"/>
            </a:endParaRPr>
          </a:p>
        </p:txBody>
      </p:sp>
    </p:spTree>
    <p:extLst>
      <p:ext uri="{BB962C8B-B14F-4D97-AF65-F5344CB8AC3E}">
        <p14:creationId xmlns:p14="http://schemas.microsoft.com/office/powerpoint/2010/main" val="11628740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メモリの読み出し動作（３）</a:t>
            </a:r>
            <a:br>
              <a:rPr lang="en-US" altLang="ja-JP" dirty="0"/>
            </a:br>
            <a:r>
              <a:rPr lang="ja-JP" altLang="en-US" dirty="0"/>
              <a:t>ワード（１行分のデータ）の読み出し</a:t>
            </a:r>
            <a:endParaRPr kumimoji="1" lang="ja-JP" altLang="en-US" dirty="0"/>
          </a:p>
        </p:txBody>
      </p:sp>
      <p:sp>
        <p:nvSpPr>
          <p:cNvPr id="3" name="テキスト プレースホルダー 2"/>
          <p:cNvSpPr>
            <a:spLocks noGrp="1"/>
          </p:cNvSpPr>
          <p:nvPr>
            <p:ph type="body" sz="quarter" idx="10"/>
          </p:nvPr>
        </p:nvSpPr>
        <p:spPr>
          <a:xfrm>
            <a:off x="5022005" y="1088974"/>
            <a:ext cx="3870042" cy="5309752"/>
          </a:xfrm>
        </p:spPr>
        <p:txBody>
          <a:bodyPr anchor="t"/>
          <a:lstStyle/>
          <a:p>
            <a:r>
              <a:rPr kumimoji="1" lang="ja-JP" altLang="en-US" dirty="0"/>
              <a:t>ワードラインがアサートされると，</a:t>
            </a:r>
            <a:br>
              <a:rPr kumimoji="1" lang="en-US" altLang="ja-JP" dirty="0"/>
            </a:br>
            <a:r>
              <a:rPr kumimoji="1" lang="ja-JP" altLang="en-US" dirty="0"/>
              <a:t>そこに接続されたセルがビットラインに自身の中身を流す</a:t>
            </a:r>
            <a:endParaRPr kumimoji="1" lang="en-US" altLang="ja-JP" dirty="0"/>
          </a:p>
          <a:p>
            <a:r>
              <a:rPr lang="ja-JP" altLang="en-US" dirty="0"/>
              <a:t>これにより，１行分のデータが読み出される</a:t>
            </a:r>
            <a:endParaRPr kumimoji="1" lang="en-US" altLang="ja-JP" dirty="0"/>
          </a:p>
        </p:txBody>
      </p:sp>
      <p:sp>
        <p:nvSpPr>
          <p:cNvPr id="4" name="正方形/長方形 3"/>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2411993"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322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1601993" y="243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2400" b="1" dirty="0">
                <a:solidFill>
                  <a:schemeClr val="accent6"/>
                </a:solidFill>
                <a:latin typeface="Arial Narrow" pitchFamily="34" charset="0"/>
              </a:rPr>
              <a:t>1</a:t>
            </a:r>
            <a:endParaRPr kumimoji="1" lang="ja-JP" altLang="en-US" sz="2400" b="1" dirty="0">
              <a:solidFill>
                <a:schemeClr val="accent6"/>
              </a:solidFill>
              <a:latin typeface="Arial Narrow" pitchFamily="34" charset="0"/>
            </a:endParaRPr>
          </a:p>
        </p:txBody>
      </p:sp>
      <p:sp>
        <p:nvSpPr>
          <p:cNvPr id="10" name="正方形/長方形 9"/>
          <p:cNvSpPr/>
          <p:nvPr/>
        </p:nvSpPr>
        <p:spPr>
          <a:xfrm>
            <a:off x="2411990"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2400" b="1" dirty="0">
                <a:solidFill>
                  <a:schemeClr val="accent6"/>
                </a:solidFill>
                <a:latin typeface="Arial Narrow" pitchFamily="34" charset="0"/>
              </a:rPr>
              <a:t>0</a:t>
            </a:r>
            <a:endParaRPr kumimoji="1" lang="ja-JP" altLang="en-US" sz="2400" b="1" dirty="0">
              <a:solidFill>
                <a:schemeClr val="accent6"/>
              </a:solidFill>
              <a:latin typeface="Arial Narrow" pitchFamily="34" charset="0"/>
            </a:endParaRPr>
          </a:p>
        </p:txBody>
      </p:sp>
      <p:sp>
        <p:nvSpPr>
          <p:cNvPr id="11" name="正方形/長方形 10"/>
          <p:cNvSpPr/>
          <p:nvPr/>
        </p:nvSpPr>
        <p:spPr>
          <a:xfrm>
            <a:off x="3221991" y="2438977"/>
            <a:ext cx="540000" cy="54000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2400" b="1" dirty="0">
                <a:solidFill>
                  <a:schemeClr val="accent6"/>
                </a:solidFill>
                <a:latin typeface="Arial Narrow" pitchFamily="34" charset="0"/>
              </a:rPr>
              <a:t>0</a:t>
            </a:r>
            <a:endParaRPr kumimoji="1" lang="ja-JP" altLang="en-US" sz="2400" b="1" dirty="0">
              <a:solidFill>
                <a:schemeClr val="accent6"/>
              </a:solidFill>
              <a:latin typeface="Arial Narrow" pitchFamily="34" charset="0"/>
            </a:endParaRPr>
          </a:p>
        </p:txBody>
      </p:sp>
      <p:sp>
        <p:nvSpPr>
          <p:cNvPr id="12" name="正方形/長方形 11"/>
          <p:cNvSpPr/>
          <p:nvPr/>
        </p:nvSpPr>
        <p:spPr>
          <a:xfrm>
            <a:off x="403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2400" b="1" dirty="0">
                <a:solidFill>
                  <a:schemeClr val="accent6"/>
                </a:solidFill>
                <a:latin typeface="Arial Narrow" pitchFamily="34" charset="0"/>
              </a:rPr>
              <a:t>1</a:t>
            </a:r>
            <a:endParaRPr kumimoji="1" lang="ja-JP" altLang="en-US" sz="2400" b="1" dirty="0">
              <a:solidFill>
                <a:schemeClr val="accent6"/>
              </a:solidFill>
              <a:latin typeface="Arial Narrow" pitchFamily="34" charset="0"/>
            </a:endParaRPr>
          </a:p>
        </p:txBody>
      </p:sp>
      <p:sp>
        <p:nvSpPr>
          <p:cNvPr id="14" name="正方形/長方形 13"/>
          <p:cNvSpPr/>
          <p:nvPr/>
        </p:nvSpPr>
        <p:spPr>
          <a:xfrm>
            <a:off x="1601993" y="324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2411990"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322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403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1601993" y="405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2411990"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322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403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01993" y="5138977"/>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29" name="直線コネクタ 28"/>
          <p:cNvCxnSpPr/>
          <p:nvPr/>
        </p:nvCxnSpPr>
        <p:spPr>
          <a:xfrm flipV="1">
            <a:off x="3061975" y="5408980"/>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3942004" y="3248987"/>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4211996" y="1358977"/>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400" dirty="0">
                <a:latin typeface="Arial Narrow" pitchFamily="34" charset="0"/>
              </a:rPr>
              <a:t>cell</a:t>
            </a:r>
            <a:endParaRPr kumimoji="1" lang="ja-JP" altLang="en-US" sz="1400" dirty="0">
              <a:latin typeface="Arial Narrow" pitchFamily="34" charset="0"/>
            </a:endParaRPr>
          </a:p>
        </p:txBody>
      </p:sp>
      <p:sp>
        <p:nvSpPr>
          <p:cNvPr id="127" name="正方形/長方形 126"/>
          <p:cNvSpPr/>
          <p:nvPr/>
        </p:nvSpPr>
        <p:spPr>
          <a:xfrm>
            <a:off x="1871970" y="908972"/>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lines</a:t>
            </a:r>
            <a:endParaRPr kumimoji="1" lang="ja-JP" altLang="en-US" sz="1600" dirty="0">
              <a:latin typeface="Arial Narrow" pitchFamily="34" charset="0"/>
            </a:endParaRPr>
          </a:p>
        </p:txBody>
      </p:sp>
      <p:sp>
        <p:nvSpPr>
          <p:cNvPr id="129" name="台形 128"/>
          <p:cNvSpPr/>
          <p:nvPr/>
        </p:nvSpPr>
        <p:spPr>
          <a:xfrm rot="5400000" flipV="1">
            <a:off x="-468043" y="297898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sp>
        <p:nvSpPr>
          <p:cNvPr id="134" name="正方形/長方形 133"/>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column selector</a:t>
            </a:r>
            <a:endParaRPr kumimoji="1" lang="ja-JP" altLang="en-US" sz="1600" dirty="0">
              <a:latin typeface="Arial Narrow" pitchFamily="34" charset="0"/>
            </a:endParaRPr>
          </a:p>
        </p:txBody>
      </p:sp>
      <p:sp>
        <p:nvSpPr>
          <p:cNvPr id="135" name="正方形/長方形 134"/>
          <p:cNvSpPr/>
          <p:nvPr/>
        </p:nvSpPr>
        <p:spPr>
          <a:xfrm rot="16200000">
            <a:off x="-243043" y="2663980"/>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cxnSp>
        <p:nvCxnSpPr>
          <p:cNvPr id="136" name="直線コネクタ 135"/>
          <p:cNvCxnSpPr/>
          <p:nvPr/>
        </p:nvCxnSpPr>
        <p:spPr>
          <a:xfrm flipV="1">
            <a:off x="71950" y="3068996"/>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sp>
        <p:nvSpPr>
          <p:cNvPr id="138" name="正方形/長方形 137"/>
          <p:cNvSpPr/>
          <p:nvPr/>
        </p:nvSpPr>
        <p:spPr>
          <a:xfrm>
            <a:off x="-108052" y="2618991"/>
            <a:ext cx="114010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latin typeface="Arial Narrow" pitchFamily="34" charset="0"/>
              </a:rPr>
              <a:t>６</a:t>
            </a:r>
            <a:endParaRPr kumimoji="1" lang="ja-JP" altLang="en-US" sz="1600" dirty="0">
              <a:latin typeface="Arial Narrow" pitchFamily="34" charset="0"/>
            </a:endParaRPr>
          </a:p>
        </p:txBody>
      </p:sp>
      <p:sp>
        <p:nvSpPr>
          <p:cNvPr id="139" name="正方形/長方形 138"/>
          <p:cNvSpPr/>
          <p:nvPr/>
        </p:nvSpPr>
        <p:spPr>
          <a:xfrm>
            <a:off x="1781969" y="5769026"/>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data</a:t>
            </a:r>
            <a:endParaRPr kumimoji="1" lang="ja-JP" altLang="en-US" sz="1600" dirty="0">
              <a:latin typeface="Arial Narrow" pitchFamily="34" charset="0"/>
            </a:endParaRPr>
          </a:p>
        </p:txBody>
      </p:sp>
      <p:sp>
        <p:nvSpPr>
          <p:cNvPr id="39" name="正方形/長方形 38"/>
          <p:cNvSpPr/>
          <p:nvPr/>
        </p:nvSpPr>
        <p:spPr>
          <a:xfrm>
            <a:off x="1871970"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０</a:t>
            </a:r>
            <a:endParaRPr kumimoji="1" lang="ja-JP" altLang="en-US" sz="1600" dirty="0">
              <a:solidFill>
                <a:schemeClr val="accent5"/>
              </a:solidFill>
              <a:latin typeface="Arial Narrow" pitchFamily="34" charset="0"/>
            </a:endParaRPr>
          </a:p>
        </p:txBody>
      </p:sp>
      <p:sp>
        <p:nvSpPr>
          <p:cNvPr id="40" name="正方形/長方形 39"/>
          <p:cNvSpPr/>
          <p:nvPr/>
        </p:nvSpPr>
        <p:spPr>
          <a:xfrm>
            <a:off x="2681979"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１</a:t>
            </a:r>
            <a:endParaRPr kumimoji="1" lang="ja-JP" altLang="en-US" sz="1600" dirty="0">
              <a:solidFill>
                <a:schemeClr val="accent5"/>
              </a:solidFill>
              <a:latin typeface="Arial Narrow" pitchFamily="34" charset="0"/>
            </a:endParaRPr>
          </a:p>
        </p:txBody>
      </p:sp>
      <p:sp>
        <p:nvSpPr>
          <p:cNvPr id="41" name="正方形/長方形 40"/>
          <p:cNvSpPr/>
          <p:nvPr/>
        </p:nvSpPr>
        <p:spPr>
          <a:xfrm>
            <a:off x="3491988"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２</a:t>
            </a:r>
            <a:endParaRPr kumimoji="1" lang="ja-JP" altLang="en-US" sz="1600" dirty="0">
              <a:solidFill>
                <a:schemeClr val="accent5"/>
              </a:solidFill>
              <a:latin typeface="Arial Narrow" pitchFamily="34" charset="0"/>
            </a:endParaRPr>
          </a:p>
        </p:txBody>
      </p:sp>
      <p:sp>
        <p:nvSpPr>
          <p:cNvPr id="42" name="正方形/長方形 41"/>
          <p:cNvSpPr/>
          <p:nvPr/>
        </p:nvSpPr>
        <p:spPr>
          <a:xfrm>
            <a:off x="4301997"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３</a:t>
            </a:r>
            <a:endParaRPr kumimoji="1" lang="ja-JP" altLang="en-US" sz="1600" dirty="0">
              <a:solidFill>
                <a:schemeClr val="accent5"/>
              </a:solidFill>
              <a:latin typeface="Arial Narrow" pitchFamily="34" charset="0"/>
            </a:endParaRPr>
          </a:p>
        </p:txBody>
      </p:sp>
      <p:sp>
        <p:nvSpPr>
          <p:cNvPr id="43" name="正方形/長方形 42"/>
          <p:cNvSpPr/>
          <p:nvPr/>
        </p:nvSpPr>
        <p:spPr>
          <a:xfrm>
            <a:off x="1871970"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４</a:t>
            </a:r>
            <a:endParaRPr kumimoji="1" lang="ja-JP" altLang="en-US" sz="1600" dirty="0">
              <a:solidFill>
                <a:schemeClr val="accent5"/>
              </a:solidFill>
              <a:latin typeface="Arial Narrow" pitchFamily="34" charset="0"/>
            </a:endParaRPr>
          </a:p>
        </p:txBody>
      </p:sp>
      <p:sp>
        <p:nvSpPr>
          <p:cNvPr id="44" name="正方形/長方形 43"/>
          <p:cNvSpPr/>
          <p:nvPr/>
        </p:nvSpPr>
        <p:spPr>
          <a:xfrm>
            <a:off x="2681979"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５</a:t>
            </a:r>
            <a:endParaRPr kumimoji="1" lang="ja-JP" altLang="en-US" sz="1600" dirty="0">
              <a:solidFill>
                <a:schemeClr val="accent5"/>
              </a:solidFill>
              <a:latin typeface="Arial Narrow" pitchFamily="34" charset="0"/>
            </a:endParaRPr>
          </a:p>
        </p:txBody>
      </p:sp>
      <p:sp>
        <p:nvSpPr>
          <p:cNvPr id="45" name="正方形/長方形 44"/>
          <p:cNvSpPr/>
          <p:nvPr/>
        </p:nvSpPr>
        <p:spPr>
          <a:xfrm>
            <a:off x="3491988"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６</a:t>
            </a:r>
            <a:endParaRPr kumimoji="1" lang="ja-JP" altLang="en-US" sz="1600" dirty="0">
              <a:solidFill>
                <a:schemeClr val="accent5"/>
              </a:solidFill>
              <a:latin typeface="Arial Narrow" pitchFamily="34" charset="0"/>
            </a:endParaRPr>
          </a:p>
        </p:txBody>
      </p:sp>
      <p:sp>
        <p:nvSpPr>
          <p:cNvPr id="46" name="正方形/長方形 45"/>
          <p:cNvSpPr/>
          <p:nvPr/>
        </p:nvSpPr>
        <p:spPr>
          <a:xfrm>
            <a:off x="4301997"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７</a:t>
            </a:r>
            <a:endParaRPr kumimoji="1" lang="ja-JP" altLang="en-US" sz="1600" dirty="0">
              <a:solidFill>
                <a:schemeClr val="accent5"/>
              </a:solidFill>
              <a:latin typeface="Arial Narrow" pitchFamily="34" charset="0"/>
            </a:endParaRPr>
          </a:p>
        </p:txBody>
      </p:sp>
      <p:sp>
        <p:nvSpPr>
          <p:cNvPr id="47" name="正方形/長方形 46"/>
          <p:cNvSpPr/>
          <p:nvPr/>
        </p:nvSpPr>
        <p:spPr>
          <a:xfrm>
            <a:off x="1871970"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８</a:t>
            </a:r>
            <a:endParaRPr kumimoji="1" lang="ja-JP" altLang="en-US" sz="1600" dirty="0">
              <a:solidFill>
                <a:schemeClr val="accent5"/>
              </a:solidFill>
              <a:latin typeface="Arial Narrow" pitchFamily="34" charset="0"/>
            </a:endParaRPr>
          </a:p>
        </p:txBody>
      </p:sp>
      <p:sp>
        <p:nvSpPr>
          <p:cNvPr id="48" name="正方形/長方形 47"/>
          <p:cNvSpPr/>
          <p:nvPr/>
        </p:nvSpPr>
        <p:spPr>
          <a:xfrm>
            <a:off x="2681979"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ja-JP" altLang="en-US" sz="1600" dirty="0">
                <a:solidFill>
                  <a:schemeClr val="accent5"/>
                </a:solidFill>
                <a:latin typeface="Arial Narrow" pitchFamily="34" charset="0"/>
              </a:rPr>
              <a:t>９</a:t>
            </a:r>
          </a:p>
        </p:txBody>
      </p:sp>
      <p:sp>
        <p:nvSpPr>
          <p:cNvPr id="49" name="正方形/長方形 48"/>
          <p:cNvSpPr/>
          <p:nvPr/>
        </p:nvSpPr>
        <p:spPr>
          <a:xfrm>
            <a:off x="3491988"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１０</a:t>
            </a:r>
            <a:endParaRPr kumimoji="1" lang="ja-JP" altLang="en-US" sz="1600" dirty="0">
              <a:solidFill>
                <a:schemeClr val="accent5"/>
              </a:solidFill>
              <a:latin typeface="Arial Narrow" pitchFamily="34" charset="0"/>
            </a:endParaRPr>
          </a:p>
        </p:txBody>
      </p:sp>
      <p:sp>
        <p:nvSpPr>
          <p:cNvPr id="50" name="正方形/長方形 49"/>
          <p:cNvSpPr/>
          <p:nvPr/>
        </p:nvSpPr>
        <p:spPr>
          <a:xfrm>
            <a:off x="4301997"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１１</a:t>
            </a:r>
            <a:endParaRPr kumimoji="1" lang="ja-JP" altLang="en-US" sz="1600" dirty="0">
              <a:solidFill>
                <a:schemeClr val="accent5"/>
              </a:solidFill>
              <a:latin typeface="Arial Narrow" pitchFamily="34" charset="0"/>
            </a:endParaRPr>
          </a:p>
        </p:txBody>
      </p:sp>
      <p:sp>
        <p:nvSpPr>
          <p:cNvPr id="51" name="正方形/長方形 50"/>
          <p:cNvSpPr/>
          <p:nvPr/>
        </p:nvSpPr>
        <p:spPr>
          <a:xfrm>
            <a:off x="1871970"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１２</a:t>
            </a:r>
            <a:endParaRPr kumimoji="1" lang="ja-JP" altLang="en-US" sz="1600" dirty="0">
              <a:solidFill>
                <a:schemeClr val="accent5"/>
              </a:solidFill>
              <a:latin typeface="Arial Narrow" pitchFamily="34" charset="0"/>
            </a:endParaRPr>
          </a:p>
        </p:txBody>
      </p:sp>
      <p:sp>
        <p:nvSpPr>
          <p:cNvPr id="52" name="正方形/長方形 51"/>
          <p:cNvSpPr/>
          <p:nvPr/>
        </p:nvSpPr>
        <p:spPr>
          <a:xfrm>
            <a:off x="2681979"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１３</a:t>
            </a:r>
            <a:endParaRPr kumimoji="1" lang="ja-JP" altLang="en-US" sz="1600" dirty="0">
              <a:solidFill>
                <a:schemeClr val="accent5"/>
              </a:solidFill>
              <a:latin typeface="Arial Narrow" pitchFamily="34" charset="0"/>
            </a:endParaRPr>
          </a:p>
        </p:txBody>
      </p:sp>
      <p:sp>
        <p:nvSpPr>
          <p:cNvPr id="53" name="正方形/長方形 52"/>
          <p:cNvSpPr/>
          <p:nvPr/>
        </p:nvSpPr>
        <p:spPr>
          <a:xfrm>
            <a:off x="3491988"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１４</a:t>
            </a:r>
            <a:endParaRPr kumimoji="1" lang="ja-JP" altLang="en-US" sz="1600" dirty="0">
              <a:solidFill>
                <a:schemeClr val="accent5"/>
              </a:solidFill>
              <a:latin typeface="Arial Narrow" pitchFamily="34" charset="0"/>
            </a:endParaRPr>
          </a:p>
        </p:txBody>
      </p:sp>
      <p:sp>
        <p:nvSpPr>
          <p:cNvPr id="54" name="正方形/長方形 53"/>
          <p:cNvSpPr/>
          <p:nvPr/>
        </p:nvSpPr>
        <p:spPr>
          <a:xfrm>
            <a:off x="4301997"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１５</a:t>
            </a:r>
            <a:endParaRPr kumimoji="1" lang="ja-JP" altLang="en-US" sz="1600" dirty="0">
              <a:solidFill>
                <a:schemeClr val="accent5"/>
              </a:solidFill>
              <a:latin typeface="Arial Narrow" pitchFamily="34" charset="0"/>
            </a:endParaRPr>
          </a:p>
        </p:txBody>
      </p:sp>
      <p:cxnSp>
        <p:nvCxnSpPr>
          <p:cNvPr id="56" name="直線コネクタ 55"/>
          <p:cNvCxnSpPr/>
          <p:nvPr/>
        </p:nvCxnSpPr>
        <p:spPr>
          <a:xfrm flipV="1">
            <a:off x="1151962" y="2708992"/>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57" name="正方形/長方形 56"/>
          <p:cNvSpPr/>
          <p:nvPr/>
        </p:nvSpPr>
        <p:spPr>
          <a:xfrm>
            <a:off x="1691997" y="4779018"/>
            <a:ext cx="540000" cy="54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solidFill>
                  <a:schemeClr val="accent6"/>
                </a:solidFill>
                <a:latin typeface="Arial Narrow" pitchFamily="34" charset="0"/>
              </a:rPr>
              <a:t>1</a:t>
            </a:r>
            <a:endParaRPr kumimoji="1" lang="ja-JP" altLang="en-US" sz="2400" b="1" dirty="0">
              <a:solidFill>
                <a:schemeClr val="accent6"/>
              </a:solidFill>
              <a:latin typeface="Arial Narrow" pitchFamily="34" charset="0"/>
            </a:endParaRPr>
          </a:p>
        </p:txBody>
      </p:sp>
      <p:sp>
        <p:nvSpPr>
          <p:cNvPr id="58" name="正方形/長方形 57"/>
          <p:cNvSpPr/>
          <p:nvPr/>
        </p:nvSpPr>
        <p:spPr>
          <a:xfrm>
            <a:off x="2501994" y="4779015"/>
            <a:ext cx="540000" cy="54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b="1" dirty="0">
                <a:solidFill>
                  <a:schemeClr val="accent6"/>
                </a:solidFill>
                <a:latin typeface="Arial Narrow" pitchFamily="34" charset="0"/>
              </a:rPr>
              <a:t>0</a:t>
            </a:r>
            <a:endParaRPr kumimoji="1" lang="ja-JP" altLang="en-US" sz="2400" b="1" dirty="0">
              <a:solidFill>
                <a:schemeClr val="accent6"/>
              </a:solidFill>
              <a:latin typeface="Arial Narrow" pitchFamily="34" charset="0"/>
            </a:endParaRPr>
          </a:p>
        </p:txBody>
      </p:sp>
      <p:sp>
        <p:nvSpPr>
          <p:cNvPr id="59" name="正方形/長方形 58"/>
          <p:cNvSpPr/>
          <p:nvPr/>
        </p:nvSpPr>
        <p:spPr>
          <a:xfrm>
            <a:off x="3311995" y="4779015"/>
            <a:ext cx="540000" cy="54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solidFill>
                  <a:schemeClr val="accent6"/>
                </a:solidFill>
                <a:latin typeface="Arial Narrow" pitchFamily="34" charset="0"/>
              </a:rPr>
              <a:t>0</a:t>
            </a:r>
            <a:endParaRPr kumimoji="1" lang="ja-JP" altLang="en-US" sz="2400" b="1" dirty="0">
              <a:solidFill>
                <a:schemeClr val="accent6"/>
              </a:solidFill>
              <a:latin typeface="Arial Narrow" pitchFamily="34" charset="0"/>
            </a:endParaRPr>
          </a:p>
        </p:txBody>
      </p:sp>
      <p:sp>
        <p:nvSpPr>
          <p:cNvPr id="60" name="正方形/長方形 59"/>
          <p:cNvSpPr/>
          <p:nvPr/>
        </p:nvSpPr>
        <p:spPr>
          <a:xfrm>
            <a:off x="4121995" y="4779015"/>
            <a:ext cx="540000" cy="54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solidFill>
                  <a:schemeClr val="accent6"/>
                </a:solidFill>
                <a:latin typeface="Arial Narrow" pitchFamily="34" charset="0"/>
              </a:rPr>
              <a:t>1</a:t>
            </a:r>
            <a:endParaRPr kumimoji="1" lang="ja-JP" altLang="en-US" sz="2400" b="1" dirty="0">
              <a:solidFill>
                <a:schemeClr val="accent6"/>
              </a:solidFill>
              <a:latin typeface="Arial Narrow" pitchFamily="34" charset="0"/>
            </a:endParaRPr>
          </a:p>
        </p:txBody>
      </p:sp>
      <p:cxnSp>
        <p:nvCxnSpPr>
          <p:cNvPr id="33" name="直線矢印コネクタ 32"/>
          <p:cNvCxnSpPr/>
          <p:nvPr/>
        </p:nvCxnSpPr>
        <p:spPr bwMode="auto">
          <a:xfrm flipH="1">
            <a:off x="1871970" y="2888994"/>
            <a:ext cx="23" cy="1980037"/>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cxnSp>
        <p:nvCxnSpPr>
          <p:cNvPr id="63" name="直線矢印コネクタ 62"/>
          <p:cNvCxnSpPr/>
          <p:nvPr/>
        </p:nvCxnSpPr>
        <p:spPr bwMode="auto">
          <a:xfrm flipH="1">
            <a:off x="2681979" y="2888994"/>
            <a:ext cx="23" cy="1980037"/>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cxnSp>
        <p:nvCxnSpPr>
          <p:cNvPr id="64" name="直線矢印コネクタ 63"/>
          <p:cNvCxnSpPr/>
          <p:nvPr/>
        </p:nvCxnSpPr>
        <p:spPr bwMode="auto">
          <a:xfrm flipH="1">
            <a:off x="3491988" y="2888994"/>
            <a:ext cx="23" cy="1980037"/>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cxnSp>
        <p:nvCxnSpPr>
          <p:cNvPr id="65" name="直線矢印コネクタ 64"/>
          <p:cNvCxnSpPr/>
          <p:nvPr/>
        </p:nvCxnSpPr>
        <p:spPr bwMode="auto">
          <a:xfrm flipH="1">
            <a:off x="4301997" y="2888994"/>
            <a:ext cx="23" cy="1980037"/>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5216579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メモリの読み出し動作（４）</a:t>
            </a:r>
            <a:br>
              <a:rPr lang="en-US" altLang="ja-JP" dirty="0"/>
            </a:br>
            <a:r>
              <a:rPr lang="ja-JP" altLang="en-US" dirty="0"/>
              <a:t>列の選択</a:t>
            </a:r>
            <a:endParaRPr kumimoji="1" lang="ja-JP" altLang="en-US" dirty="0"/>
          </a:p>
        </p:txBody>
      </p:sp>
      <p:sp>
        <p:nvSpPr>
          <p:cNvPr id="3" name="テキスト プレースホルダー 2"/>
          <p:cNvSpPr>
            <a:spLocks noGrp="1"/>
          </p:cNvSpPr>
          <p:nvPr>
            <p:ph type="body" sz="quarter" idx="10"/>
          </p:nvPr>
        </p:nvSpPr>
        <p:spPr>
          <a:xfrm>
            <a:off x="5022004" y="1088974"/>
            <a:ext cx="4050045" cy="5309752"/>
          </a:xfrm>
        </p:spPr>
        <p:txBody>
          <a:bodyPr anchor="t"/>
          <a:lstStyle/>
          <a:p>
            <a:r>
              <a:rPr kumimoji="1" lang="ja-JP" altLang="en-US" dirty="0"/>
              <a:t>読み出された１行分のデータから，最終的に必要な１ビットを選択</a:t>
            </a:r>
            <a:endParaRPr kumimoji="1" lang="en-US" altLang="ja-JP" dirty="0"/>
          </a:p>
          <a:p>
            <a:r>
              <a:rPr lang="ja-JP" altLang="en-US" dirty="0"/>
              <a:t>どの列を読むか決める</a:t>
            </a:r>
            <a:endParaRPr lang="en-US" altLang="ja-JP" dirty="0"/>
          </a:p>
          <a:p>
            <a:pPr lvl="1"/>
            <a:r>
              <a:rPr lang="ja-JP" altLang="en-US" dirty="0"/>
              <a:t>各列は４つセルがある</a:t>
            </a:r>
            <a:endParaRPr lang="en-US" altLang="ja-JP" dirty="0"/>
          </a:p>
          <a:p>
            <a:pPr lvl="1"/>
            <a:r>
              <a:rPr lang="ja-JP" altLang="en-US" dirty="0"/>
              <a:t>アドレスを４で割った余りの列が読むべき場所</a:t>
            </a:r>
            <a:endParaRPr lang="en-US" altLang="ja-JP" dirty="0"/>
          </a:p>
          <a:p>
            <a:pPr lvl="1"/>
            <a:r>
              <a:rPr lang="ja-JP" altLang="en-US" dirty="0"/>
              <a:t>６</a:t>
            </a:r>
            <a:r>
              <a:rPr lang="en-US" altLang="ja-JP" dirty="0"/>
              <a:t>=</a:t>
            </a:r>
            <a:r>
              <a:rPr lang="en-US" altLang="ja-JP" dirty="0">
                <a:solidFill>
                  <a:schemeClr val="tx1"/>
                </a:solidFill>
              </a:rPr>
              <a:t>01</a:t>
            </a:r>
            <a:r>
              <a:rPr lang="en-US" altLang="ja-JP" dirty="0">
                <a:solidFill>
                  <a:schemeClr val="accent5"/>
                </a:solidFill>
              </a:rPr>
              <a:t>10</a:t>
            </a:r>
            <a:r>
              <a:rPr lang="ja-JP" altLang="en-US" dirty="0"/>
              <a:t>（２進数）</a:t>
            </a:r>
            <a:endParaRPr lang="en-US" altLang="ja-JP" dirty="0"/>
          </a:p>
          <a:p>
            <a:r>
              <a:rPr lang="ja-JP" altLang="en-US" dirty="0"/>
              <a:t>カラム・セレクタにより</a:t>
            </a:r>
            <a:br>
              <a:rPr lang="en-US" altLang="ja-JP" dirty="0"/>
            </a:br>
            <a:r>
              <a:rPr lang="ja-JP" altLang="en-US" dirty="0"/>
              <a:t>ビットを選択する</a:t>
            </a:r>
            <a:endParaRPr lang="en-US" altLang="ja-JP" dirty="0"/>
          </a:p>
          <a:p>
            <a:pPr lvl="1"/>
            <a:r>
              <a:rPr lang="ja-JP" altLang="en-US" dirty="0"/>
              <a:t>読み出し幅によっては</a:t>
            </a:r>
            <a:br>
              <a:rPr lang="en-US" altLang="ja-JP" dirty="0"/>
            </a:br>
            <a:r>
              <a:rPr lang="ja-JP" altLang="en-US" dirty="0"/>
              <a:t>この部分がないこともある</a:t>
            </a:r>
            <a:endParaRPr lang="en-US" altLang="ja-JP" dirty="0"/>
          </a:p>
        </p:txBody>
      </p:sp>
      <p:sp>
        <p:nvSpPr>
          <p:cNvPr id="4" name="正方形/長方形 3"/>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2411993"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322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1601993" y="243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solidFill>
                  <a:schemeClr val="tx1"/>
                </a:solidFill>
                <a:latin typeface="Arial Narrow" pitchFamily="34" charset="0"/>
              </a:rPr>
              <a:t>1</a:t>
            </a:r>
            <a:endParaRPr kumimoji="1" lang="ja-JP" altLang="en-US" sz="1600" dirty="0">
              <a:solidFill>
                <a:schemeClr val="tx1"/>
              </a:solidFill>
              <a:latin typeface="Arial Narrow" pitchFamily="34" charset="0"/>
            </a:endParaRPr>
          </a:p>
        </p:txBody>
      </p:sp>
      <p:sp>
        <p:nvSpPr>
          <p:cNvPr id="10" name="正方形/長方形 9"/>
          <p:cNvSpPr/>
          <p:nvPr/>
        </p:nvSpPr>
        <p:spPr>
          <a:xfrm>
            <a:off x="2411990"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600" dirty="0">
                <a:solidFill>
                  <a:schemeClr val="tx1"/>
                </a:solidFill>
                <a:latin typeface="Arial Narrow" pitchFamily="34" charset="0"/>
              </a:rPr>
              <a:t>0</a:t>
            </a:r>
            <a:endParaRPr kumimoji="1" lang="ja-JP" altLang="en-US" sz="1600" dirty="0">
              <a:solidFill>
                <a:schemeClr val="tx1"/>
              </a:solidFill>
              <a:latin typeface="Arial Narrow" pitchFamily="34" charset="0"/>
            </a:endParaRPr>
          </a:p>
        </p:txBody>
      </p:sp>
      <p:sp>
        <p:nvSpPr>
          <p:cNvPr id="11" name="正方形/長方形 10"/>
          <p:cNvSpPr/>
          <p:nvPr/>
        </p:nvSpPr>
        <p:spPr>
          <a:xfrm>
            <a:off x="3221991" y="2438977"/>
            <a:ext cx="540000" cy="54000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2400" b="1" dirty="0">
                <a:solidFill>
                  <a:schemeClr val="accent6"/>
                </a:solidFill>
                <a:latin typeface="Arial Narrow" pitchFamily="34" charset="0"/>
              </a:rPr>
              <a:t>0</a:t>
            </a:r>
            <a:endParaRPr kumimoji="1" lang="ja-JP" altLang="en-US" sz="2400" b="1" dirty="0">
              <a:solidFill>
                <a:schemeClr val="accent6"/>
              </a:solidFill>
              <a:latin typeface="Arial Narrow" pitchFamily="34" charset="0"/>
            </a:endParaRPr>
          </a:p>
        </p:txBody>
      </p:sp>
      <p:sp>
        <p:nvSpPr>
          <p:cNvPr id="12" name="正方形/長方形 11"/>
          <p:cNvSpPr/>
          <p:nvPr/>
        </p:nvSpPr>
        <p:spPr>
          <a:xfrm>
            <a:off x="403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solidFill>
                  <a:schemeClr val="tx1"/>
                </a:solidFill>
                <a:latin typeface="Arial Narrow" pitchFamily="34" charset="0"/>
              </a:rPr>
              <a:t>1</a:t>
            </a:r>
            <a:endParaRPr kumimoji="1" lang="ja-JP" altLang="en-US" sz="1600" dirty="0">
              <a:solidFill>
                <a:schemeClr val="tx1"/>
              </a:solidFill>
              <a:latin typeface="Arial Narrow" pitchFamily="34" charset="0"/>
            </a:endParaRPr>
          </a:p>
        </p:txBody>
      </p:sp>
      <p:sp>
        <p:nvSpPr>
          <p:cNvPr id="14" name="正方形/長方形 13"/>
          <p:cNvSpPr/>
          <p:nvPr/>
        </p:nvSpPr>
        <p:spPr>
          <a:xfrm>
            <a:off x="1601993" y="324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2411990"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322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403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1601993" y="405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2411990"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322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403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01993" y="5138977"/>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29" name="直線コネクタ 28"/>
          <p:cNvCxnSpPr/>
          <p:nvPr/>
        </p:nvCxnSpPr>
        <p:spPr>
          <a:xfrm flipV="1">
            <a:off x="3061975" y="5408980"/>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3942004" y="3248987"/>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4211996" y="1358977"/>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400" dirty="0">
                <a:latin typeface="Arial Narrow" pitchFamily="34" charset="0"/>
              </a:rPr>
              <a:t>cell</a:t>
            </a:r>
            <a:endParaRPr kumimoji="1" lang="ja-JP" altLang="en-US" sz="1400" dirty="0">
              <a:latin typeface="Arial Narrow" pitchFamily="34" charset="0"/>
            </a:endParaRPr>
          </a:p>
        </p:txBody>
      </p:sp>
      <p:sp>
        <p:nvSpPr>
          <p:cNvPr id="127" name="正方形/長方形 126"/>
          <p:cNvSpPr/>
          <p:nvPr/>
        </p:nvSpPr>
        <p:spPr>
          <a:xfrm>
            <a:off x="1871970" y="908972"/>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lines</a:t>
            </a:r>
            <a:endParaRPr kumimoji="1" lang="ja-JP" altLang="en-US" sz="1600" dirty="0">
              <a:latin typeface="Arial Narrow" pitchFamily="34" charset="0"/>
            </a:endParaRPr>
          </a:p>
        </p:txBody>
      </p:sp>
      <p:sp>
        <p:nvSpPr>
          <p:cNvPr id="129" name="台形 128"/>
          <p:cNvSpPr/>
          <p:nvPr/>
        </p:nvSpPr>
        <p:spPr>
          <a:xfrm rot="5400000" flipV="1">
            <a:off x="-468043" y="297898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sp>
        <p:nvSpPr>
          <p:cNvPr id="134" name="正方形/長方形 133"/>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column selector</a:t>
            </a:r>
            <a:endParaRPr kumimoji="1" lang="ja-JP" altLang="en-US" sz="1600" dirty="0">
              <a:latin typeface="Arial Narrow" pitchFamily="34" charset="0"/>
            </a:endParaRPr>
          </a:p>
        </p:txBody>
      </p:sp>
      <p:sp>
        <p:nvSpPr>
          <p:cNvPr id="135" name="正方形/長方形 134"/>
          <p:cNvSpPr/>
          <p:nvPr/>
        </p:nvSpPr>
        <p:spPr>
          <a:xfrm rot="16200000">
            <a:off x="-243043" y="2663980"/>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cxnSp>
        <p:nvCxnSpPr>
          <p:cNvPr id="136" name="直線コネクタ 135"/>
          <p:cNvCxnSpPr/>
          <p:nvPr/>
        </p:nvCxnSpPr>
        <p:spPr>
          <a:xfrm flipV="1">
            <a:off x="71950" y="3068996"/>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sp>
        <p:nvSpPr>
          <p:cNvPr id="138" name="正方形/長方形 137"/>
          <p:cNvSpPr/>
          <p:nvPr/>
        </p:nvSpPr>
        <p:spPr>
          <a:xfrm>
            <a:off x="-108052" y="2618991"/>
            <a:ext cx="114010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latin typeface="Arial Narrow" pitchFamily="34" charset="0"/>
              </a:rPr>
              <a:t>６</a:t>
            </a:r>
            <a:endParaRPr kumimoji="1" lang="ja-JP" altLang="en-US" sz="1600" dirty="0">
              <a:latin typeface="Arial Narrow" pitchFamily="34" charset="0"/>
            </a:endParaRPr>
          </a:p>
        </p:txBody>
      </p:sp>
      <p:sp>
        <p:nvSpPr>
          <p:cNvPr id="139" name="正方形/長方形 138"/>
          <p:cNvSpPr/>
          <p:nvPr/>
        </p:nvSpPr>
        <p:spPr>
          <a:xfrm>
            <a:off x="1781969" y="5769026"/>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data</a:t>
            </a:r>
            <a:endParaRPr kumimoji="1" lang="ja-JP" altLang="en-US" sz="1600" dirty="0">
              <a:latin typeface="Arial Narrow" pitchFamily="34" charset="0"/>
            </a:endParaRPr>
          </a:p>
        </p:txBody>
      </p:sp>
      <p:sp>
        <p:nvSpPr>
          <p:cNvPr id="39" name="正方形/長方形 38"/>
          <p:cNvSpPr/>
          <p:nvPr/>
        </p:nvSpPr>
        <p:spPr>
          <a:xfrm>
            <a:off x="1871970"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０</a:t>
            </a:r>
            <a:endParaRPr kumimoji="1" lang="ja-JP" altLang="en-US" sz="1600" dirty="0">
              <a:solidFill>
                <a:schemeClr val="accent5"/>
              </a:solidFill>
              <a:latin typeface="Arial Narrow" pitchFamily="34" charset="0"/>
            </a:endParaRPr>
          </a:p>
        </p:txBody>
      </p:sp>
      <p:sp>
        <p:nvSpPr>
          <p:cNvPr id="40" name="正方形/長方形 39"/>
          <p:cNvSpPr/>
          <p:nvPr/>
        </p:nvSpPr>
        <p:spPr>
          <a:xfrm>
            <a:off x="2681979"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１</a:t>
            </a:r>
            <a:endParaRPr kumimoji="1" lang="ja-JP" altLang="en-US" sz="1600" dirty="0">
              <a:solidFill>
                <a:schemeClr val="accent5"/>
              </a:solidFill>
              <a:latin typeface="Arial Narrow" pitchFamily="34" charset="0"/>
            </a:endParaRPr>
          </a:p>
        </p:txBody>
      </p:sp>
      <p:sp>
        <p:nvSpPr>
          <p:cNvPr id="41" name="正方形/長方形 40"/>
          <p:cNvSpPr/>
          <p:nvPr/>
        </p:nvSpPr>
        <p:spPr>
          <a:xfrm>
            <a:off x="3491988"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２</a:t>
            </a:r>
            <a:endParaRPr kumimoji="1" lang="ja-JP" altLang="en-US" sz="1600" dirty="0">
              <a:solidFill>
                <a:schemeClr val="accent5"/>
              </a:solidFill>
              <a:latin typeface="Arial Narrow" pitchFamily="34" charset="0"/>
            </a:endParaRPr>
          </a:p>
        </p:txBody>
      </p:sp>
      <p:sp>
        <p:nvSpPr>
          <p:cNvPr id="42" name="正方形/長方形 41"/>
          <p:cNvSpPr/>
          <p:nvPr/>
        </p:nvSpPr>
        <p:spPr>
          <a:xfrm>
            <a:off x="4301997"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３</a:t>
            </a:r>
            <a:endParaRPr kumimoji="1" lang="ja-JP" altLang="en-US" sz="1600" dirty="0">
              <a:solidFill>
                <a:schemeClr val="accent5"/>
              </a:solidFill>
              <a:latin typeface="Arial Narrow" pitchFamily="34" charset="0"/>
            </a:endParaRPr>
          </a:p>
        </p:txBody>
      </p:sp>
      <p:sp>
        <p:nvSpPr>
          <p:cNvPr id="43" name="正方形/長方形 42"/>
          <p:cNvSpPr/>
          <p:nvPr/>
        </p:nvSpPr>
        <p:spPr>
          <a:xfrm>
            <a:off x="1871970"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４</a:t>
            </a:r>
            <a:endParaRPr kumimoji="1" lang="ja-JP" altLang="en-US" sz="1600" dirty="0">
              <a:solidFill>
                <a:schemeClr val="accent5"/>
              </a:solidFill>
              <a:latin typeface="Arial Narrow" pitchFamily="34" charset="0"/>
            </a:endParaRPr>
          </a:p>
        </p:txBody>
      </p:sp>
      <p:sp>
        <p:nvSpPr>
          <p:cNvPr id="44" name="正方形/長方形 43"/>
          <p:cNvSpPr/>
          <p:nvPr/>
        </p:nvSpPr>
        <p:spPr>
          <a:xfrm>
            <a:off x="2681979"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５</a:t>
            </a:r>
            <a:endParaRPr kumimoji="1" lang="ja-JP" altLang="en-US" sz="1600" dirty="0">
              <a:solidFill>
                <a:schemeClr val="accent5"/>
              </a:solidFill>
              <a:latin typeface="Arial Narrow" pitchFamily="34" charset="0"/>
            </a:endParaRPr>
          </a:p>
        </p:txBody>
      </p:sp>
      <p:sp>
        <p:nvSpPr>
          <p:cNvPr id="45" name="正方形/長方形 44"/>
          <p:cNvSpPr/>
          <p:nvPr/>
        </p:nvSpPr>
        <p:spPr>
          <a:xfrm>
            <a:off x="3491988"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６</a:t>
            </a:r>
            <a:endParaRPr kumimoji="1" lang="ja-JP" altLang="en-US" sz="1600" dirty="0">
              <a:solidFill>
                <a:schemeClr val="accent5"/>
              </a:solidFill>
              <a:latin typeface="Arial Narrow" pitchFamily="34" charset="0"/>
            </a:endParaRPr>
          </a:p>
        </p:txBody>
      </p:sp>
      <p:sp>
        <p:nvSpPr>
          <p:cNvPr id="46" name="正方形/長方形 45"/>
          <p:cNvSpPr/>
          <p:nvPr/>
        </p:nvSpPr>
        <p:spPr>
          <a:xfrm>
            <a:off x="4301997"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７</a:t>
            </a:r>
            <a:endParaRPr kumimoji="1" lang="ja-JP" altLang="en-US" sz="1600" dirty="0">
              <a:solidFill>
                <a:schemeClr val="accent5"/>
              </a:solidFill>
              <a:latin typeface="Arial Narrow" pitchFamily="34" charset="0"/>
            </a:endParaRPr>
          </a:p>
        </p:txBody>
      </p:sp>
      <p:sp>
        <p:nvSpPr>
          <p:cNvPr id="47" name="正方形/長方形 46"/>
          <p:cNvSpPr/>
          <p:nvPr/>
        </p:nvSpPr>
        <p:spPr>
          <a:xfrm>
            <a:off x="1871970"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８</a:t>
            </a:r>
            <a:endParaRPr kumimoji="1" lang="ja-JP" altLang="en-US" sz="1600" dirty="0">
              <a:solidFill>
                <a:schemeClr val="accent5"/>
              </a:solidFill>
              <a:latin typeface="Arial Narrow" pitchFamily="34" charset="0"/>
            </a:endParaRPr>
          </a:p>
        </p:txBody>
      </p:sp>
      <p:sp>
        <p:nvSpPr>
          <p:cNvPr id="48" name="正方形/長方形 47"/>
          <p:cNvSpPr/>
          <p:nvPr/>
        </p:nvSpPr>
        <p:spPr>
          <a:xfrm>
            <a:off x="2681979"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ja-JP" altLang="en-US" sz="1600" dirty="0">
                <a:solidFill>
                  <a:schemeClr val="accent5"/>
                </a:solidFill>
                <a:latin typeface="Arial Narrow" pitchFamily="34" charset="0"/>
              </a:rPr>
              <a:t>９</a:t>
            </a:r>
          </a:p>
        </p:txBody>
      </p:sp>
      <p:sp>
        <p:nvSpPr>
          <p:cNvPr id="49" name="正方形/長方形 48"/>
          <p:cNvSpPr/>
          <p:nvPr/>
        </p:nvSpPr>
        <p:spPr>
          <a:xfrm>
            <a:off x="3491988"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１０</a:t>
            </a:r>
            <a:endParaRPr kumimoji="1" lang="ja-JP" altLang="en-US" sz="1600" dirty="0">
              <a:solidFill>
                <a:schemeClr val="accent5"/>
              </a:solidFill>
              <a:latin typeface="Arial Narrow" pitchFamily="34" charset="0"/>
            </a:endParaRPr>
          </a:p>
        </p:txBody>
      </p:sp>
      <p:sp>
        <p:nvSpPr>
          <p:cNvPr id="50" name="正方形/長方形 49"/>
          <p:cNvSpPr/>
          <p:nvPr/>
        </p:nvSpPr>
        <p:spPr>
          <a:xfrm>
            <a:off x="4301997"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１１</a:t>
            </a:r>
            <a:endParaRPr kumimoji="1" lang="ja-JP" altLang="en-US" sz="1600" dirty="0">
              <a:solidFill>
                <a:schemeClr val="accent5"/>
              </a:solidFill>
              <a:latin typeface="Arial Narrow" pitchFamily="34" charset="0"/>
            </a:endParaRPr>
          </a:p>
        </p:txBody>
      </p:sp>
      <p:sp>
        <p:nvSpPr>
          <p:cNvPr id="51" name="正方形/長方形 50"/>
          <p:cNvSpPr/>
          <p:nvPr/>
        </p:nvSpPr>
        <p:spPr>
          <a:xfrm>
            <a:off x="1871970"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１２</a:t>
            </a:r>
            <a:endParaRPr kumimoji="1" lang="ja-JP" altLang="en-US" sz="1600" dirty="0">
              <a:solidFill>
                <a:schemeClr val="accent5"/>
              </a:solidFill>
              <a:latin typeface="Arial Narrow" pitchFamily="34" charset="0"/>
            </a:endParaRPr>
          </a:p>
        </p:txBody>
      </p:sp>
      <p:sp>
        <p:nvSpPr>
          <p:cNvPr id="52" name="正方形/長方形 51"/>
          <p:cNvSpPr/>
          <p:nvPr/>
        </p:nvSpPr>
        <p:spPr>
          <a:xfrm>
            <a:off x="2681979"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１３</a:t>
            </a:r>
            <a:endParaRPr kumimoji="1" lang="ja-JP" altLang="en-US" sz="1600" dirty="0">
              <a:solidFill>
                <a:schemeClr val="accent5"/>
              </a:solidFill>
              <a:latin typeface="Arial Narrow" pitchFamily="34" charset="0"/>
            </a:endParaRPr>
          </a:p>
        </p:txBody>
      </p:sp>
      <p:sp>
        <p:nvSpPr>
          <p:cNvPr id="53" name="正方形/長方形 52"/>
          <p:cNvSpPr/>
          <p:nvPr/>
        </p:nvSpPr>
        <p:spPr>
          <a:xfrm>
            <a:off x="3491988"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１４</a:t>
            </a:r>
            <a:endParaRPr kumimoji="1" lang="ja-JP" altLang="en-US" sz="1600" dirty="0">
              <a:solidFill>
                <a:schemeClr val="accent5"/>
              </a:solidFill>
              <a:latin typeface="Arial Narrow" pitchFamily="34" charset="0"/>
            </a:endParaRPr>
          </a:p>
        </p:txBody>
      </p:sp>
      <p:sp>
        <p:nvSpPr>
          <p:cNvPr id="54" name="正方形/長方形 53"/>
          <p:cNvSpPr/>
          <p:nvPr/>
        </p:nvSpPr>
        <p:spPr>
          <a:xfrm>
            <a:off x="4301997"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１５</a:t>
            </a:r>
            <a:endParaRPr kumimoji="1" lang="ja-JP" altLang="en-US" sz="1600" dirty="0">
              <a:solidFill>
                <a:schemeClr val="accent5"/>
              </a:solidFill>
              <a:latin typeface="Arial Narrow" pitchFamily="34" charset="0"/>
            </a:endParaRPr>
          </a:p>
        </p:txBody>
      </p:sp>
      <p:cxnSp>
        <p:nvCxnSpPr>
          <p:cNvPr id="56" name="直線コネクタ 55"/>
          <p:cNvCxnSpPr/>
          <p:nvPr/>
        </p:nvCxnSpPr>
        <p:spPr>
          <a:xfrm flipV="1">
            <a:off x="1151962" y="2708992"/>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57" name="正方形/長方形 56"/>
          <p:cNvSpPr/>
          <p:nvPr/>
        </p:nvSpPr>
        <p:spPr>
          <a:xfrm>
            <a:off x="1691997" y="4779018"/>
            <a:ext cx="540000" cy="54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solidFill>
                  <a:schemeClr val="tx1"/>
                </a:solidFill>
                <a:latin typeface="Arial Narrow" pitchFamily="34" charset="0"/>
              </a:rPr>
              <a:t>1</a:t>
            </a:r>
            <a:endParaRPr kumimoji="1" lang="ja-JP" altLang="en-US" sz="2400" b="1" dirty="0">
              <a:solidFill>
                <a:schemeClr val="tx1"/>
              </a:solidFill>
              <a:latin typeface="Arial Narrow" pitchFamily="34" charset="0"/>
            </a:endParaRPr>
          </a:p>
        </p:txBody>
      </p:sp>
      <p:sp>
        <p:nvSpPr>
          <p:cNvPr id="58" name="正方形/長方形 57"/>
          <p:cNvSpPr/>
          <p:nvPr/>
        </p:nvSpPr>
        <p:spPr>
          <a:xfrm>
            <a:off x="2501994" y="4779015"/>
            <a:ext cx="540000" cy="54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b="1" dirty="0">
                <a:solidFill>
                  <a:schemeClr val="tx1"/>
                </a:solidFill>
                <a:latin typeface="Arial Narrow" pitchFamily="34" charset="0"/>
              </a:rPr>
              <a:t>0</a:t>
            </a:r>
            <a:endParaRPr kumimoji="1" lang="ja-JP" altLang="en-US" sz="2400" b="1" dirty="0">
              <a:solidFill>
                <a:schemeClr val="tx1"/>
              </a:solidFill>
              <a:latin typeface="Arial Narrow" pitchFamily="34" charset="0"/>
            </a:endParaRPr>
          </a:p>
        </p:txBody>
      </p:sp>
      <p:sp>
        <p:nvSpPr>
          <p:cNvPr id="59" name="正方形/長方形 58"/>
          <p:cNvSpPr/>
          <p:nvPr/>
        </p:nvSpPr>
        <p:spPr>
          <a:xfrm>
            <a:off x="3311995" y="4779015"/>
            <a:ext cx="540000" cy="54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solidFill>
                  <a:schemeClr val="accent6"/>
                </a:solidFill>
                <a:latin typeface="Arial Narrow" pitchFamily="34" charset="0"/>
              </a:rPr>
              <a:t>0</a:t>
            </a:r>
            <a:endParaRPr kumimoji="1" lang="ja-JP" altLang="en-US" sz="2400" b="1" dirty="0">
              <a:solidFill>
                <a:schemeClr val="accent6"/>
              </a:solidFill>
              <a:latin typeface="Arial Narrow" pitchFamily="34" charset="0"/>
            </a:endParaRPr>
          </a:p>
        </p:txBody>
      </p:sp>
      <p:sp>
        <p:nvSpPr>
          <p:cNvPr id="60" name="正方形/長方形 59"/>
          <p:cNvSpPr/>
          <p:nvPr/>
        </p:nvSpPr>
        <p:spPr>
          <a:xfrm>
            <a:off x="4121995" y="4779015"/>
            <a:ext cx="540000" cy="54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solidFill>
                  <a:schemeClr val="tx1"/>
                </a:solidFill>
                <a:latin typeface="Arial Narrow" pitchFamily="34" charset="0"/>
              </a:rPr>
              <a:t>1</a:t>
            </a:r>
            <a:endParaRPr kumimoji="1" lang="ja-JP" altLang="en-US" sz="2400" b="1" dirty="0">
              <a:solidFill>
                <a:schemeClr val="tx1"/>
              </a:solidFill>
              <a:latin typeface="Arial Narrow" pitchFamily="34" charset="0"/>
            </a:endParaRPr>
          </a:p>
        </p:txBody>
      </p:sp>
      <p:sp>
        <p:nvSpPr>
          <p:cNvPr id="66" name="正方形/長方形 65"/>
          <p:cNvSpPr/>
          <p:nvPr/>
        </p:nvSpPr>
        <p:spPr>
          <a:xfrm>
            <a:off x="2951982" y="5499023"/>
            <a:ext cx="540000" cy="54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solidFill>
                  <a:schemeClr val="accent6"/>
                </a:solidFill>
                <a:latin typeface="Arial Narrow" pitchFamily="34" charset="0"/>
              </a:rPr>
              <a:t>0</a:t>
            </a:r>
            <a:endParaRPr kumimoji="1" lang="ja-JP" altLang="en-US" sz="2400" b="1" dirty="0">
              <a:solidFill>
                <a:schemeClr val="accent6"/>
              </a:solidFill>
              <a:latin typeface="Arial Narrow" pitchFamily="34" charset="0"/>
            </a:endParaRPr>
          </a:p>
        </p:txBody>
      </p:sp>
    </p:spTree>
    <p:extLst>
      <p:ext uri="{BB962C8B-B14F-4D97-AF65-F5344CB8AC3E}">
        <p14:creationId xmlns:p14="http://schemas.microsoft.com/office/powerpoint/2010/main" val="36736606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2400" dirty="0"/>
              <a:t>AMD Zen </a:t>
            </a:r>
            <a:r>
              <a:rPr lang="ja-JP" altLang="en-US" sz="2400" dirty="0"/>
              <a:t>コアの場合</a:t>
            </a:r>
            <a:br>
              <a:rPr lang="en-US" altLang="ja-JP" sz="2400" dirty="0"/>
            </a:br>
            <a:r>
              <a:rPr lang="en-US" altLang="ja-JP" sz="1600" dirty="0" err="1"/>
              <a:t>Teja</a:t>
            </a:r>
            <a:r>
              <a:rPr lang="en-US" altLang="ja-JP" sz="1600" dirty="0"/>
              <a:t> Singh et al., Zen: An Energy-Efficient High-Performance ×86 Core </a:t>
            </a:r>
            <a:r>
              <a:rPr lang="ja-JP" altLang="en-US" sz="1600" dirty="0"/>
              <a:t>より</a:t>
            </a:r>
            <a:endParaRPr kumimoji="1" lang="ja-JP" altLang="en-US" sz="1600" dirty="0"/>
          </a:p>
        </p:txBody>
      </p:sp>
      <p:sp>
        <p:nvSpPr>
          <p:cNvPr id="3" name="テキスト プレースホルダー 2"/>
          <p:cNvSpPr>
            <a:spLocks noGrp="1"/>
          </p:cNvSpPr>
          <p:nvPr>
            <p:ph type="body" sz="quarter" idx="10"/>
          </p:nvPr>
        </p:nvSpPr>
        <p:spPr>
          <a:xfrm>
            <a:off x="521955" y="6129030"/>
            <a:ext cx="8280092" cy="449698"/>
          </a:xfrm>
        </p:spPr>
        <p:txBody>
          <a:bodyPr/>
          <a:lstStyle/>
          <a:p>
            <a:pPr lvl="1"/>
            <a:r>
              <a:rPr kumimoji="1" lang="ja-JP" altLang="en-US" dirty="0"/>
              <a:t>赤や紫の「田」の字の構造の部分が全部メモリ（</a:t>
            </a:r>
            <a:r>
              <a:rPr kumimoji="1" lang="en-US" altLang="ja-JP" dirty="0"/>
              <a:t>SRAM</a:t>
            </a:r>
            <a:r>
              <a:rPr kumimoji="1" lang="ja-JP" altLang="en-US" dirty="0"/>
              <a:t>）</a:t>
            </a:r>
            <a:endParaRPr kumimoji="1" lang="en-US" altLang="ja-JP" dirty="0"/>
          </a:p>
          <a:p>
            <a:pPr lvl="2"/>
            <a:r>
              <a:rPr kumimoji="1" lang="ja-JP" altLang="en-US" dirty="0"/>
              <a:t>レジスタやキャッシュ，各種テーブルなど</a:t>
            </a:r>
          </a:p>
        </p:txBody>
      </p:sp>
      <p:pic>
        <p:nvPicPr>
          <p:cNvPr id="5" name="図 4"/>
          <p:cNvPicPr>
            <a:picLocks noChangeAspect="1"/>
          </p:cNvPicPr>
          <p:nvPr/>
        </p:nvPicPr>
        <p:blipFill>
          <a:blip r:embed="rId2"/>
          <a:stretch>
            <a:fillRect/>
          </a:stretch>
        </p:blipFill>
        <p:spPr>
          <a:xfrm>
            <a:off x="1601967" y="1088974"/>
            <a:ext cx="6034158" cy="4785028"/>
          </a:xfrm>
          <a:prstGeom prst="rect">
            <a:avLst/>
          </a:prstGeom>
        </p:spPr>
      </p:pic>
    </p:spTree>
    <p:extLst>
      <p:ext uri="{BB962C8B-B14F-4D97-AF65-F5344CB8AC3E}">
        <p14:creationId xmlns:p14="http://schemas.microsoft.com/office/powerpoint/2010/main" val="35350233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「田」の字の構造</a:t>
            </a:r>
          </a:p>
        </p:txBody>
      </p:sp>
      <p:sp>
        <p:nvSpPr>
          <p:cNvPr id="3" name="テキスト プレースホルダー 2"/>
          <p:cNvSpPr>
            <a:spLocks noGrp="1"/>
          </p:cNvSpPr>
          <p:nvPr>
            <p:ph type="body" sz="quarter" idx="10"/>
          </p:nvPr>
        </p:nvSpPr>
        <p:spPr>
          <a:xfrm>
            <a:off x="611956" y="5859027"/>
            <a:ext cx="8280092" cy="449698"/>
          </a:xfrm>
        </p:spPr>
        <p:txBody>
          <a:bodyPr/>
          <a:lstStyle/>
          <a:p>
            <a:r>
              <a:rPr lang="ja-JP" altLang="en-US" dirty="0"/>
              <a:t>「田」の字の構造になっているのは，</a:t>
            </a:r>
            <a:endParaRPr lang="en-US" altLang="ja-JP" dirty="0"/>
          </a:p>
          <a:p>
            <a:pPr lvl="1"/>
            <a:r>
              <a:rPr lang="ja-JP" altLang="en-US" dirty="0"/>
              <a:t>縦線がデコーダで左右に対してワードラインをアサート</a:t>
            </a:r>
            <a:endParaRPr lang="en-US" altLang="ja-JP" dirty="0"/>
          </a:p>
          <a:p>
            <a:pPr lvl="1"/>
            <a:r>
              <a:rPr lang="ja-JP" altLang="en-US" dirty="0"/>
              <a:t>横線でビットラインのデータを拾う</a:t>
            </a:r>
          </a:p>
        </p:txBody>
      </p:sp>
      <p:grpSp>
        <p:nvGrpSpPr>
          <p:cNvPr id="46" name="グループ化 45"/>
          <p:cNvGrpSpPr/>
          <p:nvPr/>
        </p:nvGrpSpPr>
        <p:grpSpPr>
          <a:xfrm>
            <a:off x="4572000" y="998973"/>
            <a:ext cx="1980000" cy="2070000"/>
            <a:chOff x="881959" y="1358983"/>
            <a:chExt cx="3960035" cy="4140037"/>
          </a:xfrm>
        </p:grpSpPr>
        <p:sp>
          <p:nvSpPr>
            <p:cNvPr id="34" name="正方形/長方形 33"/>
            <p:cNvSpPr/>
            <p:nvPr/>
          </p:nvSpPr>
          <p:spPr>
            <a:xfrm>
              <a:off x="4031965" y="243898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35" name="正方形/長方形 34"/>
            <p:cNvSpPr/>
            <p:nvPr/>
          </p:nvSpPr>
          <p:spPr>
            <a:xfrm>
              <a:off x="3221985" y="2438989"/>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36" name="正方形/長方形 35"/>
            <p:cNvSpPr/>
            <p:nvPr/>
          </p:nvSpPr>
          <p:spPr>
            <a:xfrm>
              <a:off x="2411947" y="243898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37" name="正方形/長方形 36"/>
            <p:cNvSpPr/>
            <p:nvPr/>
          </p:nvSpPr>
          <p:spPr>
            <a:xfrm>
              <a:off x="1601967" y="2438989"/>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38" name="正方形/長方形 37"/>
            <p:cNvSpPr/>
            <p:nvPr/>
          </p:nvSpPr>
          <p:spPr>
            <a:xfrm>
              <a:off x="4031994" y="3248998"/>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39" name="正方形/長方形 38"/>
            <p:cNvSpPr/>
            <p:nvPr/>
          </p:nvSpPr>
          <p:spPr>
            <a:xfrm>
              <a:off x="3222014" y="3249001"/>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40" name="正方形/長方形 39"/>
            <p:cNvSpPr/>
            <p:nvPr/>
          </p:nvSpPr>
          <p:spPr>
            <a:xfrm>
              <a:off x="2411976" y="3248998"/>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41" name="正方形/長方形 40"/>
            <p:cNvSpPr/>
            <p:nvPr/>
          </p:nvSpPr>
          <p:spPr>
            <a:xfrm>
              <a:off x="1601996" y="3249001"/>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42" name="正方形/長方形 41"/>
            <p:cNvSpPr/>
            <p:nvPr/>
          </p:nvSpPr>
          <p:spPr>
            <a:xfrm>
              <a:off x="4031965" y="4059004"/>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43" name="正方形/長方形 42"/>
            <p:cNvSpPr/>
            <p:nvPr/>
          </p:nvSpPr>
          <p:spPr>
            <a:xfrm>
              <a:off x="3221985" y="405900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44" name="正方形/長方形 43"/>
            <p:cNvSpPr/>
            <p:nvPr/>
          </p:nvSpPr>
          <p:spPr>
            <a:xfrm>
              <a:off x="2411947" y="4059004"/>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45" name="正方形/長方形 44"/>
            <p:cNvSpPr/>
            <p:nvPr/>
          </p:nvSpPr>
          <p:spPr>
            <a:xfrm>
              <a:off x="1601967" y="405900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32" name="正方形/長方形 31"/>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33" name="正方形/長方形 32"/>
            <p:cNvSpPr/>
            <p:nvPr/>
          </p:nvSpPr>
          <p:spPr>
            <a:xfrm>
              <a:off x="3222014"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31" name="正方形/長方形 30"/>
            <p:cNvSpPr/>
            <p:nvPr/>
          </p:nvSpPr>
          <p:spPr>
            <a:xfrm>
              <a:off x="2411976"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4" name="正方形/長方形 3"/>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cxnSp>
          <p:nvCxnSpPr>
            <p:cNvPr id="8" name="直線コネクタ 7"/>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cxnSp>
          <p:nvCxnSpPr>
            <p:cNvPr id="13" name="直線コネクタ 12"/>
            <p:cNvCxnSpPr/>
            <p:nvPr/>
          </p:nvCxnSpPr>
          <p:spPr>
            <a:xfrm flipV="1">
              <a:off x="1151962" y="2708977"/>
              <a:ext cx="3690029" cy="15"/>
            </a:xfrm>
            <a:prstGeom prst="line">
              <a:avLst/>
            </a:prstGeom>
            <a:ln w="3175"/>
          </p:spPr>
          <p:style>
            <a:lnRef idx="1">
              <a:schemeClr val="dk1"/>
            </a:lnRef>
            <a:fillRef idx="0">
              <a:schemeClr val="dk1"/>
            </a:fillRef>
            <a:effectRef idx="0">
              <a:schemeClr val="dk1"/>
            </a:effectRef>
            <a:fontRef idx="minor">
              <a:schemeClr val="tx1"/>
            </a:fontRef>
          </p:style>
        </p:cxnSp>
        <p:cxnSp>
          <p:nvCxnSpPr>
            <p:cNvPr id="18" name="直線コネクタ 17"/>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cxnSp>
          <p:nvCxnSpPr>
            <p:cNvPr id="23" name="直線コネクタ 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01993" y="5138977"/>
              <a:ext cx="2970002" cy="269997"/>
            </a:xfrm>
            <a:prstGeom prst="trapezoid">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Arial Narrow" pitchFamily="34" charset="0"/>
              </a:endParaRPr>
            </a:p>
          </p:txBody>
        </p:sp>
        <p:sp>
          <p:nvSpPr>
            <p:cNvPr id="29" name="台形 28"/>
            <p:cNvSpPr/>
            <p:nvPr/>
          </p:nvSpPr>
          <p:spPr>
            <a:xfrm rot="5400000" flipV="1">
              <a:off x="-468043" y="2978983"/>
              <a:ext cx="2970002" cy="269997"/>
            </a:xfrm>
            <a:prstGeom prst="trapezoid">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Arial Narrow" pitchFamily="34" charset="0"/>
              </a:endParaRPr>
            </a:p>
          </p:txBody>
        </p:sp>
        <p:sp>
          <p:nvSpPr>
            <p:cNvPr id="30" name="正方形/長方形 29"/>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endParaRPr kumimoji="1" lang="ja-JP" altLang="en-US" sz="1600" dirty="0">
                <a:latin typeface="Arial Narrow" pitchFamily="34" charset="0"/>
              </a:endParaRPr>
            </a:p>
          </p:txBody>
        </p:sp>
      </p:grpSp>
      <p:grpSp>
        <p:nvGrpSpPr>
          <p:cNvPr id="47" name="グループ化 46"/>
          <p:cNvGrpSpPr/>
          <p:nvPr/>
        </p:nvGrpSpPr>
        <p:grpSpPr>
          <a:xfrm flipV="1">
            <a:off x="4572000" y="3068996"/>
            <a:ext cx="1980000" cy="2070023"/>
            <a:chOff x="881959" y="1358983"/>
            <a:chExt cx="3960035" cy="4140037"/>
          </a:xfrm>
        </p:grpSpPr>
        <p:sp>
          <p:nvSpPr>
            <p:cNvPr id="48" name="正方形/長方形 47"/>
            <p:cNvSpPr/>
            <p:nvPr/>
          </p:nvSpPr>
          <p:spPr>
            <a:xfrm>
              <a:off x="4031965" y="243898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49" name="正方形/長方形 48"/>
            <p:cNvSpPr/>
            <p:nvPr/>
          </p:nvSpPr>
          <p:spPr>
            <a:xfrm>
              <a:off x="3221985" y="2438989"/>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0" name="正方形/長方形 49"/>
            <p:cNvSpPr/>
            <p:nvPr/>
          </p:nvSpPr>
          <p:spPr>
            <a:xfrm>
              <a:off x="2411947" y="243898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1" name="正方形/長方形 50"/>
            <p:cNvSpPr/>
            <p:nvPr/>
          </p:nvSpPr>
          <p:spPr>
            <a:xfrm>
              <a:off x="1601967" y="2438989"/>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2" name="正方形/長方形 51"/>
            <p:cNvSpPr/>
            <p:nvPr/>
          </p:nvSpPr>
          <p:spPr>
            <a:xfrm>
              <a:off x="4031994" y="3248998"/>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3" name="正方形/長方形 52"/>
            <p:cNvSpPr/>
            <p:nvPr/>
          </p:nvSpPr>
          <p:spPr>
            <a:xfrm>
              <a:off x="3222014" y="3249001"/>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4" name="正方形/長方形 53"/>
            <p:cNvSpPr/>
            <p:nvPr/>
          </p:nvSpPr>
          <p:spPr>
            <a:xfrm>
              <a:off x="2411976" y="3248998"/>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5" name="正方形/長方形 54"/>
            <p:cNvSpPr/>
            <p:nvPr/>
          </p:nvSpPr>
          <p:spPr>
            <a:xfrm>
              <a:off x="1601996" y="3249001"/>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6" name="正方形/長方形 55"/>
            <p:cNvSpPr/>
            <p:nvPr/>
          </p:nvSpPr>
          <p:spPr>
            <a:xfrm>
              <a:off x="4031965" y="4059004"/>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7" name="正方形/長方形 56"/>
            <p:cNvSpPr/>
            <p:nvPr/>
          </p:nvSpPr>
          <p:spPr>
            <a:xfrm>
              <a:off x="3221985" y="405900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8" name="正方形/長方形 57"/>
            <p:cNvSpPr/>
            <p:nvPr/>
          </p:nvSpPr>
          <p:spPr>
            <a:xfrm>
              <a:off x="2411947" y="4059004"/>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9" name="正方形/長方形 58"/>
            <p:cNvSpPr/>
            <p:nvPr/>
          </p:nvSpPr>
          <p:spPr>
            <a:xfrm>
              <a:off x="1601967" y="405900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60" name="正方形/長方形 59"/>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61" name="正方形/長方形 60"/>
            <p:cNvSpPr/>
            <p:nvPr/>
          </p:nvSpPr>
          <p:spPr>
            <a:xfrm>
              <a:off x="3222014"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62" name="正方形/長方形 61"/>
            <p:cNvSpPr/>
            <p:nvPr/>
          </p:nvSpPr>
          <p:spPr>
            <a:xfrm>
              <a:off x="2411976"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63" name="正方形/長方形 62"/>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cxnSp>
          <p:nvCxnSpPr>
            <p:cNvPr id="64" name="直線コネクタ 63"/>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cxnSp>
          <p:nvCxnSpPr>
            <p:cNvPr id="65" name="直線コネクタ 64"/>
            <p:cNvCxnSpPr/>
            <p:nvPr/>
          </p:nvCxnSpPr>
          <p:spPr>
            <a:xfrm flipV="1">
              <a:off x="1151962" y="2708977"/>
              <a:ext cx="3690029" cy="15"/>
            </a:xfrm>
            <a:prstGeom prst="line">
              <a:avLst/>
            </a:prstGeom>
            <a:ln w="3175"/>
          </p:spPr>
          <p:style>
            <a:lnRef idx="1">
              <a:schemeClr val="dk1"/>
            </a:lnRef>
            <a:fillRef idx="0">
              <a:schemeClr val="dk1"/>
            </a:fillRef>
            <a:effectRef idx="0">
              <a:schemeClr val="dk1"/>
            </a:effectRef>
            <a:fontRef idx="minor">
              <a:schemeClr val="tx1"/>
            </a:fontRef>
          </p:style>
        </p:cxnSp>
        <p:cxnSp>
          <p:nvCxnSpPr>
            <p:cNvPr id="66" name="直線コネクタ 65"/>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cxnSp>
          <p:nvCxnSpPr>
            <p:cNvPr id="67" name="直線コネクタ 66"/>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68" name="直線コネクタ 67"/>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69" name="直線コネクタ 68"/>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70" name="直線コネクタ 69"/>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71" name="直線コネクタ 70"/>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72" name="台形 71"/>
            <p:cNvSpPr/>
            <p:nvPr/>
          </p:nvSpPr>
          <p:spPr>
            <a:xfrm flipV="1">
              <a:off x="1601993" y="5138977"/>
              <a:ext cx="2970002" cy="269997"/>
            </a:xfrm>
            <a:prstGeom prst="trapezoid">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Arial Narrow" pitchFamily="34" charset="0"/>
              </a:endParaRPr>
            </a:p>
          </p:txBody>
        </p:sp>
        <p:sp>
          <p:nvSpPr>
            <p:cNvPr id="73" name="台形 72"/>
            <p:cNvSpPr/>
            <p:nvPr/>
          </p:nvSpPr>
          <p:spPr>
            <a:xfrm rot="5400000" flipV="1">
              <a:off x="-468043" y="2978983"/>
              <a:ext cx="2970002" cy="269997"/>
            </a:xfrm>
            <a:prstGeom prst="trapezoid">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Arial Narrow" pitchFamily="34" charset="0"/>
              </a:endParaRPr>
            </a:p>
          </p:txBody>
        </p:sp>
        <p:sp>
          <p:nvSpPr>
            <p:cNvPr id="74" name="正方形/長方形 73"/>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endParaRPr kumimoji="1" lang="ja-JP" altLang="en-US" sz="1600" dirty="0">
                <a:latin typeface="Arial Narrow" pitchFamily="34" charset="0"/>
              </a:endParaRPr>
            </a:p>
          </p:txBody>
        </p:sp>
      </p:grpSp>
      <p:grpSp>
        <p:nvGrpSpPr>
          <p:cNvPr id="75" name="グループ化 74"/>
          <p:cNvGrpSpPr/>
          <p:nvPr/>
        </p:nvGrpSpPr>
        <p:grpSpPr>
          <a:xfrm flipH="1">
            <a:off x="2411976" y="998973"/>
            <a:ext cx="2070023" cy="2070000"/>
            <a:chOff x="881959" y="1358983"/>
            <a:chExt cx="3960035" cy="4140037"/>
          </a:xfrm>
        </p:grpSpPr>
        <p:sp>
          <p:nvSpPr>
            <p:cNvPr id="76" name="正方形/長方形 75"/>
            <p:cNvSpPr/>
            <p:nvPr/>
          </p:nvSpPr>
          <p:spPr>
            <a:xfrm>
              <a:off x="4031965" y="243898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77" name="正方形/長方形 76"/>
            <p:cNvSpPr/>
            <p:nvPr/>
          </p:nvSpPr>
          <p:spPr>
            <a:xfrm>
              <a:off x="3221985" y="2438989"/>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78" name="正方形/長方形 77"/>
            <p:cNvSpPr/>
            <p:nvPr/>
          </p:nvSpPr>
          <p:spPr>
            <a:xfrm>
              <a:off x="2411947" y="243898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79" name="正方形/長方形 78"/>
            <p:cNvSpPr/>
            <p:nvPr/>
          </p:nvSpPr>
          <p:spPr>
            <a:xfrm>
              <a:off x="1601967" y="2438989"/>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0" name="正方形/長方形 79"/>
            <p:cNvSpPr/>
            <p:nvPr/>
          </p:nvSpPr>
          <p:spPr>
            <a:xfrm>
              <a:off x="4031994" y="3248998"/>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1" name="正方形/長方形 80"/>
            <p:cNvSpPr/>
            <p:nvPr/>
          </p:nvSpPr>
          <p:spPr>
            <a:xfrm>
              <a:off x="3222014" y="3249001"/>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2" name="正方形/長方形 81"/>
            <p:cNvSpPr/>
            <p:nvPr/>
          </p:nvSpPr>
          <p:spPr>
            <a:xfrm>
              <a:off x="2411976" y="3248998"/>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3" name="正方形/長方形 82"/>
            <p:cNvSpPr/>
            <p:nvPr/>
          </p:nvSpPr>
          <p:spPr>
            <a:xfrm>
              <a:off x="1601996" y="3249001"/>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4" name="正方形/長方形 83"/>
            <p:cNvSpPr/>
            <p:nvPr/>
          </p:nvSpPr>
          <p:spPr>
            <a:xfrm>
              <a:off x="4031965" y="4059004"/>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5" name="正方形/長方形 84"/>
            <p:cNvSpPr/>
            <p:nvPr/>
          </p:nvSpPr>
          <p:spPr>
            <a:xfrm>
              <a:off x="3221985" y="405900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6" name="正方形/長方形 85"/>
            <p:cNvSpPr/>
            <p:nvPr/>
          </p:nvSpPr>
          <p:spPr>
            <a:xfrm>
              <a:off x="2411947" y="4059004"/>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7" name="正方形/長方形 86"/>
            <p:cNvSpPr/>
            <p:nvPr/>
          </p:nvSpPr>
          <p:spPr>
            <a:xfrm>
              <a:off x="1601967" y="405900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8" name="正方形/長方形 87"/>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9" name="正方形/長方形 88"/>
            <p:cNvSpPr/>
            <p:nvPr/>
          </p:nvSpPr>
          <p:spPr>
            <a:xfrm>
              <a:off x="3222014"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90" name="正方形/長方形 89"/>
            <p:cNvSpPr/>
            <p:nvPr/>
          </p:nvSpPr>
          <p:spPr>
            <a:xfrm>
              <a:off x="2411976"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91" name="正方形/長方形 90"/>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cxnSp>
          <p:nvCxnSpPr>
            <p:cNvPr id="92" name="直線コネクタ 91"/>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cxnSp>
          <p:nvCxnSpPr>
            <p:cNvPr id="93" name="直線コネクタ 92"/>
            <p:cNvCxnSpPr/>
            <p:nvPr/>
          </p:nvCxnSpPr>
          <p:spPr>
            <a:xfrm flipV="1">
              <a:off x="1151962" y="2708977"/>
              <a:ext cx="3690029" cy="15"/>
            </a:xfrm>
            <a:prstGeom prst="line">
              <a:avLst/>
            </a:prstGeom>
            <a:ln w="3175"/>
          </p:spPr>
          <p:style>
            <a:lnRef idx="1">
              <a:schemeClr val="dk1"/>
            </a:lnRef>
            <a:fillRef idx="0">
              <a:schemeClr val="dk1"/>
            </a:fillRef>
            <a:effectRef idx="0">
              <a:schemeClr val="dk1"/>
            </a:effectRef>
            <a:fontRef idx="minor">
              <a:schemeClr val="tx1"/>
            </a:fontRef>
          </p:style>
        </p:cxnSp>
        <p:cxnSp>
          <p:nvCxnSpPr>
            <p:cNvPr id="94" name="直線コネクタ 93"/>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cxnSp>
          <p:nvCxnSpPr>
            <p:cNvPr id="95" name="直線コネクタ 94"/>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96" name="直線コネクタ 95"/>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97" name="直線コネクタ 96"/>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98" name="直線コネクタ 97"/>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99" name="直線コネクタ 98"/>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100" name="台形 99"/>
            <p:cNvSpPr/>
            <p:nvPr/>
          </p:nvSpPr>
          <p:spPr>
            <a:xfrm flipV="1">
              <a:off x="1601993" y="5138977"/>
              <a:ext cx="2970002" cy="269997"/>
            </a:xfrm>
            <a:prstGeom prst="trapezoid">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Arial Narrow" pitchFamily="34" charset="0"/>
              </a:endParaRPr>
            </a:p>
          </p:txBody>
        </p:sp>
        <p:sp>
          <p:nvSpPr>
            <p:cNvPr id="101" name="台形 100"/>
            <p:cNvSpPr/>
            <p:nvPr/>
          </p:nvSpPr>
          <p:spPr>
            <a:xfrm rot="5400000" flipV="1">
              <a:off x="-468043" y="2978983"/>
              <a:ext cx="2970002" cy="269997"/>
            </a:xfrm>
            <a:prstGeom prst="trapezoid">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Arial Narrow" pitchFamily="34" charset="0"/>
              </a:endParaRPr>
            </a:p>
          </p:txBody>
        </p:sp>
        <p:sp>
          <p:nvSpPr>
            <p:cNvPr id="102" name="正方形/長方形 101"/>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endParaRPr kumimoji="1" lang="ja-JP" altLang="en-US" sz="1600" dirty="0">
                <a:latin typeface="Arial Narrow" pitchFamily="34" charset="0"/>
              </a:endParaRPr>
            </a:p>
          </p:txBody>
        </p:sp>
      </p:grpSp>
      <p:grpSp>
        <p:nvGrpSpPr>
          <p:cNvPr id="103" name="グループ化 102"/>
          <p:cNvGrpSpPr/>
          <p:nvPr/>
        </p:nvGrpSpPr>
        <p:grpSpPr>
          <a:xfrm flipH="1" flipV="1">
            <a:off x="2411976" y="3068995"/>
            <a:ext cx="2070023" cy="2070023"/>
            <a:chOff x="881959" y="1358983"/>
            <a:chExt cx="3960035" cy="4140037"/>
          </a:xfrm>
        </p:grpSpPr>
        <p:sp>
          <p:nvSpPr>
            <p:cNvPr id="104" name="正方形/長方形 103"/>
            <p:cNvSpPr/>
            <p:nvPr/>
          </p:nvSpPr>
          <p:spPr>
            <a:xfrm>
              <a:off x="4031965" y="243898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05" name="正方形/長方形 104"/>
            <p:cNvSpPr/>
            <p:nvPr/>
          </p:nvSpPr>
          <p:spPr>
            <a:xfrm>
              <a:off x="3221985" y="2438989"/>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06" name="正方形/長方形 105"/>
            <p:cNvSpPr/>
            <p:nvPr/>
          </p:nvSpPr>
          <p:spPr>
            <a:xfrm>
              <a:off x="2411947" y="243898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07" name="正方形/長方形 106"/>
            <p:cNvSpPr/>
            <p:nvPr/>
          </p:nvSpPr>
          <p:spPr>
            <a:xfrm>
              <a:off x="1601967" y="2438989"/>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08" name="正方形/長方形 107"/>
            <p:cNvSpPr/>
            <p:nvPr/>
          </p:nvSpPr>
          <p:spPr>
            <a:xfrm>
              <a:off x="4031994" y="3248998"/>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09" name="正方形/長方形 108"/>
            <p:cNvSpPr/>
            <p:nvPr/>
          </p:nvSpPr>
          <p:spPr>
            <a:xfrm>
              <a:off x="3222014" y="3249001"/>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0" name="正方形/長方形 109"/>
            <p:cNvSpPr/>
            <p:nvPr/>
          </p:nvSpPr>
          <p:spPr>
            <a:xfrm>
              <a:off x="2411976" y="3248998"/>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1" name="正方形/長方形 110"/>
            <p:cNvSpPr/>
            <p:nvPr/>
          </p:nvSpPr>
          <p:spPr>
            <a:xfrm>
              <a:off x="1601996" y="3249001"/>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2" name="正方形/長方形 111"/>
            <p:cNvSpPr/>
            <p:nvPr/>
          </p:nvSpPr>
          <p:spPr>
            <a:xfrm>
              <a:off x="4031965" y="4059004"/>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3" name="正方形/長方形 112"/>
            <p:cNvSpPr/>
            <p:nvPr/>
          </p:nvSpPr>
          <p:spPr>
            <a:xfrm>
              <a:off x="3221985" y="405900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4" name="正方形/長方形 113"/>
            <p:cNvSpPr/>
            <p:nvPr/>
          </p:nvSpPr>
          <p:spPr>
            <a:xfrm>
              <a:off x="2411947" y="4059004"/>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5" name="正方形/長方形 114"/>
            <p:cNvSpPr/>
            <p:nvPr/>
          </p:nvSpPr>
          <p:spPr>
            <a:xfrm>
              <a:off x="1601967" y="405900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6" name="正方形/長方形 115"/>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7" name="正方形/長方形 116"/>
            <p:cNvSpPr/>
            <p:nvPr/>
          </p:nvSpPr>
          <p:spPr>
            <a:xfrm>
              <a:off x="3222014"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8" name="正方形/長方形 117"/>
            <p:cNvSpPr/>
            <p:nvPr/>
          </p:nvSpPr>
          <p:spPr>
            <a:xfrm>
              <a:off x="2411976"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9" name="正方形/長方形 118"/>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cxnSp>
          <p:nvCxnSpPr>
            <p:cNvPr id="120" name="直線コネクタ 119"/>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cxnSp>
          <p:nvCxnSpPr>
            <p:cNvPr id="121" name="直線コネクタ 120"/>
            <p:cNvCxnSpPr/>
            <p:nvPr/>
          </p:nvCxnSpPr>
          <p:spPr>
            <a:xfrm flipV="1">
              <a:off x="1151962" y="2708977"/>
              <a:ext cx="3690029" cy="15"/>
            </a:xfrm>
            <a:prstGeom prst="line">
              <a:avLst/>
            </a:prstGeom>
            <a:ln w="3175"/>
          </p:spPr>
          <p:style>
            <a:lnRef idx="1">
              <a:schemeClr val="dk1"/>
            </a:lnRef>
            <a:fillRef idx="0">
              <a:schemeClr val="dk1"/>
            </a:fillRef>
            <a:effectRef idx="0">
              <a:schemeClr val="dk1"/>
            </a:effectRef>
            <a:fontRef idx="minor">
              <a:schemeClr val="tx1"/>
            </a:fontRef>
          </p:style>
        </p:cxnSp>
        <p:cxnSp>
          <p:nvCxnSpPr>
            <p:cNvPr id="122" name="直線コネクタ 121"/>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cxnSp>
          <p:nvCxnSpPr>
            <p:cNvPr id="123" name="直線コネクタ 1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124" name="直線コネクタ 1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125" name="直線コネクタ 1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126" name="直線コネクタ 1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127" name="直線コネクタ 1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128" name="台形 127"/>
            <p:cNvSpPr/>
            <p:nvPr/>
          </p:nvSpPr>
          <p:spPr>
            <a:xfrm flipV="1">
              <a:off x="1601993" y="5138977"/>
              <a:ext cx="2970002" cy="269997"/>
            </a:xfrm>
            <a:prstGeom prst="trapezoid">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Arial Narrow" pitchFamily="34" charset="0"/>
              </a:endParaRPr>
            </a:p>
          </p:txBody>
        </p:sp>
        <p:sp>
          <p:nvSpPr>
            <p:cNvPr id="129" name="台形 128"/>
            <p:cNvSpPr/>
            <p:nvPr/>
          </p:nvSpPr>
          <p:spPr>
            <a:xfrm rot="5400000" flipV="1">
              <a:off x="-468043" y="2978983"/>
              <a:ext cx="2970002" cy="269997"/>
            </a:xfrm>
            <a:prstGeom prst="trapezoid">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Arial Narrow" pitchFamily="34" charset="0"/>
              </a:endParaRPr>
            </a:p>
          </p:txBody>
        </p:sp>
        <p:sp>
          <p:nvSpPr>
            <p:cNvPr id="130" name="正方形/長方形 129"/>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endParaRPr kumimoji="1" lang="ja-JP" altLang="en-US" sz="1600" dirty="0">
                <a:latin typeface="Arial Narrow" pitchFamily="34" charset="0"/>
              </a:endParaRPr>
            </a:p>
          </p:txBody>
        </p:sp>
      </p:grpSp>
    </p:spTree>
    <p:extLst>
      <p:ext uri="{BB962C8B-B14F-4D97-AF65-F5344CB8AC3E}">
        <p14:creationId xmlns:p14="http://schemas.microsoft.com/office/powerpoint/2010/main" val="35238089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9A7C45-7EB0-4F27-BADC-7782B7AF473B}"/>
              </a:ext>
            </a:extLst>
          </p:cNvPr>
          <p:cNvSpPr>
            <a:spLocks noGrp="1"/>
          </p:cNvSpPr>
          <p:nvPr>
            <p:ph type="title"/>
          </p:nvPr>
        </p:nvSpPr>
        <p:spPr/>
        <p:txBody>
          <a:bodyPr/>
          <a:lstStyle/>
          <a:p>
            <a:r>
              <a:rPr kumimoji="1" lang="ja-JP" altLang="en-US" dirty="0"/>
              <a:t>メモリ</a:t>
            </a:r>
          </a:p>
        </p:txBody>
      </p:sp>
      <p:sp>
        <p:nvSpPr>
          <p:cNvPr id="3" name="テキスト プレースホルダー 2">
            <a:extLst>
              <a:ext uri="{FF2B5EF4-FFF2-40B4-BE49-F238E27FC236}">
                <a16:creationId xmlns:a16="http://schemas.microsoft.com/office/drawing/2014/main" id="{9A9554BA-573E-4373-B0CB-9B8794EA0391}"/>
              </a:ext>
            </a:extLst>
          </p:cNvPr>
          <p:cNvSpPr>
            <a:spLocks noGrp="1"/>
          </p:cNvSpPr>
          <p:nvPr>
            <p:ph type="body" sz="quarter" idx="10"/>
          </p:nvPr>
        </p:nvSpPr>
        <p:spPr/>
        <p:txBody>
          <a:bodyPr/>
          <a:lstStyle/>
          <a:p>
            <a:pPr marL="457200" indent="-457200">
              <a:buFont typeface="+mj-lt"/>
              <a:buAutoNum type="arabicPeriod"/>
            </a:pPr>
            <a:r>
              <a:rPr lang="ja-JP" altLang="en-US" dirty="0"/>
              <a:t>メモリの基本</a:t>
            </a:r>
            <a:endParaRPr lang="en-US" altLang="ja-JP" dirty="0"/>
          </a:p>
          <a:p>
            <a:pPr marL="817200" lvl="1" indent="-457200">
              <a:buFont typeface="+mj-lt"/>
              <a:buAutoNum type="arabicPeriod"/>
            </a:pPr>
            <a:r>
              <a:rPr lang="ja-JP" altLang="en-US" dirty="0"/>
              <a:t>構造</a:t>
            </a:r>
            <a:endParaRPr lang="en-US" altLang="ja-JP" dirty="0"/>
          </a:p>
          <a:p>
            <a:pPr marL="817200" lvl="1" indent="-457200">
              <a:buFont typeface="+mj-lt"/>
              <a:buAutoNum type="arabicPeriod"/>
            </a:pPr>
            <a:r>
              <a:rPr lang="ja-JP" altLang="en-US" dirty="0"/>
              <a:t>動作</a:t>
            </a:r>
            <a:endParaRPr lang="en-US" altLang="ja-JP" dirty="0"/>
          </a:p>
          <a:p>
            <a:pPr marL="817200" lvl="1" indent="-457200">
              <a:buFont typeface="+mj-lt"/>
              <a:buAutoNum type="arabicPeriod"/>
            </a:pPr>
            <a:r>
              <a:rPr lang="ja-JP" altLang="en-US" b="1" dirty="0"/>
              <a:t>アクセス時間</a:t>
            </a:r>
            <a:endParaRPr lang="en-US" altLang="ja-JP" b="1" dirty="0"/>
          </a:p>
          <a:p>
            <a:pPr marL="457200" indent="-457200">
              <a:buFont typeface="+mj-lt"/>
              <a:buAutoNum type="arabicPeriod"/>
            </a:pPr>
            <a:r>
              <a:rPr lang="ja-JP" altLang="en-US" dirty="0"/>
              <a:t>メモリの詳細</a:t>
            </a:r>
            <a:endParaRPr lang="en-US" altLang="ja-JP" dirty="0"/>
          </a:p>
          <a:p>
            <a:pPr marL="817200" lvl="1" indent="-457200">
              <a:buFont typeface="+mj-lt"/>
              <a:buAutoNum type="arabicPeriod"/>
            </a:pPr>
            <a:r>
              <a:rPr lang="en-US" altLang="ja-JP" dirty="0"/>
              <a:t>SRAM </a:t>
            </a:r>
            <a:r>
              <a:rPr lang="ja-JP" altLang="en-US" dirty="0"/>
              <a:t>と </a:t>
            </a:r>
            <a:r>
              <a:rPr lang="en-US" altLang="ja-JP" dirty="0"/>
              <a:t>DRAM</a:t>
            </a:r>
          </a:p>
          <a:p>
            <a:pPr marL="817200" lvl="1" indent="-457200">
              <a:buFont typeface="+mj-lt"/>
              <a:buAutoNum type="arabicPeriod"/>
            </a:pPr>
            <a:r>
              <a:rPr lang="ja-JP" altLang="en-US" dirty="0"/>
              <a:t>なぜメモリが存在するのか？</a:t>
            </a:r>
            <a:endParaRPr lang="en-US" altLang="ja-JP" dirty="0"/>
          </a:p>
          <a:p>
            <a:pPr marL="817200" lvl="1" indent="-457200">
              <a:buFont typeface="+mj-lt"/>
              <a:buAutoNum type="arabicPeriod"/>
            </a:pPr>
            <a:r>
              <a:rPr lang="ja-JP" altLang="en-US" dirty="0"/>
              <a:t>マルチポート・メモリ</a:t>
            </a:r>
            <a:endParaRPr lang="en-US" altLang="ja-JP" dirty="0"/>
          </a:p>
          <a:p>
            <a:pPr marL="817200" lvl="1" indent="-457200">
              <a:buFont typeface="+mj-lt"/>
              <a:buAutoNum type="arabicPeriod"/>
            </a:pPr>
            <a:r>
              <a:rPr lang="ja-JP" altLang="en-US" dirty="0"/>
              <a:t>メモリを対象にしたアタック</a:t>
            </a:r>
          </a:p>
        </p:txBody>
      </p:sp>
    </p:spTree>
    <p:extLst>
      <p:ext uri="{BB962C8B-B14F-4D97-AF65-F5344CB8AC3E}">
        <p14:creationId xmlns:p14="http://schemas.microsoft.com/office/powerpoint/2010/main" val="18413483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メモリの読み出し時間</a:t>
            </a:r>
          </a:p>
        </p:txBody>
      </p:sp>
      <p:sp>
        <p:nvSpPr>
          <p:cNvPr id="3" name="テキスト プレースホルダー 2"/>
          <p:cNvSpPr>
            <a:spLocks noGrp="1"/>
          </p:cNvSpPr>
          <p:nvPr>
            <p:ph type="body" sz="quarter" idx="10"/>
          </p:nvPr>
        </p:nvSpPr>
        <p:spPr>
          <a:xfrm>
            <a:off x="5292008" y="1088974"/>
            <a:ext cx="3600040" cy="5219751"/>
          </a:xfrm>
        </p:spPr>
        <p:txBody>
          <a:bodyPr anchor="t"/>
          <a:lstStyle/>
          <a:p>
            <a:r>
              <a:rPr kumimoji="1" lang="ja-JP" altLang="en-US" dirty="0"/>
              <a:t>メモリの読み出し時間：</a:t>
            </a:r>
            <a:endParaRPr kumimoji="1" lang="en-US" altLang="ja-JP" dirty="0"/>
          </a:p>
          <a:p>
            <a:pPr lvl="1"/>
            <a:r>
              <a:rPr kumimoji="1" lang="ja-JP" altLang="en-US" dirty="0"/>
              <a:t>一番遠い経路を信号が通るときの時間</a:t>
            </a:r>
            <a:endParaRPr kumimoji="1" lang="en-US" altLang="ja-JP" dirty="0"/>
          </a:p>
          <a:p>
            <a:r>
              <a:rPr kumimoji="1" lang="ja-JP" altLang="en-US" dirty="0"/>
              <a:t>容量（セルの数）が一定の場合，正方形に近くするのが最も経路が短くなる</a:t>
            </a:r>
          </a:p>
        </p:txBody>
      </p:sp>
      <p:sp>
        <p:nvSpPr>
          <p:cNvPr id="4" name="正方形/長方形 3"/>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2411993"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322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1601993" y="243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10" name="正方形/長方形 9"/>
          <p:cNvSpPr/>
          <p:nvPr/>
        </p:nvSpPr>
        <p:spPr>
          <a:xfrm>
            <a:off x="2411990"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600" dirty="0">
                <a:latin typeface="Arial Narrow" pitchFamily="34" charset="0"/>
              </a:rPr>
              <a:t>0</a:t>
            </a:r>
            <a:endParaRPr kumimoji="1" lang="ja-JP" altLang="en-US" sz="1600" dirty="0">
              <a:latin typeface="Arial Narrow" pitchFamily="34" charset="0"/>
            </a:endParaRPr>
          </a:p>
        </p:txBody>
      </p:sp>
      <p:sp>
        <p:nvSpPr>
          <p:cNvPr id="11" name="正方形/長方形 10"/>
          <p:cNvSpPr/>
          <p:nvPr/>
        </p:nvSpPr>
        <p:spPr>
          <a:xfrm>
            <a:off x="322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2" name="正方形/長方形 11"/>
          <p:cNvSpPr/>
          <p:nvPr/>
        </p:nvSpPr>
        <p:spPr>
          <a:xfrm>
            <a:off x="403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13" name="直線コネクタ 12"/>
          <p:cNvCxnSpPr/>
          <p:nvPr/>
        </p:nvCxnSpPr>
        <p:spPr>
          <a:xfrm flipV="1">
            <a:off x="1151962" y="2708977"/>
            <a:ext cx="3690029" cy="15"/>
          </a:xfrm>
          <a:prstGeom prst="line">
            <a:avLst/>
          </a:prstGeom>
          <a:ln w="3175"/>
        </p:spPr>
        <p:style>
          <a:lnRef idx="1">
            <a:schemeClr val="dk1"/>
          </a:lnRef>
          <a:fillRef idx="0">
            <a:schemeClr val="dk1"/>
          </a:fillRef>
          <a:effectRef idx="0">
            <a:schemeClr val="dk1"/>
          </a:effectRef>
          <a:fontRef idx="minor">
            <a:schemeClr val="tx1"/>
          </a:fontRef>
        </p:style>
      </p:cxnSp>
      <p:sp>
        <p:nvSpPr>
          <p:cNvPr id="14" name="正方形/長方形 13"/>
          <p:cNvSpPr/>
          <p:nvPr/>
        </p:nvSpPr>
        <p:spPr>
          <a:xfrm>
            <a:off x="1601993" y="324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2411990"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322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403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1601993" y="405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2411990"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322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403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01993" y="5138977"/>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29" name="直線コネクタ 28"/>
          <p:cNvCxnSpPr/>
          <p:nvPr/>
        </p:nvCxnSpPr>
        <p:spPr>
          <a:xfrm flipV="1">
            <a:off x="3061975" y="5408980"/>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3942004" y="3248987"/>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4211996" y="1358977"/>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cell</a:t>
            </a:r>
            <a:endParaRPr kumimoji="1" lang="ja-JP" altLang="en-US" sz="1600" dirty="0">
              <a:latin typeface="Arial Narrow" pitchFamily="34" charset="0"/>
            </a:endParaRPr>
          </a:p>
        </p:txBody>
      </p:sp>
      <p:sp>
        <p:nvSpPr>
          <p:cNvPr id="32" name="台形 31"/>
          <p:cNvSpPr/>
          <p:nvPr/>
        </p:nvSpPr>
        <p:spPr>
          <a:xfrm rot="5400000" flipV="1">
            <a:off x="-468043" y="297898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sp>
        <p:nvSpPr>
          <p:cNvPr id="33" name="正方形/長方形 32"/>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column selector</a:t>
            </a:r>
            <a:endParaRPr kumimoji="1" lang="ja-JP" altLang="en-US" sz="1600" dirty="0">
              <a:latin typeface="Arial Narrow" pitchFamily="34" charset="0"/>
            </a:endParaRPr>
          </a:p>
        </p:txBody>
      </p:sp>
      <p:sp>
        <p:nvSpPr>
          <p:cNvPr id="34" name="正方形/長方形 33"/>
          <p:cNvSpPr/>
          <p:nvPr/>
        </p:nvSpPr>
        <p:spPr>
          <a:xfrm rot="16200000">
            <a:off x="-243043" y="2663980"/>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cxnSp>
        <p:nvCxnSpPr>
          <p:cNvPr id="35" name="直線コネクタ 34"/>
          <p:cNvCxnSpPr/>
          <p:nvPr/>
        </p:nvCxnSpPr>
        <p:spPr>
          <a:xfrm flipV="1">
            <a:off x="71950" y="3068996"/>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sp>
        <p:nvSpPr>
          <p:cNvPr id="36" name="正方形/長方形 35"/>
          <p:cNvSpPr/>
          <p:nvPr/>
        </p:nvSpPr>
        <p:spPr>
          <a:xfrm>
            <a:off x="1781969" y="5769026"/>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data</a:t>
            </a:r>
            <a:endParaRPr kumimoji="1" lang="ja-JP" altLang="en-US" sz="1600" dirty="0">
              <a:latin typeface="Arial Narrow" pitchFamily="34" charset="0"/>
            </a:endParaRPr>
          </a:p>
        </p:txBody>
      </p:sp>
      <p:cxnSp>
        <p:nvCxnSpPr>
          <p:cNvPr id="38" name="直線コネクタ 37"/>
          <p:cNvCxnSpPr/>
          <p:nvPr/>
        </p:nvCxnSpPr>
        <p:spPr bwMode="auto">
          <a:xfrm>
            <a:off x="71950" y="2978995"/>
            <a:ext cx="900010"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39" name="直線コネクタ 38"/>
          <p:cNvCxnSpPr/>
          <p:nvPr/>
        </p:nvCxnSpPr>
        <p:spPr bwMode="auto">
          <a:xfrm flipV="1">
            <a:off x="971960" y="1898983"/>
            <a:ext cx="0" cy="1080012"/>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41" name="直線コネクタ 40"/>
          <p:cNvCxnSpPr/>
          <p:nvPr/>
        </p:nvCxnSpPr>
        <p:spPr bwMode="auto">
          <a:xfrm flipH="1">
            <a:off x="971960" y="1898983"/>
            <a:ext cx="3330037" cy="1"/>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45" name="直線コネクタ 44"/>
          <p:cNvCxnSpPr/>
          <p:nvPr/>
        </p:nvCxnSpPr>
        <p:spPr bwMode="auto">
          <a:xfrm flipV="1">
            <a:off x="4301997" y="1898985"/>
            <a:ext cx="1" cy="3330035"/>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47" name="直線コネクタ 46"/>
          <p:cNvCxnSpPr/>
          <p:nvPr/>
        </p:nvCxnSpPr>
        <p:spPr bwMode="auto">
          <a:xfrm>
            <a:off x="3041983" y="5229020"/>
            <a:ext cx="0" cy="720008"/>
          </a:xfrm>
          <a:prstGeom prst="line">
            <a:avLst/>
          </a:prstGeom>
          <a:ln>
            <a:headEnd type="non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48" name="直線コネクタ 47"/>
          <p:cNvCxnSpPr/>
          <p:nvPr/>
        </p:nvCxnSpPr>
        <p:spPr bwMode="auto">
          <a:xfrm>
            <a:off x="3041983" y="5229020"/>
            <a:ext cx="1260014" cy="1"/>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8110749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a:xfrm>
            <a:off x="611956" y="1088974"/>
            <a:ext cx="8280092" cy="1710019"/>
          </a:xfrm>
        </p:spPr>
        <p:txBody>
          <a:bodyPr/>
          <a:lstStyle/>
          <a:p>
            <a:r>
              <a:rPr lang="ja-JP" altLang="en-US" dirty="0"/>
              <a:t>先週</a:t>
            </a:r>
            <a:r>
              <a:rPr lang="en-US" altLang="ja-JP" dirty="0"/>
              <a:t>Virtual ISCA</a:t>
            </a:r>
            <a:r>
              <a:rPr lang="ja-JP" altLang="en-US" dirty="0"/>
              <a:t>に参加しました。</a:t>
            </a:r>
            <a:r>
              <a:rPr lang="en-US" altLang="ja-JP" dirty="0"/>
              <a:t>Microarchitecture</a:t>
            </a:r>
            <a:r>
              <a:rPr lang="ja-JP" altLang="en-US" dirty="0"/>
              <a:t>セッションに幾つの</a:t>
            </a:r>
            <a:r>
              <a:rPr lang="en-US" altLang="ja-JP" dirty="0"/>
              <a:t>branch prediction</a:t>
            </a:r>
            <a:r>
              <a:rPr lang="ja-JP" altLang="en-US" dirty="0"/>
              <a:t>や</a:t>
            </a:r>
            <a:r>
              <a:rPr lang="en-US" altLang="ja-JP" dirty="0"/>
              <a:t>BTB</a:t>
            </a:r>
            <a:r>
              <a:rPr lang="ja-JP" altLang="en-US" dirty="0"/>
              <a:t>の改善テクニックの論文が発表されたようです。やはりブランチ予測が現在のシステムのボトルネックになっていて、今後のトレンドにもなるのでしょうか？</a:t>
            </a:r>
            <a:r>
              <a:rPr lang="en-US" altLang="ja-JP" dirty="0"/>
              <a:t>"</a:t>
            </a:r>
          </a:p>
        </p:txBody>
      </p:sp>
      <p:pic>
        <p:nvPicPr>
          <p:cNvPr id="4" name="図 3">
            <a:extLst>
              <a:ext uri="{FF2B5EF4-FFF2-40B4-BE49-F238E27FC236}">
                <a16:creationId xmlns:a16="http://schemas.microsoft.com/office/drawing/2014/main" id="{804032C9-F66E-4C35-B988-02A24E85E6E4}"/>
              </a:ext>
            </a:extLst>
          </p:cNvPr>
          <p:cNvPicPr>
            <a:picLocks noChangeAspect="1"/>
          </p:cNvPicPr>
          <p:nvPr/>
        </p:nvPicPr>
        <p:blipFill>
          <a:blip r:embed="rId2"/>
          <a:stretch>
            <a:fillRect/>
          </a:stretch>
        </p:blipFill>
        <p:spPr>
          <a:xfrm>
            <a:off x="2321975" y="2798993"/>
            <a:ext cx="4307566" cy="3770841"/>
          </a:xfrm>
          <a:prstGeom prst="rect">
            <a:avLst/>
          </a:prstGeom>
        </p:spPr>
      </p:pic>
    </p:spTree>
    <p:extLst>
      <p:ext uri="{BB962C8B-B14F-4D97-AF65-F5344CB8AC3E}">
        <p14:creationId xmlns:p14="http://schemas.microsoft.com/office/powerpoint/2010/main" val="14982299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a:t>データをとってくるのに，どのぐらいかかるか？</a:t>
            </a:r>
            <a:endParaRPr lang="ja-JP" altLang="en-US" dirty="0"/>
          </a:p>
        </p:txBody>
      </p:sp>
      <p:sp>
        <p:nvSpPr>
          <p:cNvPr id="23" name="下矢印 22"/>
          <p:cNvSpPr/>
          <p:nvPr/>
        </p:nvSpPr>
        <p:spPr bwMode="auto">
          <a:xfrm>
            <a:off x="1511966" y="2258986"/>
            <a:ext cx="360004" cy="360005"/>
          </a:xfrm>
          <a:prstGeom prst="downArrow">
            <a:avLst/>
          </a:prstGeom>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 name="正方形/長方形 4"/>
          <p:cNvSpPr/>
          <p:nvPr/>
        </p:nvSpPr>
        <p:spPr bwMode="auto">
          <a:xfrm>
            <a:off x="611956" y="2708992"/>
            <a:ext cx="2160024" cy="810009"/>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メモリ</a:t>
            </a:r>
          </a:p>
        </p:txBody>
      </p:sp>
      <p:sp>
        <p:nvSpPr>
          <p:cNvPr id="6" name="角丸四角形 5"/>
          <p:cNvSpPr/>
          <p:nvPr/>
        </p:nvSpPr>
        <p:spPr bwMode="auto">
          <a:xfrm>
            <a:off x="1151962" y="1628980"/>
            <a:ext cx="1080012" cy="540006"/>
          </a:xfrm>
          <a:prstGeom prst="round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CPU</a:t>
            </a:r>
            <a:endParaRPr kumimoji="1" lang="ja-JP" altLang="en-US" sz="1600" dirty="0">
              <a:solidFill>
                <a:schemeClr val="tx1">
                  <a:lumMod val="75000"/>
                  <a:lumOff val="25000"/>
                </a:schemeClr>
              </a:solidFill>
              <a:latin typeface="+mn-ea"/>
            </a:endParaRPr>
          </a:p>
        </p:txBody>
      </p:sp>
      <p:sp>
        <p:nvSpPr>
          <p:cNvPr id="15" name="正方形/長方形 14"/>
          <p:cNvSpPr/>
          <p:nvPr/>
        </p:nvSpPr>
        <p:spPr bwMode="auto">
          <a:xfrm>
            <a:off x="611956" y="4059007"/>
            <a:ext cx="2160024" cy="810009"/>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ハードディスク</a:t>
            </a:r>
          </a:p>
        </p:txBody>
      </p:sp>
      <p:sp>
        <p:nvSpPr>
          <p:cNvPr id="18" name="下矢印 17"/>
          <p:cNvSpPr/>
          <p:nvPr/>
        </p:nvSpPr>
        <p:spPr bwMode="auto">
          <a:xfrm>
            <a:off x="1511966" y="3609002"/>
            <a:ext cx="360004" cy="360004"/>
          </a:xfrm>
          <a:prstGeom prst="downArrow">
            <a:avLst/>
          </a:prstGeom>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19" name="正方形/長方形 18"/>
          <p:cNvSpPr/>
          <p:nvPr/>
        </p:nvSpPr>
        <p:spPr bwMode="auto">
          <a:xfrm>
            <a:off x="611956" y="5409022"/>
            <a:ext cx="2160024" cy="810009"/>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光学ドライブ</a:t>
            </a:r>
            <a:endParaRPr kumimoji="1" lang="en-US" altLang="ja-JP" sz="1600" dirty="0">
              <a:solidFill>
                <a:schemeClr val="tx1">
                  <a:lumMod val="75000"/>
                  <a:lumOff val="25000"/>
                </a:schemeClr>
              </a:solidFill>
              <a:latin typeface="+mn-ea"/>
            </a:endParaRPr>
          </a:p>
          <a:p>
            <a:pPr algn="ctr"/>
            <a:r>
              <a:rPr kumimoji="1" lang="ja-JP" altLang="en-US" sz="1600" dirty="0">
                <a:solidFill>
                  <a:schemeClr val="tx1">
                    <a:lumMod val="75000"/>
                    <a:lumOff val="25000"/>
                  </a:schemeClr>
                </a:solidFill>
                <a:latin typeface="+mn-ea"/>
              </a:rPr>
              <a:t>テープ・ドライブ</a:t>
            </a:r>
          </a:p>
        </p:txBody>
      </p:sp>
      <p:sp>
        <p:nvSpPr>
          <p:cNvPr id="21" name="下矢印 20"/>
          <p:cNvSpPr/>
          <p:nvPr/>
        </p:nvSpPr>
        <p:spPr bwMode="auto">
          <a:xfrm>
            <a:off x="1511966" y="4959017"/>
            <a:ext cx="360004" cy="360004"/>
          </a:xfrm>
          <a:prstGeom prst="downArrow">
            <a:avLst/>
          </a:prstGeom>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2" name="正方形/長方形 21"/>
          <p:cNvSpPr/>
          <p:nvPr/>
        </p:nvSpPr>
        <p:spPr>
          <a:xfrm>
            <a:off x="3041983" y="1718981"/>
            <a:ext cx="424189" cy="400110"/>
          </a:xfrm>
          <a:prstGeom prst="rect">
            <a:avLst/>
          </a:prstGeom>
        </p:spPr>
        <p:txBody>
          <a:bodyPr wrap="none">
            <a:noAutofit/>
          </a:bodyPr>
          <a:lstStyle/>
          <a:p>
            <a:pPr marL="0" lvl="1"/>
            <a:r>
              <a:rPr lang="en-US" altLang="ja-JP" sz="2000" dirty="0">
                <a:solidFill>
                  <a:schemeClr val="tx1">
                    <a:lumMod val="75000"/>
                    <a:lumOff val="25000"/>
                  </a:schemeClr>
                </a:solidFill>
              </a:rPr>
              <a:t>1ns</a:t>
            </a:r>
            <a:endParaRPr lang="ja-JP" altLang="en-US" sz="2000" dirty="0">
              <a:solidFill>
                <a:schemeClr val="tx1">
                  <a:lumMod val="75000"/>
                  <a:lumOff val="25000"/>
                </a:schemeClr>
              </a:solidFill>
            </a:endParaRPr>
          </a:p>
        </p:txBody>
      </p:sp>
      <p:sp>
        <p:nvSpPr>
          <p:cNvPr id="28" name="正方形/長方形 27"/>
          <p:cNvSpPr/>
          <p:nvPr/>
        </p:nvSpPr>
        <p:spPr>
          <a:xfrm>
            <a:off x="3041983" y="2888994"/>
            <a:ext cx="424189" cy="400110"/>
          </a:xfrm>
          <a:prstGeom prst="rect">
            <a:avLst/>
          </a:prstGeom>
        </p:spPr>
        <p:txBody>
          <a:bodyPr wrap="none">
            <a:noAutofit/>
          </a:bodyPr>
          <a:lstStyle/>
          <a:p>
            <a:pPr marL="0" lvl="1"/>
            <a:r>
              <a:rPr lang="en-US" altLang="ja-JP" sz="2000" dirty="0">
                <a:solidFill>
                  <a:schemeClr val="tx1">
                    <a:lumMod val="75000"/>
                    <a:lumOff val="25000"/>
                  </a:schemeClr>
                </a:solidFill>
              </a:rPr>
              <a:t>100ns</a:t>
            </a:r>
            <a:endParaRPr lang="ja-JP" altLang="en-US" sz="20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29" name="正方形/長方形 28"/>
              <p:cNvSpPr/>
              <p:nvPr/>
            </p:nvSpPr>
            <p:spPr>
              <a:xfrm>
                <a:off x="3067799" y="4239009"/>
                <a:ext cx="424189" cy="400110"/>
              </a:xfrm>
              <a:prstGeom prst="rect">
                <a:avLst/>
              </a:prstGeom>
            </p:spPr>
            <p:txBody>
              <a:bodyPr wrap="none">
                <a:noAutofit/>
              </a:bodyPr>
              <a:lstStyle/>
              <a:p>
                <a:pPr marL="0" lvl="1"/>
                <a14:m>
                  <m:oMath xmlns:m="http://schemas.openxmlformats.org/officeDocument/2006/math">
                    <m:sSup>
                      <m:sSupPr>
                        <m:ctrlPr>
                          <a:rPr lang="en-US" altLang="ja-JP" sz="2000" i="1" dirty="0" smtClean="0">
                            <a:solidFill>
                              <a:schemeClr val="tx1">
                                <a:lumMod val="75000"/>
                                <a:lumOff val="25000"/>
                              </a:schemeClr>
                            </a:solidFill>
                            <a:latin typeface="Cambria Math" panose="02040503050406030204" pitchFamily="18" charset="0"/>
                          </a:rPr>
                        </m:ctrlPr>
                      </m:sSupPr>
                      <m:e>
                        <m:r>
                          <a:rPr lang="en-US" altLang="ja-JP" sz="2000" i="1" dirty="0" smtClean="0">
                            <a:solidFill>
                              <a:schemeClr val="tx1">
                                <a:lumMod val="75000"/>
                                <a:lumOff val="25000"/>
                              </a:schemeClr>
                            </a:solidFill>
                            <a:latin typeface="Cambria Math" panose="02040503050406030204" pitchFamily="18" charset="0"/>
                          </a:rPr>
                          <m:t>10</m:t>
                        </m:r>
                      </m:e>
                      <m:sup>
                        <m:r>
                          <a:rPr lang="en-US" altLang="ja-JP" sz="2000" i="1" dirty="0">
                            <a:solidFill>
                              <a:schemeClr val="tx1">
                                <a:lumMod val="75000"/>
                                <a:lumOff val="25000"/>
                              </a:schemeClr>
                            </a:solidFill>
                            <a:latin typeface="Cambria Math" panose="02040503050406030204" pitchFamily="18" charset="0"/>
                          </a:rPr>
                          <m:t>6</m:t>
                        </m:r>
                      </m:sup>
                    </m:sSup>
                  </m:oMath>
                </a14:m>
                <a:r>
                  <a:rPr lang="en-US" altLang="ja-JP" sz="2000" dirty="0">
                    <a:solidFill>
                      <a:schemeClr val="tx1">
                        <a:lumMod val="75000"/>
                        <a:lumOff val="25000"/>
                      </a:schemeClr>
                    </a:solidFill>
                  </a:rPr>
                  <a:t>ns</a:t>
                </a:r>
                <a:endParaRPr lang="ja-JP" altLang="en-US" sz="2000" dirty="0">
                  <a:solidFill>
                    <a:schemeClr val="tx1">
                      <a:lumMod val="75000"/>
                      <a:lumOff val="25000"/>
                    </a:schemeClr>
                  </a:solidFill>
                </a:endParaRPr>
              </a:p>
            </p:txBody>
          </p:sp>
        </mc:Choice>
        <mc:Fallback xmlns="">
          <p:sp>
            <p:nvSpPr>
              <p:cNvPr id="29" name="正方形/長方形 28"/>
              <p:cNvSpPr>
                <a:spLocks noRot="1" noChangeAspect="1" noMove="1" noResize="1" noEditPoints="1" noAdjustHandles="1" noChangeArrowheads="1" noChangeShapeType="1" noTextEdit="1"/>
              </p:cNvSpPr>
              <p:nvPr/>
            </p:nvSpPr>
            <p:spPr>
              <a:xfrm>
                <a:off x="3067799" y="4239009"/>
                <a:ext cx="424189" cy="400110"/>
              </a:xfrm>
              <a:prstGeom prst="rect">
                <a:avLst/>
              </a:prstGeom>
              <a:blipFill rotWithShape="0">
                <a:blip r:embed="rId2"/>
                <a:stretch>
                  <a:fillRect t="-6061" r="-112857"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p:cNvSpPr/>
              <p:nvPr/>
            </p:nvSpPr>
            <p:spPr>
              <a:xfrm>
                <a:off x="3041983" y="5589024"/>
                <a:ext cx="424189" cy="400110"/>
              </a:xfrm>
              <a:prstGeom prst="rect">
                <a:avLst/>
              </a:prstGeom>
            </p:spPr>
            <p:txBody>
              <a:bodyPr wrap="none">
                <a:noAutofit/>
              </a:bodyPr>
              <a:lstStyle/>
              <a:p>
                <a:pPr marL="0" lvl="1"/>
                <a14:m>
                  <m:oMath xmlns:m="http://schemas.openxmlformats.org/officeDocument/2006/math">
                    <m:sSup>
                      <m:sSupPr>
                        <m:ctrlPr>
                          <a:rPr lang="en-US" altLang="ja-JP" sz="2000" i="1" dirty="0" smtClean="0">
                            <a:solidFill>
                              <a:schemeClr val="tx1">
                                <a:lumMod val="75000"/>
                                <a:lumOff val="25000"/>
                              </a:schemeClr>
                            </a:solidFill>
                            <a:latin typeface="Cambria Math" panose="02040503050406030204" pitchFamily="18" charset="0"/>
                          </a:rPr>
                        </m:ctrlPr>
                      </m:sSupPr>
                      <m:e>
                        <m:r>
                          <a:rPr lang="en-US" altLang="ja-JP" sz="2000" i="1" dirty="0" smtClean="0">
                            <a:solidFill>
                              <a:schemeClr val="tx1">
                                <a:lumMod val="75000"/>
                                <a:lumOff val="25000"/>
                              </a:schemeClr>
                            </a:solidFill>
                            <a:latin typeface="Cambria Math" panose="02040503050406030204" pitchFamily="18" charset="0"/>
                          </a:rPr>
                          <m:t>10</m:t>
                        </m:r>
                      </m:e>
                      <m:sup>
                        <m:r>
                          <a:rPr lang="en-US" altLang="ja-JP" sz="2000" b="0" i="1" dirty="0" smtClean="0">
                            <a:solidFill>
                              <a:schemeClr val="tx1">
                                <a:lumMod val="75000"/>
                                <a:lumOff val="25000"/>
                              </a:schemeClr>
                            </a:solidFill>
                            <a:latin typeface="Cambria Math" panose="02040503050406030204" pitchFamily="18" charset="0"/>
                          </a:rPr>
                          <m:t>9</m:t>
                        </m:r>
                      </m:sup>
                    </m:sSup>
                  </m:oMath>
                </a14:m>
                <a:r>
                  <a:rPr lang="en-US" altLang="ja-JP" sz="2000" dirty="0">
                    <a:solidFill>
                      <a:schemeClr val="tx1">
                        <a:lumMod val="75000"/>
                        <a:lumOff val="25000"/>
                      </a:schemeClr>
                    </a:solidFill>
                  </a:rPr>
                  <a:t>ns</a:t>
                </a:r>
                <a:endParaRPr lang="ja-JP" altLang="en-US" sz="2000" dirty="0">
                  <a:solidFill>
                    <a:schemeClr val="tx1">
                      <a:lumMod val="75000"/>
                      <a:lumOff val="25000"/>
                    </a:schemeClr>
                  </a:solidFill>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3041983" y="5589024"/>
                <a:ext cx="424189" cy="400110"/>
              </a:xfrm>
              <a:prstGeom prst="rect">
                <a:avLst/>
              </a:prstGeom>
              <a:blipFill rotWithShape="0">
                <a:blip r:embed="rId3"/>
                <a:stretch>
                  <a:fillRect t="-7692" r="-111429" b="-29231"/>
                </a:stretch>
              </a:blipFill>
            </p:spPr>
            <p:txBody>
              <a:bodyPr/>
              <a:lstStyle/>
              <a:p>
                <a:r>
                  <a:rPr lang="ja-JP" altLang="en-US">
                    <a:noFill/>
                  </a:rPr>
                  <a:t> </a:t>
                </a:r>
              </a:p>
            </p:txBody>
          </p:sp>
        </mc:Fallback>
      </mc:AlternateContent>
      <p:grpSp>
        <p:nvGrpSpPr>
          <p:cNvPr id="10" name="グループ化 9"/>
          <p:cNvGrpSpPr/>
          <p:nvPr/>
        </p:nvGrpSpPr>
        <p:grpSpPr>
          <a:xfrm>
            <a:off x="5112006" y="1448978"/>
            <a:ext cx="1774204" cy="990011"/>
            <a:chOff x="5112006" y="1448978"/>
            <a:chExt cx="1774204" cy="990011"/>
          </a:xfrm>
        </p:grpSpPr>
        <p:pic>
          <p:nvPicPr>
            <p:cNvPr id="1032" name="Picture 8" descr="「本棚 イラスト」の画像検索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12006" y="1448978"/>
              <a:ext cx="1111166" cy="990011"/>
            </a:xfrm>
            <a:prstGeom prst="rect">
              <a:avLst/>
            </a:prstGeom>
            <a:noFill/>
            <a:extLst>
              <a:ext uri="{909E8E84-426E-40DD-AFC4-6F175D3DCCD1}">
                <a14:hiddenFill xmlns:a14="http://schemas.microsoft.com/office/drawing/2010/main">
                  <a:solidFill>
                    <a:srgbClr val="FFFFFF"/>
                  </a:solidFill>
                </a14:hiddenFill>
              </a:ext>
            </a:extLst>
          </p:spPr>
        </p:pic>
        <p:sp>
          <p:nvSpPr>
            <p:cNvPr id="32" name="正方形/長方形 31"/>
            <p:cNvSpPr/>
            <p:nvPr/>
          </p:nvSpPr>
          <p:spPr>
            <a:xfrm>
              <a:off x="6462021" y="1628980"/>
              <a:ext cx="424189" cy="400110"/>
            </a:xfrm>
            <a:prstGeom prst="rect">
              <a:avLst/>
            </a:prstGeom>
          </p:spPr>
          <p:txBody>
            <a:bodyPr wrap="none">
              <a:noAutofit/>
            </a:bodyPr>
            <a:lstStyle/>
            <a:p>
              <a:pPr marL="0" lvl="1"/>
              <a:r>
                <a:rPr lang="ja-JP" altLang="en-US" sz="2000" dirty="0">
                  <a:solidFill>
                    <a:schemeClr val="tx1">
                      <a:lumMod val="75000"/>
                      <a:lumOff val="25000"/>
                    </a:schemeClr>
                  </a:solidFill>
                </a:rPr>
                <a:t>マイ本棚：</a:t>
              </a:r>
              <a:br>
                <a:rPr lang="en-US" altLang="ja-JP" sz="2000" dirty="0">
                  <a:solidFill>
                    <a:schemeClr val="tx1">
                      <a:lumMod val="75000"/>
                      <a:lumOff val="25000"/>
                    </a:schemeClr>
                  </a:solidFill>
                </a:rPr>
              </a:br>
              <a:r>
                <a:rPr lang="en-US" altLang="ja-JP" sz="2000" dirty="0">
                  <a:solidFill>
                    <a:schemeClr val="tx1">
                      <a:lumMod val="75000"/>
                      <a:lumOff val="25000"/>
                    </a:schemeClr>
                  </a:solidFill>
                </a:rPr>
                <a:t>1</a:t>
              </a:r>
              <a:r>
                <a:rPr lang="ja-JP" altLang="en-US" sz="2000" dirty="0">
                  <a:solidFill>
                    <a:schemeClr val="tx1">
                      <a:lumMod val="75000"/>
                      <a:lumOff val="25000"/>
                    </a:schemeClr>
                  </a:solidFill>
                </a:rPr>
                <a:t>分（目的の本を探す）</a:t>
              </a:r>
            </a:p>
          </p:txBody>
        </p:sp>
      </p:grpSp>
      <p:grpSp>
        <p:nvGrpSpPr>
          <p:cNvPr id="12" name="グループ化 11"/>
          <p:cNvGrpSpPr/>
          <p:nvPr/>
        </p:nvGrpSpPr>
        <p:grpSpPr>
          <a:xfrm>
            <a:off x="4662001" y="3969006"/>
            <a:ext cx="2224209" cy="1080012"/>
            <a:chOff x="4662001" y="3969006"/>
            <a:chExt cx="2224209" cy="1080012"/>
          </a:xfrm>
        </p:grpSpPr>
        <p:pic>
          <p:nvPicPr>
            <p:cNvPr id="1048" name="Picture 24" descr="「木星」の画像検索結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2001" y="3969006"/>
              <a:ext cx="1608278" cy="1080012"/>
            </a:xfrm>
            <a:prstGeom prst="rect">
              <a:avLst/>
            </a:prstGeom>
            <a:noFill/>
            <a:extLst>
              <a:ext uri="{909E8E84-426E-40DD-AFC4-6F175D3DCCD1}">
                <a14:hiddenFill xmlns:a14="http://schemas.microsoft.com/office/drawing/2010/main">
                  <a:solidFill>
                    <a:srgbClr val="FFFFFF"/>
                  </a:solidFill>
                </a14:hiddenFill>
              </a:ext>
            </a:extLst>
          </p:spPr>
        </p:pic>
        <p:sp>
          <p:nvSpPr>
            <p:cNvPr id="38" name="正方形/長方形 37"/>
            <p:cNvSpPr/>
            <p:nvPr/>
          </p:nvSpPr>
          <p:spPr>
            <a:xfrm>
              <a:off x="6462021" y="4239009"/>
              <a:ext cx="424189" cy="400110"/>
            </a:xfrm>
            <a:prstGeom prst="rect">
              <a:avLst/>
            </a:prstGeom>
          </p:spPr>
          <p:txBody>
            <a:bodyPr wrap="none">
              <a:noAutofit/>
            </a:bodyPr>
            <a:lstStyle/>
            <a:p>
              <a:pPr marL="0" lvl="1"/>
              <a:r>
                <a:rPr lang="ja-JP" altLang="en-US" sz="2000" dirty="0">
                  <a:solidFill>
                    <a:schemeClr val="tx1">
                      <a:lumMod val="75000"/>
                      <a:lumOff val="25000"/>
                    </a:schemeClr>
                  </a:solidFill>
                </a:rPr>
                <a:t>木星：</a:t>
              </a:r>
              <a:br>
                <a:rPr lang="en-US" altLang="ja-JP" sz="2000" dirty="0">
                  <a:solidFill>
                    <a:schemeClr val="tx1">
                      <a:lumMod val="75000"/>
                      <a:lumOff val="25000"/>
                    </a:schemeClr>
                  </a:solidFill>
                </a:rPr>
              </a:br>
              <a:r>
                <a:rPr lang="en-US" altLang="ja-JP" sz="2000" dirty="0">
                  <a:solidFill>
                    <a:schemeClr val="tx1">
                      <a:lumMod val="75000"/>
                      <a:lumOff val="25000"/>
                    </a:schemeClr>
                  </a:solidFill>
                </a:rPr>
                <a:t>2</a:t>
              </a:r>
              <a:r>
                <a:rPr lang="ja-JP" altLang="en-US" sz="2000" dirty="0">
                  <a:solidFill>
                    <a:schemeClr val="tx1">
                      <a:lumMod val="75000"/>
                      <a:lumOff val="25000"/>
                    </a:schemeClr>
                  </a:solidFill>
                </a:rPr>
                <a:t>年   （ロケット）</a:t>
              </a:r>
            </a:p>
          </p:txBody>
        </p:sp>
      </p:grpSp>
      <p:grpSp>
        <p:nvGrpSpPr>
          <p:cNvPr id="13" name="グループ化 12"/>
          <p:cNvGrpSpPr/>
          <p:nvPr/>
        </p:nvGrpSpPr>
        <p:grpSpPr>
          <a:xfrm>
            <a:off x="4301997" y="5409022"/>
            <a:ext cx="2584213" cy="900010"/>
            <a:chOff x="4301997" y="5409022"/>
            <a:chExt cx="2584213" cy="900010"/>
          </a:xfrm>
        </p:grpSpPr>
        <p:pic>
          <p:nvPicPr>
            <p:cNvPr id="1050" name="Picture 26" descr="http://www.skyfactory.org/deneb/Deneb_larg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01997" y="5409022"/>
              <a:ext cx="1960022" cy="900010"/>
            </a:xfrm>
            <a:prstGeom prst="rect">
              <a:avLst/>
            </a:prstGeom>
            <a:noFill/>
            <a:extLst>
              <a:ext uri="{909E8E84-426E-40DD-AFC4-6F175D3DCCD1}">
                <a14:hiddenFill xmlns:a14="http://schemas.microsoft.com/office/drawing/2010/main">
                  <a:solidFill>
                    <a:srgbClr val="FFFFFF"/>
                  </a:solidFill>
                </a14:hiddenFill>
              </a:ext>
            </a:extLst>
          </p:spPr>
        </p:pic>
        <p:sp>
          <p:nvSpPr>
            <p:cNvPr id="41" name="正方形/長方形 40"/>
            <p:cNvSpPr/>
            <p:nvPr/>
          </p:nvSpPr>
          <p:spPr>
            <a:xfrm>
              <a:off x="6462021" y="5589024"/>
              <a:ext cx="424189" cy="400110"/>
            </a:xfrm>
            <a:prstGeom prst="rect">
              <a:avLst/>
            </a:prstGeom>
          </p:spPr>
          <p:txBody>
            <a:bodyPr wrap="none">
              <a:noAutofit/>
            </a:bodyPr>
            <a:lstStyle/>
            <a:p>
              <a:pPr marL="0" lvl="1"/>
              <a:r>
                <a:rPr lang="ja-JP" altLang="en-US" sz="2000" dirty="0">
                  <a:solidFill>
                    <a:schemeClr val="tx1">
                      <a:lumMod val="75000"/>
                      <a:lumOff val="25000"/>
                    </a:schemeClr>
                  </a:solidFill>
                </a:rPr>
                <a:t>白鳥座デネブ：</a:t>
              </a:r>
              <a:br>
                <a:rPr lang="en-US" altLang="ja-JP" sz="2000" dirty="0">
                  <a:solidFill>
                    <a:schemeClr val="tx1">
                      <a:lumMod val="75000"/>
                      <a:lumOff val="25000"/>
                    </a:schemeClr>
                  </a:solidFill>
                </a:rPr>
              </a:br>
              <a:r>
                <a:rPr lang="en-US" altLang="ja-JP" sz="2000" dirty="0">
                  <a:solidFill>
                    <a:schemeClr val="tx1">
                      <a:lumMod val="75000"/>
                      <a:lumOff val="25000"/>
                    </a:schemeClr>
                  </a:solidFill>
                </a:rPr>
                <a:t>2000</a:t>
              </a:r>
              <a:r>
                <a:rPr lang="ja-JP" altLang="en-US" sz="2000" dirty="0">
                  <a:solidFill>
                    <a:schemeClr val="tx1">
                      <a:lumMod val="75000"/>
                      <a:lumOff val="25000"/>
                    </a:schemeClr>
                  </a:solidFill>
                </a:rPr>
                <a:t>年（光速）</a:t>
              </a:r>
            </a:p>
          </p:txBody>
        </p:sp>
      </p:grpSp>
      <p:grpSp>
        <p:nvGrpSpPr>
          <p:cNvPr id="4" name="グループ化 3"/>
          <p:cNvGrpSpPr/>
          <p:nvPr/>
        </p:nvGrpSpPr>
        <p:grpSpPr>
          <a:xfrm>
            <a:off x="4301997" y="2528990"/>
            <a:ext cx="2584213" cy="1217149"/>
            <a:chOff x="4301997" y="2528990"/>
            <a:chExt cx="2584213" cy="1217149"/>
          </a:xfrm>
        </p:grpSpPr>
        <p:pic>
          <p:nvPicPr>
            <p:cNvPr id="1026" name="Picture 2" descr="https://4.bp.blogspot.com/-HXhQY5J5SKY/U7O8H5dFRcI/AAAAAAAAiaE/mHc90zyBI8w/s800/nagoya_syachihok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02007" y="2618991"/>
              <a:ext cx="1211986" cy="11271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ã«ãã§ã®ã¢ã¼ãã³ã°ã»ããã®ã¤ã©ã¹ãï¼å°åãã¼ã¹ãï¼"/>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01997" y="2528990"/>
              <a:ext cx="1193595" cy="1050364"/>
            </a:xfrm>
            <a:prstGeom prst="rect">
              <a:avLst/>
            </a:prstGeom>
            <a:noFill/>
            <a:extLst>
              <a:ext uri="{909E8E84-426E-40DD-AFC4-6F175D3DCCD1}">
                <a14:hiddenFill xmlns:a14="http://schemas.microsoft.com/office/drawing/2010/main">
                  <a:solidFill>
                    <a:srgbClr val="FFFFFF"/>
                  </a:solidFill>
                </a14:hiddenFill>
              </a:ext>
            </a:extLst>
          </p:spPr>
        </p:pic>
        <p:sp>
          <p:nvSpPr>
            <p:cNvPr id="31" name="正方形/長方形 30"/>
            <p:cNvSpPr/>
            <p:nvPr/>
          </p:nvSpPr>
          <p:spPr>
            <a:xfrm>
              <a:off x="6462021" y="2888994"/>
              <a:ext cx="424189" cy="400110"/>
            </a:xfrm>
            <a:prstGeom prst="rect">
              <a:avLst/>
            </a:prstGeom>
          </p:spPr>
          <p:txBody>
            <a:bodyPr wrap="none">
              <a:noAutofit/>
            </a:bodyPr>
            <a:lstStyle/>
            <a:p>
              <a:pPr marL="0" lvl="1"/>
              <a:r>
                <a:rPr lang="ja-JP" altLang="en-US" sz="2000" dirty="0">
                  <a:solidFill>
                    <a:schemeClr val="tx1">
                      <a:lumMod val="75000"/>
                      <a:lumOff val="25000"/>
                    </a:schemeClr>
                  </a:solidFill>
                </a:rPr>
                <a:t>名古屋：</a:t>
              </a:r>
              <a:br>
                <a:rPr lang="en-US" altLang="ja-JP" sz="2000" dirty="0">
                  <a:solidFill>
                    <a:schemeClr val="tx1">
                      <a:lumMod val="75000"/>
                      <a:lumOff val="25000"/>
                    </a:schemeClr>
                  </a:solidFill>
                </a:rPr>
              </a:br>
              <a:r>
                <a:rPr lang="en-US" altLang="ja-JP" sz="2000" dirty="0">
                  <a:solidFill>
                    <a:schemeClr val="tx1">
                      <a:lumMod val="75000"/>
                      <a:lumOff val="25000"/>
                    </a:schemeClr>
                  </a:solidFill>
                </a:rPr>
                <a:t>95</a:t>
              </a:r>
              <a:r>
                <a:rPr lang="ja-JP" altLang="en-US" sz="2000" dirty="0">
                  <a:solidFill>
                    <a:schemeClr val="tx1">
                      <a:lumMod val="75000"/>
                      <a:lumOff val="25000"/>
                    </a:schemeClr>
                  </a:solidFill>
                </a:rPr>
                <a:t>分（新幹線）</a:t>
              </a:r>
            </a:p>
          </p:txBody>
        </p:sp>
      </p:grpSp>
    </p:spTree>
    <p:extLst>
      <p:ext uri="{BB962C8B-B14F-4D97-AF65-F5344CB8AC3E}">
        <p14:creationId xmlns:p14="http://schemas.microsoft.com/office/powerpoint/2010/main" val="2285498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アクセス時間は容量に直接は比例しない</a:t>
            </a:r>
            <a:br>
              <a:rPr kumimoji="1" lang="en-US" altLang="ja-JP" dirty="0"/>
            </a:br>
            <a:r>
              <a:rPr kumimoji="1" lang="ja-JP" altLang="en-US" sz="2000" dirty="0"/>
              <a:t>（容量の平方根ぐらいに比例</a:t>
            </a:r>
            <a:endParaRPr kumimoji="1" lang="ja-JP" altLang="en-US" dirty="0"/>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611956" y="4959017"/>
                <a:ext cx="8280092" cy="1349708"/>
              </a:xfrm>
            </p:spPr>
            <p:txBody>
              <a:bodyPr/>
              <a:lstStyle/>
              <a:p>
                <a:r>
                  <a:rPr kumimoji="1" lang="ja-JP" altLang="en-US" dirty="0"/>
                  <a:t>格子状に並んだセルの外周部の長さがアクセス時間を決めるから</a:t>
                </a:r>
                <a:endParaRPr kumimoji="1" lang="en-US" altLang="ja-JP" dirty="0"/>
              </a:p>
              <a:p>
                <a:pPr lvl="1"/>
                <a:r>
                  <a:rPr kumimoji="1" lang="ja-JP" altLang="en-US" dirty="0"/>
                  <a:t>メモリ容量 </a:t>
                </a:r>
                <a:r>
                  <a:rPr kumimoji="1" lang="en-US" altLang="ja-JP" dirty="0"/>
                  <a:t>=</a:t>
                </a:r>
                <a14:m>
                  <m:oMath xmlns:m="http://schemas.openxmlformats.org/officeDocument/2006/math">
                    <m:sSup>
                      <m:sSupPr>
                        <m:ctrlPr>
                          <a:rPr kumimoji="1" lang="en-US" altLang="ja-JP" b="0" i="1" dirty="0" smtClean="0">
                            <a:latin typeface="Cambria Math" panose="02040503050406030204" pitchFamily="18" charset="0"/>
                          </a:rPr>
                        </m:ctrlPr>
                      </m:sSupPr>
                      <m:e>
                        <m:r>
                          <m:rPr>
                            <m:nor/>
                          </m:rPr>
                          <a:rPr lang="en-US" altLang="ja-JP" dirty="0"/>
                          <m:t> (</m:t>
                        </m:r>
                        <m:r>
                          <m:rPr>
                            <m:nor/>
                          </m:rPr>
                          <a:rPr lang="ja-JP" altLang="en-US" dirty="0"/>
                          <m:t>外周部の長さ</m:t>
                        </m:r>
                        <m:r>
                          <a:rPr lang="en-US" altLang="ja-JP" i="1" dirty="0">
                            <a:latin typeface="Cambria Math" panose="02040503050406030204" pitchFamily="18" charset="0"/>
                          </a:rPr>
                          <m:t>)</m:t>
                        </m:r>
                      </m:e>
                      <m:sup>
                        <m:r>
                          <a:rPr kumimoji="1" lang="en-US" altLang="ja-JP" i="1" dirty="0" smtClean="0">
                            <a:latin typeface="Cambria Math" panose="02040503050406030204" pitchFamily="18" charset="0"/>
                          </a:rPr>
                          <m:t>2</m:t>
                        </m:r>
                      </m:sup>
                    </m:sSup>
                  </m:oMath>
                </a14:m>
                <a:endParaRPr kumimoji="1" lang="en-US" altLang="ja-JP" dirty="0"/>
              </a:p>
              <a:p>
                <a:pPr lvl="1"/>
                <a:r>
                  <a:rPr kumimoji="1" lang="ja-JP" altLang="en-US" dirty="0"/>
                  <a:t>アクセス時間は，容量の </a:t>
                </a:r>
                <a:r>
                  <a:rPr kumimoji="1" lang="en-US" altLang="ja-JP" dirty="0"/>
                  <a:t>0.5 </a:t>
                </a:r>
                <a:r>
                  <a:rPr kumimoji="1" lang="ja-JP" altLang="en-US" dirty="0"/>
                  <a:t>乗でしか伸びない</a:t>
                </a:r>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611956" y="4959017"/>
                <a:ext cx="8280092" cy="1349708"/>
              </a:xfrm>
              <a:blipFill rotWithShape="0">
                <a:blip r:embed="rId2"/>
                <a:stretch>
                  <a:fillRect l="-662" b="-8559"/>
                </a:stretch>
              </a:blipFill>
            </p:spPr>
            <p:txBody>
              <a:bodyPr/>
              <a:lstStyle/>
              <a:p>
                <a:r>
                  <a:rPr lang="ja-JP" altLang="en-US">
                    <a:noFill/>
                  </a:rPr>
                  <a:t> </a:t>
                </a:r>
              </a:p>
            </p:txBody>
          </p:sp>
        </mc:Fallback>
      </mc:AlternateContent>
      <p:sp>
        <p:nvSpPr>
          <p:cNvPr id="4" name="下矢印 3"/>
          <p:cNvSpPr/>
          <p:nvPr/>
        </p:nvSpPr>
        <p:spPr bwMode="auto">
          <a:xfrm>
            <a:off x="3761991" y="2348987"/>
            <a:ext cx="360004" cy="360005"/>
          </a:xfrm>
          <a:prstGeom prst="downArrow">
            <a:avLst/>
          </a:prstGeom>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 name="正方形/長方形 4"/>
          <p:cNvSpPr/>
          <p:nvPr/>
        </p:nvSpPr>
        <p:spPr bwMode="auto">
          <a:xfrm>
            <a:off x="2861981" y="2798993"/>
            <a:ext cx="2160024" cy="810009"/>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b="1" dirty="0">
                <a:solidFill>
                  <a:schemeClr val="tx1">
                    <a:lumMod val="75000"/>
                    <a:lumOff val="25000"/>
                  </a:schemeClr>
                </a:solidFill>
                <a:latin typeface="+mn-ea"/>
              </a:rPr>
              <a:t>メモリ：</a:t>
            </a:r>
            <a:r>
              <a:rPr kumimoji="1" lang="en-US" altLang="ja-JP" sz="1600" b="1" dirty="0">
                <a:solidFill>
                  <a:schemeClr val="tx1">
                    <a:lumMod val="75000"/>
                    <a:lumOff val="25000"/>
                  </a:schemeClr>
                </a:solidFill>
                <a:latin typeface="+mn-ea"/>
              </a:rPr>
              <a:t>32GB</a:t>
            </a:r>
            <a:endParaRPr kumimoji="1" lang="ja-JP" altLang="en-US" sz="1600" b="1" dirty="0">
              <a:solidFill>
                <a:schemeClr val="tx1">
                  <a:lumMod val="75000"/>
                  <a:lumOff val="25000"/>
                </a:schemeClr>
              </a:solidFill>
              <a:latin typeface="+mn-ea"/>
            </a:endParaRPr>
          </a:p>
        </p:txBody>
      </p:sp>
      <p:sp>
        <p:nvSpPr>
          <p:cNvPr id="6" name="角丸四角形 5"/>
          <p:cNvSpPr/>
          <p:nvPr/>
        </p:nvSpPr>
        <p:spPr bwMode="auto">
          <a:xfrm>
            <a:off x="3221985" y="1718981"/>
            <a:ext cx="1440016" cy="540006"/>
          </a:xfrm>
          <a:prstGeom prst="round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b="1" dirty="0">
                <a:solidFill>
                  <a:schemeClr val="tx1">
                    <a:lumMod val="75000"/>
                    <a:lumOff val="25000"/>
                  </a:schemeClr>
                </a:solidFill>
                <a:latin typeface="+mn-ea"/>
              </a:rPr>
              <a:t>CPU</a:t>
            </a:r>
            <a:r>
              <a:rPr kumimoji="1" lang="ja-JP" altLang="en-US" sz="1600" b="1" dirty="0">
                <a:solidFill>
                  <a:schemeClr val="tx1">
                    <a:lumMod val="75000"/>
                    <a:lumOff val="25000"/>
                  </a:schemeClr>
                </a:solidFill>
                <a:latin typeface="+mn-ea"/>
              </a:rPr>
              <a:t>：</a:t>
            </a:r>
            <a:r>
              <a:rPr kumimoji="1" lang="en-US" altLang="ja-JP" sz="1600" b="1" dirty="0">
                <a:solidFill>
                  <a:schemeClr val="tx1">
                    <a:lumMod val="75000"/>
                    <a:lumOff val="25000"/>
                  </a:schemeClr>
                </a:solidFill>
                <a:latin typeface="+mn-ea"/>
              </a:rPr>
              <a:t>32KB</a:t>
            </a:r>
            <a:endParaRPr kumimoji="1" lang="ja-JP" altLang="en-US" sz="1600" b="1" dirty="0">
              <a:solidFill>
                <a:schemeClr val="tx1">
                  <a:lumMod val="75000"/>
                  <a:lumOff val="25000"/>
                </a:schemeClr>
              </a:solidFill>
              <a:latin typeface="+mn-ea"/>
            </a:endParaRPr>
          </a:p>
        </p:txBody>
      </p:sp>
      <p:sp>
        <p:nvSpPr>
          <p:cNvPr id="7" name="正方形/長方形 6"/>
          <p:cNvSpPr/>
          <p:nvPr/>
        </p:nvSpPr>
        <p:spPr>
          <a:xfrm>
            <a:off x="5292008" y="1808982"/>
            <a:ext cx="424189" cy="400110"/>
          </a:xfrm>
          <a:prstGeom prst="rect">
            <a:avLst/>
          </a:prstGeom>
        </p:spPr>
        <p:txBody>
          <a:bodyPr wrap="none">
            <a:noAutofit/>
          </a:bodyPr>
          <a:lstStyle/>
          <a:p>
            <a:pPr marL="0" lvl="1"/>
            <a:r>
              <a:rPr lang="en-US" altLang="ja-JP" sz="2000" dirty="0">
                <a:solidFill>
                  <a:schemeClr val="tx1">
                    <a:lumMod val="75000"/>
                    <a:lumOff val="25000"/>
                  </a:schemeClr>
                </a:solidFill>
              </a:rPr>
              <a:t>1ns</a:t>
            </a:r>
            <a:endParaRPr lang="ja-JP" altLang="en-US" sz="2000" dirty="0">
              <a:solidFill>
                <a:schemeClr val="tx1">
                  <a:lumMod val="75000"/>
                  <a:lumOff val="25000"/>
                </a:schemeClr>
              </a:solidFill>
            </a:endParaRPr>
          </a:p>
        </p:txBody>
      </p:sp>
      <p:sp>
        <p:nvSpPr>
          <p:cNvPr id="8" name="正方形/長方形 7"/>
          <p:cNvSpPr/>
          <p:nvPr/>
        </p:nvSpPr>
        <p:spPr>
          <a:xfrm>
            <a:off x="5292008" y="2978995"/>
            <a:ext cx="424189" cy="400110"/>
          </a:xfrm>
          <a:prstGeom prst="rect">
            <a:avLst/>
          </a:prstGeom>
        </p:spPr>
        <p:txBody>
          <a:bodyPr wrap="none">
            <a:noAutofit/>
          </a:bodyPr>
          <a:lstStyle/>
          <a:p>
            <a:pPr marL="0" lvl="1"/>
            <a:r>
              <a:rPr lang="en-US" altLang="ja-JP" sz="2000" dirty="0">
                <a:solidFill>
                  <a:schemeClr val="tx1">
                    <a:lumMod val="75000"/>
                    <a:lumOff val="25000"/>
                  </a:schemeClr>
                </a:solidFill>
              </a:rPr>
              <a:t>100ns</a:t>
            </a:r>
            <a:endParaRPr lang="ja-JP" altLang="en-US" sz="2000" dirty="0">
              <a:solidFill>
                <a:schemeClr val="tx1">
                  <a:lumMod val="75000"/>
                  <a:lumOff val="25000"/>
                </a:schemeClr>
              </a:solidFill>
            </a:endParaRPr>
          </a:p>
        </p:txBody>
      </p:sp>
    </p:spTree>
    <p:extLst>
      <p:ext uri="{BB962C8B-B14F-4D97-AF65-F5344CB8AC3E}">
        <p14:creationId xmlns:p14="http://schemas.microsoft.com/office/powerpoint/2010/main" val="18886035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なぜレジスタやキャッシュがあるのか？</a:t>
            </a:r>
            <a:endParaRPr kumimoji="1" lang="ja-JP" altLang="en-US" dirty="0"/>
          </a:p>
        </p:txBody>
      </p:sp>
      <p:sp>
        <p:nvSpPr>
          <p:cNvPr id="4" name="テキスト プレースホルダー 3"/>
          <p:cNvSpPr>
            <a:spLocks noGrp="1"/>
          </p:cNvSpPr>
          <p:nvPr>
            <p:ph type="body" sz="quarter" idx="10"/>
          </p:nvPr>
        </p:nvSpPr>
        <p:spPr>
          <a:xfrm>
            <a:off x="611956" y="1268976"/>
            <a:ext cx="8280092" cy="1800020"/>
          </a:xfrm>
        </p:spPr>
        <p:txBody>
          <a:bodyPr/>
          <a:lstStyle/>
          <a:p>
            <a:r>
              <a:rPr lang="ja-JP" altLang="en-US" dirty="0"/>
              <a:t>小容量だけど，高速なレジスタやキャッシュを用意</a:t>
            </a:r>
            <a:endParaRPr lang="en-US" altLang="ja-JP" dirty="0"/>
          </a:p>
          <a:p>
            <a:pPr lvl="1"/>
            <a:r>
              <a:rPr lang="ja-JP" altLang="en-US" dirty="0"/>
              <a:t>一度利用した値を入れておくことで，</a:t>
            </a:r>
            <a:r>
              <a:rPr lang="en-US" altLang="ja-JP" dirty="0"/>
              <a:t>2</a:t>
            </a:r>
            <a:r>
              <a:rPr lang="ja-JP" altLang="en-US" dirty="0"/>
              <a:t>度目からは高速に</a:t>
            </a:r>
            <a:endParaRPr lang="en-US" altLang="ja-JP" dirty="0"/>
          </a:p>
          <a:p>
            <a:r>
              <a:rPr lang="ja-JP" altLang="en-US" b="1" dirty="0">
                <a:solidFill>
                  <a:schemeClr val="accent5"/>
                </a:solidFill>
              </a:rPr>
              <a:t>大容量かつ高速なレジスタややキャッシュは作れない</a:t>
            </a:r>
            <a:endParaRPr lang="en-US" altLang="ja-JP" b="1" dirty="0">
              <a:solidFill>
                <a:schemeClr val="accent5"/>
              </a:solidFill>
            </a:endParaRPr>
          </a:p>
          <a:p>
            <a:pPr lvl="1"/>
            <a:r>
              <a:rPr lang="ja-JP" altLang="en-US" dirty="0"/>
              <a:t>記憶容量に応じたアクセス時間が必要だから</a:t>
            </a:r>
            <a:endParaRPr lang="en-US" altLang="ja-JP" dirty="0"/>
          </a:p>
          <a:p>
            <a:pPr lvl="1"/>
            <a:r>
              <a:rPr lang="ja-JP" altLang="en-US" dirty="0"/>
              <a:t>最終的には信号が伝わる長さに帰着する</a:t>
            </a:r>
            <a:endParaRPr lang="en-US" altLang="ja-JP" dirty="0"/>
          </a:p>
        </p:txBody>
      </p:sp>
      <p:sp>
        <p:nvSpPr>
          <p:cNvPr id="23" name="下矢印 22"/>
          <p:cNvSpPr/>
          <p:nvPr/>
        </p:nvSpPr>
        <p:spPr bwMode="auto">
          <a:xfrm>
            <a:off x="2591978" y="4149008"/>
            <a:ext cx="360004" cy="1440016"/>
          </a:xfrm>
          <a:prstGeom prst="downArrow">
            <a:avLst/>
          </a:prstGeom>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4" name="下矢印 23"/>
          <p:cNvSpPr/>
          <p:nvPr/>
        </p:nvSpPr>
        <p:spPr bwMode="auto">
          <a:xfrm>
            <a:off x="5562011" y="4149008"/>
            <a:ext cx="360004" cy="450005"/>
          </a:xfrm>
          <a:prstGeom prst="downArrow">
            <a:avLst/>
          </a:prstGeom>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5" name="下矢印 24"/>
          <p:cNvSpPr/>
          <p:nvPr/>
        </p:nvSpPr>
        <p:spPr bwMode="auto">
          <a:xfrm>
            <a:off x="5562011" y="5139019"/>
            <a:ext cx="360004" cy="450005"/>
          </a:xfrm>
          <a:prstGeom prst="downArrow">
            <a:avLst/>
          </a:prstGeom>
          <a:ln>
            <a:solidFill>
              <a:schemeClr val="tx1">
                <a:lumMod val="75000"/>
                <a:lumOff val="25000"/>
              </a:schemeClr>
            </a:solidFill>
            <a:prstDash val="sysDash"/>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 name="正方形/長方形 4"/>
          <p:cNvSpPr/>
          <p:nvPr/>
        </p:nvSpPr>
        <p:spPr bwMode="auto">
          <a:xfrm>
            <a:off x="1691968" y="5589024"/>
            <a:ext cx="2160024" cy="990011"/>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メモリ</a:t>
            </a:r>
          </a:p>
        </p:txBody>
      </p:sp>
      <p:sp>
        <p:nvSpPr>
          <p:cNvPr id="6" name="角丸四角形 5"/>
          <p:cNvSpPr/>
          <p:nvPr/>
        </p:nvSpPr>
        <p:spPr bwMode="auto">
          <a:xfrm>
            <a:off x="2231974" y="3609002"/>
            <a:ext cx="1080012" cy="540006"/>
          </a:xfrm>
          <a:prstGeom prst="round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演算器</a:t>
            </a:r>
          </a:p>
        </p:txBody>
      </p:sp>
      <p:sp>
        <p:nvSpPr>
          <p:cNvPr id="16" name="正方形/長方形 15"/>
          <p:cNvSpPr/>
          <p:nvPr/>
        </p:nvSpPr>
        <p:spPr bwMode="auto">
          <a:xfrm>
            <a:off x="4662001" y="5589024"/>
            <a:ext cx="2160024" cy="925725"/>
          </a:xfrm>
          <a:prstGeom prst="rect">
            <a:avLst/>
          </a:prstGeom>
          <a:ln>
            <a:headEnd/>
            <a:tailEnd type="triangle" w="sm"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メモリ</a:t>
            </a:r>
          </a:p>
        </p:txBody>
      </p:sp>
      <p:sp>
        <p:nvSpPr>
          <p:cNvPr id="17" name="角丸四角形 16"/>
          <p:cNvSpPr/>
          <p:nvPr/>
        </p:nvSpPr>
        <p:spPr bwMode="auto">
          <a:xfrm>
            <a:off x="5202007" y="3609002"/>
            <a:ext cx="1080012" cy="540006"/>
          </a:xfrm>
          <a:prstGeom prst="round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600" dirty="0">
                <a:solidFill>
                  <a:schemeClr val="tx1">
                    <a:lumMod val="75000"/>
                    <a:lumOff val="25000"/>
                  </a:schemeClr>
                </a:solidFill>
                <a:latin typeface="+mn-ea"/>
              </a:rPr>
              <a:t>演算器</a:t>
            </a:r>
            <a:endParaRPr kumimoji="1" lang="ja-JP" altLang="en-US" sz="1600" dirty="0">
              <a:solidFill>
                <a:schemeClr val="tx1">
                  <a:lumMod val="75000"/>
                  <a:lumOff val="25000"/>
                </a:schemeClr>
              </a:solidFill>
              <a:latin typeface="+mn-ea"/>
            </a:endParaRPr>
          </a:p>
        </p:txBody>
      </p:sp>
      <p:sp>
        <p:nvSpPr>
          <p:cNvPr id="20" name="正方形/長方形 19"/>
          <p:cNvSpPr/>
          <p:nvPr/>
        </p:nvSpPr>
        <p:spPr bwMode="auto">
          <a:xfrm>
            <a:off x="5202007" y="4599012"/>
            <a:ext cx="1080012" cy="540007"/>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b="1" dirty="0">
                <a:solidFill>
                  <a:schemeClr val="accent6">
                    <a:lumMod val="75000"/>
                  </a:schemeClr>
                </a:solidFill>
                <a:latin typeface="+mn-ea"/>
              </a:rPr>
              <a:t>レジスタ</a:t>
            </a:r>
          </a:p>
        </p:txBody>
      </p:sp>
      <p:sp>
        <p:nvSpPr>
          <p:cNvPr id="26" name="正方形/長方形 25"/>
          <p:cNvSpPr/>
          <p:nvPr/>
        </p:nvSpPr>
        <p:spPr>
          <a:xfrm>
            <a:off x="2861981" y="4689014"/>
            <a:ext cx="424189" cy="400110"/>
          </a:xfrm>
          <a:prstGeom prst="rect">
            <a:avLst/>
          </a:prstGeom>
        </p:spPr>
        <p:txBody>
          <a:bodyPr wrap="none">
            <a:noAutofit/>
          </a:bodyPr>
          <a:lstStyle/>
          <a:p>
            <a:pPr marL="0" lvl="1"/>
            <a:r>
              <a:rPr lang="ja-JP" altLang="en-US" sz="2000" dirty="0">
                <a:solidFill>
                  <a:schemeClr val="accent5"/>
                </a:solidFill>
              </a:rPr>
              <a:t>長時間</a:t>
            </a:r>
          </a:p>
        </p:txBody>
      </p:sp>
      <p:sp>
        <p:nvSpPr>
          <p:cNvPr id="27" name="正方形/長方形 26"/>
          <p:cNvSpPr/>
          <p:nvPr/>
        </p:nvSpPr>
        <p:spPr>
          <a:xfrm>
            <a:off x="6372020" y="4149008"/>
            <a:ext cx="424189" cy="400110"/>
          </a:xfrm>
          <a:prstGeom prst="rect">
            <a:avLst/>
          </a:prstGeom>
        </p:spPr>
        <p:txBody>
          <a:bodyPr wrap="none">
            <a:noAutofit/>
          </a:bodyPr>
          <a:lstStyle/>
          <a:p>
            <a:pPr marL="0" lvl="1"/>
            <a:r>
              <a:rPr lang="ja-JP" altLang="en-US" sz="2000" dirty="0">
                <a:solidFill>
                  <a:schemeClr val="accent5"/>
                </a:solidFill>
              </a:rPr>
              <a:t>短時間</a:t>
            </a:r>
            <a:endParaRPr lang="en-US" altLang="ja-JP" sz="2000" dirty="0">
              <a:solidFill>
                <a:schemeClr val="accent5"/>
              </a:solidFill>
            </a:endParaRPr>
          </a:p>
          <a:p>
            <a:pPr marL="0" lvl="1"/>
            <a:r>
              <a:rPr lang="ja-JP" altLang="en-US" sz="2000" dirty="0">
                <a:solidFill>
                  <a:schemeClr val="accent5"/>
                </a:solidFill>
              </a:rPr>
              <a:t>（データがあれば）</a:t>
            </a:r>
          </a:p>
        </p:txBody>
      </p:sp>
    </p:spTree>
    <p:extLst>
      <p:ext uri="{BB962C8B-B14F-4D97-AF65-F5344CB8AC3E}">
        <p14:creationId xmlns:p14="http://schemas.microsoft.com/office/powerpoint/2010/main" val="2121306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9A7C45-7EB0-4F27-BADC-7782B7AF473B}"/>
              </a:ext>
            </a:extLst>
          </p:cNvPr>
          <p:cNvSpPr>
            <a:spLocks noGrp="1"/>
          </p:cNvSpPr>
          <p:nvPr>
            <p:ph type="title"/>
          </p:nvPr>
        </p:nvSpPr>
        <p:spPr/>
        <p:txBody>
          <a:bodyPr/>
          <a:lstStyle/>
          <a:p>
            <a:r>
              <a:rPr kumimoji="1" lang="ja-JP" altLang="en-US" dirty="0"/>
              <a:t>メモリ</a:t>
            </a:r>
          </a:p>
        </p:txBody>
      </p:sp>
      <p:sp>
        <p:nvSpPr>
          <p:cNvPr id="3" name="テキスト プレースホルダー 2">
            <a:extLst>
              <a:ext uri="{FF2B5EF4-FFF2-40B4-BE49-F238E27FC236}">
                <a16:creationId xmlns:a16="http://schemas.microsoft.com/office/drawing/2014/main" id="{9A9554BA-573E-4373-B0CB-9B8794EA0391}"/>
              </a:ext>
            </a:extLst>
          </p:cNvPr>
          <p:cNvSpPr>
            <a:spLocks noGrp="1"/>
          </p:cNvSpPr>
          <p:nvPr>
            <p:ph type="body" sz="quarter" idx="10"/>
          </p:nvPr>
        </p:nvSpPr>
        <p:spPr/>
        <p:txBody>
          <a:bodyPr/>
          <a:lstStyle/>
          <a:p>
            <a:pPr marL="457200" indent="-457200">
              <a:buFont typeface="+mj-lt"/>
              <a:buAutoNum type="arabicPeriod"/>
            </a:pPr>
            <a:r>
              <a:rPr lang="ja-JP" altLang="en-US" dirty="0"/>
              <a:t>メモリの基本</a:t>
            </a:r>
            <a:endParaRPr lang="en-US" altLang="ja-JP" dirty="0"/>
          </a:p>
          <a:p>
            <a:pPr marL="817200" lvl="1" indent="-457200">
              <a:buFont typeface="+mj-lt"/>
              <a:buAutoNum type="arabicPeriod"/>
            </a:pPr>
            <a:r>
              <a:rPr lang="ja-JP" altLang="en-US" dirty="0"/>
              <a:t>構造</a:t>
            </a:r>
            <a:endParaRPr lang="en-US" altLang="ja-JP" dirty="0"/>
          </a:p>
          <a:p>
            <a:pPr marL="817200" lvl="1" indent="-457200">
              <a:buFont typeface="+mj-lt"/>
              <a:buAutoNum type="arabicPeriod"/>
            </a:pPr>
            <a:r>
              <a:rPr lang="ja-JP" altLang="en-US" dirty="0"/>
              <a:t>動作</a:t>
            </a:r>
            <a:endParaRPr lang="en-US" altLang="ja-JP" dirty="0"/>
          </a:p>
          <a:p>
            <a:pPr marL="817200" lvl="1" indent="-457200">
              <a:buFont typeface="+mj-lt"/>
              <a:buAutoNum type="arabicPeriod"/>
            </a:pPr>
            <a:r>
              <a:rPr lang="ja-JP" altLang="en-US" dirty="0"/>
              <a:t>アクセス時間</a:t>
            </a:r>
            <a:endParaRPr lang="en-US" altLang="ja-JP" dirty="0"/>
          </a:p>
          <a:p>
            <a:pPr marL="457200" indent="-457200">
              <a:buFont typeface="+mj-lt"/>
              <a:buAutoNum type="arabicPeriod"/>
            </a:pPr>
            <a:r>
              <a:rPr lang="ja-JP" altLang="en-US" b="1" dirty="0"/>
              <a:t>メモリの詳細</a:t>
            </a:r>
            <a:endParaRPr lang="en-US" altLang="ja-JP" b="1" dirty="0"/>
          </a:p>
          <a:p>
            <a:pPr marL="817200" lvl="1" indent="-457200">
              <a:buFont typeface="+mj-lt"/>
              <a:buAutoNum type="arabicPeriod"/>
            </a:pPr>
            <a:r>
              <a:rPr lang="en-US" altLang="ja-JP" dirty="0"/>
              <a:t>SRAM </a:t>
            </a:r>
            <a:r>
              <a:rPr lang="ja-JP" altLang="en-US" dirty="0"/>
              <a:t>と </a:t>
            </a:r>
            <a:r>
              <a:rPr lang="en-US" altLang="ja-JP" dirty="0"/>
              <a:t>DRAM</a:t>
            </a:r>
          </a:p>
          <a:p>
            <a:pPr marL="817200" lvl="1" indent="-457200">
              <a:buFont typeface="+mj-lt"/>
              <a:buAutoNum type="arabicPeriod"/>
            </a:pPr>
            <a:r>
              <a:rPr lang="ja-JP" altLang="en-US" dirty="0"/>
              <a:t>なぜメモリが存在するのか？</a:t>
            </a:r>
            <a:endParaRPr lang="en-US" altLang="ja-JP" dirty="0"/>
          </a:p>
          <a:p>
            <a:pPr marL="817200" lvl="1" indent="-457200">
              <a:buFont typeface="+mj-lt"/>
              <a:buAutoNum type="arabicPeriod"/>
            </a:pPr>
            <a:r>
              <a:rPr lang="ja-JP" altLang="en-US" dirty="0"/>
              <a:t>マルチポート・メモリ</a:t>
            </a:r>
            <a:endParaRPr lang="en-US" altLang="ja-JP" dirty="0"/>
          </a:p>
          <a:p>
            <a:pPr marL="817200" lvl="1" indent="-457200">
              <a:buFont typeface="+mj-lt"/>
              <a:buAutoNum type="arabicPeriod"/>
            </a:pPr>
            <a:r>
              <a:rPr lang="ja-JP" altLang="en-US" dirty="0"/>
              <a:t>メモリを対象にしたアタック</a:t>
            </a:r>
          </a:p>
        </p:txBody>
      </p:sp>
    </p:spTree>
    <p:extLst>
      <p:ext uri="{BB962C8B-B14F-4D97-AF65-F5344CB8AC3E}">
        <p14:creationId xmlns:p14="http://schemas.microsoft.com/office/powerpoint/2010/main" val="33286418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メモリのバリエーション</a:t>
            </a:r>
          </a:p>
        </p:txBody>
      </p:sp>
      <p:sp>
        <p:nvSpPr>
          <p:cNvPr id="3" name="テキスト プレースホルダー 2"/>
          <p:cNvSpPr>
            <a:spLocks noGrp="1"/>
          </p:cNvSpPr>
          <p:nvPr>
            <p:ph type="body" sz="quarter" idx="10"/>
          </p:nvPr>
        </p:nvSpPr>
        <p:spPr/>
        <p:txBody>
          <a:bodyPr/>
          <a:lstStyle/>
          <a:p>
            <a:r>
              <a:rPr kumimoji="1" lang="ja-JP" altLang="en-US" dirty="0"/>
              <a:t>メモリは基本的にはみな同じ構造を取る</a:t>
            </a:r>
            <a:endParaRPr kumimoji="1" lang="en-US" altLang="ja-JP" dirty="0"/>
          </a:p>
          <a:p>
            <a:pPr lvl="1"/>
            <a:r>
              <a:rPr kumimoji="1" lang="ja-JP" altLang="en-US" dirty="0"/>
              <a:t>セルの中身が方式ごとに異なる</a:t>
            </a:r>
            <a:endParaRPr kumimoji="1" lang="en-US" altLang="ja-JP" dirty="0"/>
          </a:p>
          <a:p>
            <a:r>
              <a:rPr lang="en-US" altLang="ja-JP" dirty="0"/>
              <a:t>SRAM </a:t>
            </a:r>
            <a:r>
              <a:rPr lang="ja-JP" altLang="en-US" dirty="0"/>
              <a:t>と </a:t>
            </a:r>
            <a:r>
              <a:rPr lang="en-US" altLang="ja-JP" dirty="0"/>
              <a:t>DRAM </a:t>
            </a:r>
            <a:r>
              <a:rPr lang="ja-JP" altLang="en-US" dirty="0"/>
              <a:t>を紹介</a:t>
            </a:r>
            <a:endParaRPr kumimoji="1" lang="ja-JP" altLang="en-US" dirty="0"/>
          </a:p>
        </p:txBody>
      </p:sp>
    </p:spTree>
    <p:extLst>
      <p:ext uri="{BB962C8B-B14F-4D97-AF65-F5344CB8AC3E}">
        <p14:creationId xmlns:p14="http://schemas.microsoft.com/office/powerpoint/2010/main" val="38805324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Static Random Access Memory (SRAM)</a:t>
            </a:r>
            <a:endParaRPr kumimoji="1" lang="ja-JP" altLang="en-US" dirty="0"/>
          </a:p>
        </p:txBody>
      </p:sp>
      <p:sp>
        <p:nvSpPr>
          <p:cNvPr id="3" name="テキスト プレースホルダー 2"/>
          <p:cNvSpPr>
            <a:spLocks noGrp="1"/>
          </p:cNvSpPr>
          <p:nvPr>
            <p:ph type="body" sz="quarter" idx="10"/>
          </p:nvPr>
        </p:nvSpPr>
        <p:spPr/>
        <p:txBody>
          <a:bodyPr/>
          <a:lstStyle/>
          <a:p>
            <a:r>
              <a:rPr kumimoji="1" lang="en-US" altLang="ja-JP" dirty="0"/>
              <a:t>Static</a:t>
            </a:r>
            <a:r>
              <a:rPr lang="ja-JP" altLang="en-US" dirty="0"/>
              <a:t> とは：</a:t>
            </a:r>
            <a:endParaRPr kumimoji="1" lang="en-US" altLang="ja-JP" dirty="0"/>
          </a:p>
          <a:p>
            <a:pPr lvl="1"/>
            <a:r>
              <a:rPr lang="ja-JP" altLang="en-US" dirty="0"/>
              <a:t>動作が静的（何もしなければ電流をほとんど消費しない）</a:t>
            </a:r>
            <a:endParaRPr lang="en-US" altLang="ja-JP" dirty="0"/>
          </a:p>
          <a:p>
            <a:pPr lvl="1"/>
            <a:r>
              <a:rPr kumimoji="1" lang="ja-JP" altLang="en-US" dirty="0"/>
              <a:t>電源を入れている限りは内容が消えない</a:t>
            </a:r>
            <a:endParaRPr kumimoji="1" lang="en-US" altLang="ja-JP" dirty="0"/>
          </a:p>
          <a:p>
            <a:r>
              <a:rPr kumimoji="1" lang="ja-JP" altLang="en-US" dirty="0"/>
              <a:t>一般的にはメモリの中で最も高速</a:t>
            </a:r>
            <a:endParaRPr kumimoji="1" lang="en-US" altLang="ja-JP" dirty="0"/>
          </a:p>
          <a:p>
            <a:pPr lvl="1"/>
            <a:r>
              <a:rPr kumimoji="1" lang="en-US" altLang="ja-JP" dirty="0"/>
              <a:t>CPU </a:t>
            </a:r>
            <a:r>
              <a:rPr kumimoji="1" lang="ja-JP" altLang="en-US" dirty="0"/>
              <a:t>内の論理回路と同じトランジスタを使って作るから</a:t>
            </a:r>
            <a:endParaRPr kumimoji="1" lang="en-US" altLang="ja-JP" dirty="0"/>
          </a:p>
          <a:p>
            <a:pPr lvl="1"/>
            <a:r>
              <a:rPr kumimoji="1" lang="ja-JP" altLang="en-US" dirty="0"/>
              <a:t>レジスタやキャッシュ，各種テーブルは </a:t>
            </a:r>
            <a:r>
              <a:rPr kumimoji="1" lang="en-US" altLang="ja-JP" dirty="0"/>
              <a:t>SRAM </a:t>
            </a:r>
            <a:r>
              <a:rPr kumimoji="1" lang="ja-JP" altLang="en-US" dirty="0"/>
              <a:t>で作られている</a:t>
            </a:r>
          </a:p>
        </p:txBody>
      </p:sp>
    </p:spTree>
    <p:extLst>
      <p:ext uri="{BB962C8B-B14F-4D97-AF65-F5344CB8AC3E}">
        <p14:creationId xmlns:p14="http://schemas.microsoft.com/office/powerpoint/2010/main" val="20772364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正方形/長方形 50">
            <a:extLst>
              <a:ext uri="{FF2B5EF4-FFF2-40B4-BE49-F238E27FC236}">
                <a16:creationId xmlns:a16="http://schemas.microsoft.com/office/drawing/2014/main" id="{3DD7262D-3274-473E-B2E1-F40123548E2F}"/>
              </a:ext>
            </a:extLst>
          </p:cNvPr>
          <p:cNvSpPr/>
          <p:nvPr/>
        </p:nvSpPr>
        <p:spPr bwMode="auto">
          <a:xfrm>
            <a:off x="3491988" y="2708992"/>
            <a:ext cx="1440016" cy="720008"/>
          </a:xfrm>
          <a:prstGeom prst="rect">
            <a:avLst/>
          </a:prstGeom>
          <a:noFill/>
          <a:ln w="9525">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 name="タイトル 1">
            <a:extLst>
              <a:ext uri="{FF2B5EF4-FFF2-40B4-BE49-F238E27FC236}">
                <a16:creationId xmlns:a16="http://schemas.microsoft.com/office/drawing/2014/main" id="{D920B7C0-D0C9-41DE-A307-859A7517D5C9}"/>
              </a:ext>
            </a:extLst>
          </p:cNvPr>
          <p:cNvSpPr>
            <a:spLocks noGrp="1"/>
          </p:cNvSpPr>
          <p:nvPr>
            <p:ph type="title"/>
          </p:nvPr>
        </p:nvSpPr>
        <p:spPr/>
        <p:txBody>
          <a:bodyPr/>
          <a:lstStyle/>
          <a:p>
            <a:r>
              <a:rPr kumimoji="1" lang="en-US" altLang="ja-JP" dirty="0"/>
              <a:t>SRAM </a:t>
            </a:r>
            <a:r>
              <a:rPr kumimoji="1" lang="ja-JP" altLang="en-US" dirty="0"/>
              <a:t>のセル（</a:t>
            </a:r>
            <a:r>
              <a:rPr kumimoji="1" lang="en-US" altLang="ja-JP" dirty="0"/>
              <a:t>1bit</a:t>
            </a:r>
            <a:r>
              <a:rPr kumimoji="1" lang="ja-JP" altLang="en-US" dirty="0"/>
              <a:t>）</a:t>
            </a:r>
          </a:p>
        </p:txBody>
      </p:sp>
      <p:sp>
        <p:nvSpPr>
          <p:cNvPr id="3" name="テキスト プレースホルダー 2">
            <a:extLst>
              <a:ext uri="{FF2B5EF4-FFF2-40B4-BE49-F238E27FC236}">
                <a16:creationId xmlns:a16="http://schemas.microsoft.com/office/drawing/2014/main" id="{E6AEB639-6947-4C06-A6E1-A480E0492DB5}"/>
              </a:ext>
            </a:extLst>
          </p:cNvPr>
          <p:cNvSpPr>
            <a:spLocks noGrp="1"/>
          </p:cNvSpPr>
          <p:nvPr>
            <p:ph type="body" sz="quarter" idx="10"/>
          </p:nvPr>
        </p:nvSpPr>
        <p:spPr>
          <a:xfrm>
            <a:off x="611956" y="4059007"/>
            <a:ext cx="8280092" cy="2249718"/>
          </a:xfrm>
        </p:spPr>
        <p:txBody>
          <a:bodyPr/>
          <a:lstStyle/>
          <a:p>
            <a:r>
              <a:rPr kumimoji="1" lang="ja-JP" altLang="en-US" dirty="0"/>
              <a:t>インバータのループに</a:t>
            </a:r>
            <a:r>
              <a:rPr lang="ja-JP" altLang="en-US" dirty="0"/>
              <a:t>より， </a:t>
            </a:r>
            <a:r>
              <a:rPr lang="en-US" altLang="ja-JP" dirty="0"/>
              <a:t>1</a:t>
            </a:r>
            <a:r>
              <a:rPr lang="ja-JP" altLang="en-US" dirty="0"/>
              <a:t> </a:t>
            </a:r>
            <a:r>
              <a:rPr lang="en-US" altLang="ja-JP" dirty="0"/>
              <a:t>bit </a:t>
            </a:r>
            <a:r>
              <a:rPr lang="ja-JP" altLang="en-US" dirty="0"/>
              <a:t>を記録</a:t>
            </a:r>
            <a:endParaRPr lang="en-US" altLang="ja-JP" dirty="0"/>
          </a:p>
          <a:p>
            <a:pPr lvl="1"/>
            <a:r>
              <a:rPr kumimoji="1" lang="ja-JP" altLang="en-US" dirty="0"/>
              <a:t>ループの左右が </a:t>
            </a:r>
            <a:r>
              <a:rPr kumimoji="1" lang="en-US" altLang="ja-JP" dirty="0"/>
              <a:t>[1:0] </a:t>
            </a:r>
            <a:r>
              <a:rPr kumimoji="1" lang="ja-JP" altLang="en-US" dirty="0"/>
              <a:t>あるいは </a:t>
            </a:r>
            <a:r>
              <a:rPr kumimoji="1" lang="en-US" altLang="ja-JP" dirty="0"/>
              <a:t>[0:1] </a:t>
            </a:r>
            <a:r>
              <a:rPr kumimoji="1" lang="ja-JP" altLang="en-US" dirty="0"/>
              <a:t>の２つの定常状態を持つ</a:t>
            </a:r>
            <a:endParaRPr kumimoji="1" lang="en-US" altLang="ja-JP" dirty="0"/>
          </a:p>
          <a:p>
            <a:endParaRPr kumimoji="1" lang="ja-JP" altLang="en-US" dirty="0"/>
          </a:p>
        </p:txBody>
      </p:sp>
      <p:pic>
        <p:nvPicPr>
          <p:cNvPr id="5" name="Picture 30" descr="NOT">
            <a:extLst>
              <a:ext uri="{FF2B5EF4-FFF2-40B4-BE49-F238E27FC236}">
                <a16:creationId xmlns:a16="http://schemas.microsoft.com/office/drawing/2014/main" id="{0794AC19-A550-4240-83B1-11644B63A990}"/>
              </a:ext>
            </a:extLst>
          </p:cNvPr>
          <p:cNvPicPr>
            <a:picLocks noChangeAspect="1" noChangeArrowheads="1"/>
          </p:cNvPicPr>
          <p:nvPr/>
        </p:nvPicPr>
        <p:blipFill>
          <a:blip r:embed="rId2" cstate="print"/>
          <a:srcRect/>
          <a:stretch>
            <a:fillRect/>
          </a:stretch>
        </p:blipFill>
        <p:spPr bwMode="auto">
          <a:xfrm flipH="1">
            <a:off x="3941993" y="2347554"/>
            <a:ext cx="717550" cy="720725"/>
          </a:xfrm>
          <a:prstGeom prst="rect">
            <a:avLst/>
          </a:prstGeom>
          <a:noFill/>
        </p:spPr>
      </p:pic>
      <p:pic>
        <p:nvPicPr>
          <p:cNvPr id="6" name="Picture 31" descr="NOT">
            <a:extLst>
              <a:ext uri="{FF2B5EF4-FFF2-40B4-BE49-F238E27FC236}">
                <a16:creationId xmlns:a16="http://schemas.microsoft.com/office/drawing/2014/main" id="{0CB53EC0-4D6B-4A82-AA1A-BDBC8EBBB1B0}"/>
              </a:ext>
            </a:extLst>
          </p:cNvPr>
          <p:cNvPicPr>
            <a:picLocks noChangeAspect="1" noChangeArrowheads="1"/>
          </p:cNvPicPr>
          <p:nvPr/>
        </p:nvPicPr>
        <p:blipFill>
          <a:blip r:embed="rId2" cstate="print"/>
          <a:srcRect/>
          <a:stretch>
            <a:fillRect/>
          </a:stretch>
        </p:blipFill>
        <p:spPr bwMode="auto">
          <a:xfrm>
            <a:off x="3941993" y="3068279"/>
            <a:ext cx="717550" cy="720725"/>
          </a:xfrm>
          <a:prstGeom prst="rect">
            <a:avLst/>
          </a:prstGeom>
          <a:noFill/>
        </p:spPr>
      </p:pic>
      <p:grpSp>
        <p:nvGrpSpPr>
          <p:cNvPr id="43" name="グループ化 42">
            <a:extLst>
              <a:ext uri="{FF2B5EF4-FFF2-40B4-BE49-F238E27FC236}">
                <a16:creationId xmlns:a16="http://schemas.microsoft.com/office/drawing/2014/main" id="{2E2C44F0-1023-431F-9CAE-76D98F4DEBBA}"/>
              </a:ext>
            </a:extLst>
          </p:cNvPr>
          <p:cNvGrpSpPr/>
          <p:nvPr/>
        </p:nvGrpSpPr>
        <p:grpSpPr>
          <a:xfrm>
            <a:off x="5292008" y="2708992"/>
            <a:ext cx="360004" cy="360004"/>
            <a:chOff x="4932004" y="2708992"/>
            <a:chExt cx="360004" cy="360004"/>
          </a:xfrm>
        </p:grpSpPr>
        <p:cxnSp>
          <p:nvCxnSpPr>
            <p:cNvPr id="26" name="直線コネクタ 25">
              <a:extLst>
                <a:ext uri="{FF2B5EF4-FFF2-40B4-BE49-F238E27FC236}">
                  <a16:creationId xmlns:a16="http://schemas.microsoft.com/office/drawing/2014/main" id="{C6C212B0-E8E2-4305-B0F4-EC4C04DC91AC}"/>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DADA5CC7-BFCA-4009-B807-BDA44F510924}"/>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6CE11CEA-71E0-4C39-9D33-FDB216731682}"/>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763186B6-1209-4A10-8E6C-4E78E05E46D5}"/>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8" name="直線コネクタ 17">
            <a:extLst>
              <a:ext uri="{FF2B5EF4-FFF2-40B4-BE49-F238E27FC236}">
                <a16:creationId xmlns:a16="http://schemas.microsoft.com/office/drawing/2014/main" id="{DE0A7002-3073-49D6-8ABC-00E0FF26DECF}"/>
              </a:ext>
            </a:extLst>
          </p:cNvPr>
          <p:cNvCxnSpPr>
            <a:cxnSpLocks/>
          </p:cNvCxnSpPr>
          <p:nvPr/>
        </p:nvCxnSpPr>
        <p:spPr>
          <a:xfrm>
            <a:off x="4932004" y="3068996"/>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D778BFE3-A03E-473D-B803-AF62F6EBF32C}"/>
              </a:ext>
            </a:extLst>
          </p:cNvPr>
          <p:cNvGrpSpPr/>
          <p:nvPr/>
        </p:nvGrpSpPr>
        <p:grpSpPr>
          <a:xfrm>
            <a:off x="2771980" y="2708992"/>
            <a:ext cx="360004" cy="360004"/>
            <a:chOff x="4932004" y="2708992"/>
            <a:chExt cx="360004" cy="360004"/>
          </a:xfrm>
        </p:grpSpPr>
        <p:cxnSp>
          <p:nvCxnSpPr>
            <p:cNvPr id="46" name="直線コネクタ 45">
              <a:extLst>
                <a:ext uri="{FF2B5EF4-FFF2-40B4-BE49-F238E27FC236}">
                  <a16:creationId xmlns:a16="http://schemas.microsoft.com/office/drawing/2014/main" id="{2E28824E-1E7E-4E4D-9CBA-A7B6CD2A6BBD}"/>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5CC2CA34-64C3-4BE7-98C2-FCE52CD4767F}"/>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D8A6EFF-4579-4DC4-B286-B180B064FD90}"/>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629DA5D9-3BEF-4286-838C-85F006AE79DE}"/>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50" name="直線コネクタ 49">
            <a:extLst>
              <a:ext uri="{FF2B5EF4-FFF2-40B4-BE49-F238E27FC236}">
                <a16:creationId xmlns:a16="http://schemas.microsoft.com/office/drawing/2014/main" id="{6DA9E334-E262-4D78-AE9F-D066AE5E5934}"/>
              </a:ext>
            </a:extLst>
          </p:cNvPr>
          <p:cNvCxnSpPr>
            <a:cxnSpLocks/>
            <a:stCxn id="51" idx="1"/>
          </p:cNvCxnSpPr>
          <p:nvPr/>
        </p:nvCxnSpPr>
        <p:spPr>
          <a:xfrm flipH="1">
            <a:off x="3131984" y="3068996"/>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F6001733-09AD-4DAC-8BA5-9A735951D417}"/>
              </a:ext>
            </a:extLst>
          </p:cNvPr>
          <p:cNvCxnSpPr>
            <a:cxnSpLocks/>
          </p:cNvCxnSpPr>
          <p:nvPr/>
        </p:nvCxnSpPr>
        <p:spPr>
          <a:xfrm>
            <a:off x="5652012" y="3068996"/>
            <a:ext cx="360006" cy="1"/>
          </a:xfrm>
          <a:prstGeom prst="line">
            <a:avLst/>
          </a:prstGeom>
          <a:ln w="9525" cap="rnd">
            <a:solidFill>
              <a:srgbClr val="000000"/>
            </a:solidFill>
            <a:headEnd type="none"/>
            <a:tailEnd type="oval" w="sm" len="sm"/>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5135806F-DC95-4CE1-B9BE-E5FB3FE0437F}"/>
              </a:ext>
            </a:extLst>
          </p:cNvPr>
          <p:cNvCxnSpPr>
            <a:cxnSpLocks/>
          </p:cNvCxnSpPr>
          <p:nvPr/>
        </p:nvCxnSpPr>
        <p:spPr>
          <a:xfrm>
            <a:off x="2411976" y="3068996"/>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A1E25F94-64AD-4B0B-BA8A-8E0E99ACC480}"/>
              </a:ext>
            </a:extLst>
          </p:cNvPr>
          <p:cNvCxnSpPr>
            <a:cxnSpLocks/>
          </p:cNvCxnSpPr>
          <p:nvPr/>
        </p:nvCxnSpPr>
        <p:spPr>
          <a:xfrm flipV="1">
            <a:off x="2411976" y="1988984"/>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4428BCDB-12D7-414C-92E6-903ABDFB1719}"/>
              </a:ext>
            </a:extLst>
          </p:cNvPr>
          <p:cNvCxnSpPr>
            <a:cxnSpLocks/>
          </p:cNvCxnSpPr>
          <p:nvPr/>
        </p:nvCxnSpPr>
        <p:spPr>
          <a:xfrm flipV="1">
            <a:off x="6012016" y="1988984"/>
            <a:ext cx="0" cy="1800021"/>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36809C4F-E919-4760-95DB-403B2392206B}"/>
              </a:ext>
            </a:extLst>
          </p:cNvPr>
          <p:cNvCxnSpPr>
            <a:cxnSpLocks/>
          </p:cNvCxnSpPr>
          <p:nvPr/>
        </p:nvCxnSpPr>
        <p:spPr>
          <a:xfrm flipV="1">
            <a:off x="5472010" y="2348988"/>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991E2654-AFE3-433F-9E80-1A3D175E7AF8}"/>
              </a:ext>
            </a:extLst>
          </p:cNvPr>
          <p:cNvCxnSpPr>
            <a:cxnSpLocks/>
          </p:cNvCxnSpPr>
          <p:nvPr/>
        </p:nvCxnSpPr>
        <p:spPr>
          <a:xfrm flipV="1">
            <a:off x="2951982" y="2348988"/>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5DF913E5-9D7D-4CB2-BF16-5C60949ABA57}"/>
              </a:ext>
            </a:extLst>
          </p:cNvPr>
          <p:cNvCxnSpPr>
            <a:cxnSpLocks/>
          </p:cNvCxnSpPr>
          <p:nvPr/>
        </p:nvCxnSpPr>
        <p:spPr>
          <a:xfrm>
            <a:off x="2051972" y="2348988"/>
            <a:ext cx="4320048"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3221985" y="1898983"/>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a:t>
            </a:r>
            <a:endParaRPr kumimoji="1" lang="ja-JP" altLang="en-US" sz="1600" dirty="0">
              <a:latin typeface="Arial Narrow" pitchFamily="34" charset="0"/>
            </a:endParaRPr>
          </a:p>
        </p:txBody>
      </p:sp>
      <p:sp>
        <p:nvSpPr>
          <p:cNvPr id="54" name="正方形/長方形 53"/>
          <p:cNvSpPr/>
          <p:nvPr/>
        </p:nvSpPr>
        <p:spPr>
          <a:xfrm>
            <a:off x="2051972" y="1538979"/>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
        <p:nvSpPr>
          <p:cNvPr id="64" name="正方形/長方形 63"/>
          <p:cNvSpPr/>
          <p:nvPr/>
        </p:nvSpPr>
        <p:spPr>
          <a:xfrm>
            <a:off x="5742013" y="1538979"/>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Tree>
    <p:extLst>
      <p:ext uri="{BB962C8B-B14F-4D97-AF65-F5344CB8AC3E}">
        <p14:creationId xmlns:p14="http://schemas.microsoft.com/office/powerpoint/2010/main" val="20173784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正方形/長方形 50">
            <a:extLst>
              <a:ext uri="{FF2B5EF4-FFF2-40B4-BE49-F238E27FC236}">
                <a16:creationId xmlns:a16="http://schemas.microsoft.com/office/drawing/2014/main" id="{3DD7262D-3274-473E-B2E1-F40123548E2F}"/>
              </a:ext>
            </a:extLst>
          </p:cNvPr>
          <p:cNvSpPr/>
          <p:nvPr/>
        </p:nvSpPr>
        <p:spPr bwMode="auto">
          <a:xfrm>
            <a:off x="3491988" y="2258987"/>
            <a:ext cx="1440016" cy="720008"/>
          </a:xfrm>
          <a:prstGeom prst="rect">
            <a:avLst/>
          </a:prstGeom>
          <a:noFill/>
          <a:ln w="9525">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 name="タイトル 1">
            <a:extLst>
              <a:ext uri="{FF2B5EF4-FFF2-40B4-BE49-F238E27FC236}">
                <a16:creationId xmlns:a16="http://schemas.microsoft.com/office/drawing/2014/main" id="{D920B7C0-D0C9-41DE-A307-859A7517D5C9}"/>
              </a:ext>
            </a:extLst>
          </p:cNvPr>
          <p:cNvSpPr>
            <a:spLocks noGrp="1"/>
          </p:cNvSpPr>
          <p:nvPr>
            <p:ph type="title"/>
          </p:nvPr>
        </p:nvSpPr>
        <p:spPr/>
        <p:txBody>
          <a:bodyPr/>
          <a:lstStyle/>
          <a:p>
            <a:r>
              <a:rPr kumimoji="1" lang="en-US" altLang="ja-JP" dirty="0"/>
              <a:t>SRAM </a:t>
            </a:r>
            <a:r>
              <a:rPr kumimoji="1" lang="ja-JP" altLang="en-US" dirty="0"/>
              <a:t>の読み出し</a:t>
            </a:r>
          </a:p>
        </p:txBody>
      </p:sp>
      <p:sp>
        <p:nvSpPr>
          <p:cNvPr id="3" name="テキスト プレースホルダー 2">
            <a:extLst>
              <a:ext uri="{FF2B5EF4-FFF2-40B4-BE49-F238E27FC236}">
                <a16:creationId xmlns:a16="http://schemas.microsoft.com/office/drawing/2014/main" id="{E6AEB639-6947-4C06-A6E1-A480E0492DB5}"/>
              </a:ext>
            </a:extLst>
          </p:cNvPr>
          <p:cNvSpPr>
            <a:spLocks noGrp="1"/>
          </p:cNvSpPr>
          <p:nvPr>
            <p:ph type="body" sz="quarter" idx="10"/>
          </p:nvPr>
        </p:nvSpPr>
        <p:spPr>
          <a:xfrm>
            <a:off x="611956" y="4059007"/>
            <a:ext cx="8280092" cy="2249718"/>
          </a:xfrm>
        </p:spPr>
        <p:txBody>
          <a:bodyPr/>
          <a:lstStyle/>
          <a:p>
            <a:pPr marL="817200" lvl="1" indent="-457200">
              <a:buFont typeface="+mj-lt"/>
              <a:buAutoNum type="arabicPeriod"/>
            </a:pPr>
            <a:r>
              <a:rPr kumimoji="1" lang="ja-JP" altLang="en-US" dirty="0"/>
              <a:t>ビットラインのプリチャージ</a:t>
            </a:r>
            <a:endParaRPr kumimoji="1" lang="en-US" altLang="ja-JP" dirty="0"/>
          </a:p>
          <a:p>
            <a:pPr lvl="2"/>
            <a:r>
              <a:rPr kumimoji="1" lang="ja-JP" altLang="en-US" dirty="0"/>
              <a:t>ビットラインをあらかじめ高電位（１）にチャージする</a:t>
            </a:r>
            <a:endParaRPr kumimoji="1" lang="en-US" altLang="ja-JP" dirty="0"/>
          </a:p>
          <a:p>
            <a:pPr marL="817200" lvl="1" indent="-457200">
              <a:buFont typeface="+mj-lt"/>
              <a:buAutoNum type="arabicPeriod"/>
            </a:pPr>
            <a:r>
              <a:rPr kumimoji="1" lang="ja-JP" altLang="en-US" dirty="0"/>
              <a:t>ワードラインをアサート</a:t>
            </a:r>
            <a:endParaRPr kumimoji="1" lang="en-US" altLang="ja-JP" dirty="0"/>
          </a:p>
          <a:p>
            <a:pPr lvl="2"/>
            <a:r>
              <a:rPr lang="ja-JP" altLang="en-US" dirty="0"/>
              <a:t>ループの右にある </a:t>
            </a:r>
            <a:r>
              <a:rPr lang="en-US" altLang="ja-JP" dirty="0"/>
              <a:t>NMOS </a:t>
            </a:r>
            <a:r>
              <a:rPr lang="ja-JP" altLang="en-US" dirty="0"/>
              <a:t>が </a:t>
            </a:r>
            <a:r>
              <a:rPr lang="en-US" altLang="ja-JP" dirty="0"/>
              <a:t>ON </a:t>
            </a:r>
            <a:r>
              <a:rPr lang="ja-JP" altLang="en-US" dirty="0"/>
              <a:t>に</a:t>
            </a:r>
            <a:endParaRPr lang="en-US" altLang="ja-JP" dirty="0"/>
          </a:p>
          <a:p>
            <a:pPr lvl="2"/>
            <a:r>
              <a:rPr kumimoji="1" lang="ja-JP" altLang="en-US" dirty="0"/>
              <a:t>ループとビットラインが接続される</a:t>
            </a:r>
            <a:endParaRPr kumimoji="1" lang="en-US" altLang="ja-JP" dirty="0"/>
          </a:p>
          <a:p>
            <a:pPr marL="817200" lvl="1" indent="-457200">
              <a:buFont typeface="+mj-lt"/>
              <a:buAutoNum type="arabicPeriod"/>
            </a:pPr>
            <a:r>
              <a:rPr kumimoji="1" lang="ja-JP" altLang="en-US" dirty="0"/>
              <a:t>ビットラインのディスチャージ</a:t>
            </a:r>
            <a:endParaRPr kumimoji="1" lang="en-US" altLang="ja-JP" dirty="0"/>
          </a:p>
          <a:p>
            <a:pPr lvl="2"/>
            <a:r>
              <a:rPr kumimoji="1" lang="ja-JP" altLang="en-US" dirty="0"/>
              <a:t>ループの右が </a:t>
            </a:r>
            <a:r>
              <a:rPr lang="en-US" altLang="ja-JP" dirty="0"/>
              <a:t>0 </a:t>
            </a:r>
            <a:r>
              <a:rPr lang="ja-JP" altLang="en-US" dirty="0"/>
              <a:t>なら，ビットラインが０に</a:t>
            </a:r>
            <a:endParaRPr lang="en-US" altLang="ja-JP" dirty="0"/>
          </a:p>
          <a:p>
            <a:pPr lvl="2"/>
            <a:r>
              <a:rPr lang="ja-JP" altLang="en-US" dirty="0"/>
              <a:t>ループの右が１ならそのまま</a:t>
            </a:r>
            <a:endParaRPr lang="en-US" altLang="ja-JP" dirty="0"/>
          </a:p>
        </p:txBody>
      </p:sp>
      <p:pic>
        <p:nvPicPr>
          <p:cNvPr id="5" name="Picture 30" descr="NOT">
            <a:extLst>
              <a:ext uri="{FF2B5EF4-FFF2-40B4-BE49-F238E27FC236}">
                <a16:creationId xmlns:a16="http://schemas.microsoft.com/office/drawing/2014/main" id="{0794AC19-A550-4240-83B1-11644B63A990}"/>
              </a:ext>
            </a:extLst>
          </p:cNvPr>
          <p:cNvPicPr>
            <a:picLocks noChangeAspect="1" noChangeArrowheads="1"/>
          </p:cNvPicPr>
          <p:nvPr/>
        </p:nvPicPr>
        <p:blipFill>
          <a:blip r:embed="rId2" cstate="print"/>
          <a:srcRect/>
          <a:stretch>
            <a:fillRect/>
          </a:stretch>
        </p:blipFill>
        <p:spPr bwMode="auto">
          <a:xfrm flipH="1">
            <a:off x="3941993" y="1897549"/>
            <a:ext cx="717550" cy="720725"/>
          </a:xfrm>
          <a:prstGeom prst="rect">
            <a:avLst/>
          </a:prstGeom>
          <a:noFill/>
        </p:spPr>
      </p:pic>
      <p:pic>
        <p:nvPicPr>
          <p:cNvPr id="6" name="Picture 31" descr="NOT">
            <a:extLst>
              <a:ext uri="{FF2B5EF4-FFF2-40B4-BE49-F238E27FC236}">
                <a16:creationId xmlns:a16="http://schemas.microsoft.com/office/drawing/2014/main" id="{0CB53EC0-4D6B-4A82-AA1A-BDBC8EBBB1B0}"/>
              </a:ext>
            </a:extLst>
          </p:cNvPr>
          <p:cNvPicPr>
            <a:picLocks noChangeAspect="1" noChangeArrowheads="1"/>
          </p:cNvPicPr>
          <p:nvPr/>
        </p:nvPicPr>
        <p:blipFill>
          <a:blip r:embed="rId2" cstate="print"/>
          <a:srcRect/>
          <a:stretch>
            <a:fillRect/>
          </a:stretch>
        </p:blipFill>
        <p:spPr bwMode="auto">
          <a:xfrm>
            <a:off x="3941993" y="2618274"/>
            <a:ext cx="717550" cy="720725"/>
          </a:xfrm>
          <a:prstGeom prst="rect">
            <a:avLst/>
          </a:prstGeom>
          <a:noFill/>
        </p:spPr>
      </p:pic>
      <p:grpSp>
        <p:nvGrpSpPr>
          <p:cNvPr id="43" name="グループ化 42">
            <a:extLst>
              <a:ext uri="{FF2B5EF4-FFF2-40B4-BE49-F238E27FC236}">
                <a16:creationId xmlns:a16="http://schemas.microsoft.com/office/drawing/2014/main" id="{2E2C44F0-1023-431F-9CAE-76D98F4DEBBA}"/>
              </a:ext>
            </a:extLst>
          </p:cNvPr>
          <p:cNvGrpSpPr/>
          <p:nvPr/>
        </p:nvGrpSpPr>
        <p:grpSpPr>
          <a:xfrm>
            <a:off x="5292008" y="2258987"/>
            <a:ext cx="360004" cy="360004"/>
            <a:chOff x="4932004" y="2708992"/>
            <a:chExt cx="360004" cy="360004"/>
          </a:xfrm>
        </p:grpSpPr>
        <p:cxnSp>
          <p:nvCxnSpPr>
            <p:cNvPr id="26" name="直線コネクタ 25">
              <a:extLst>
                <a:ext uri="{FF2B5EF4-FFF2-40B4-BE49-F238E27FC236}">
                  <a16:creationId xmlns:a16="http://schemas.microsoft.com/office/drawing/2014/main" id="{C6C212B0-E8E2-4305-B0F4-EC4C04DC91AC}"/>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DADA5CC7-BFCA-4009-B807-BDA44F510924}"/>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6CE11CEA-71E0-4C39-9D33-FDB216731682}"/>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763186B6-1209-4A10-8E6C-4E78E05E46D5}"/>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8" name="直線コネクタ 17">
            <a:extLst>
              <a:ext uri="{FF2B5EF4-FFF2-40B4-BE49-F238E27FC236}">
                <a16:creationId xmlns:a16="http://schemas.microsoft.com/office/drawing/2014/main" id="{DE0A7002-3073-49D6-8ABC-00E0FF26DECF}"/>
              </a:ext>
            </a:extLst>
          </p:cNvPr>
          <p:cNvCxnSpPr>
            <a:cxnSpLocks/>
          </p:cNvCxnSpPr>
          <p:nvPr/>
        </p:nvCxnSpPr>
        <p:spPr>
          <a:xfrm>
            <a:off x="4932004" y="2618991"/>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D778BFE3-A03E-473D-B803-AF62F6EBF32C}"/>
              </a:ext>
            </a:extLst>
          </p:cNvPr>
          <p:cNvGrpSpPr/>
          <p:nvPr/>
        </p:nvGrpSpPr>
        <p:grpSpPr>
          <a:xfrm>
            <a:off x="2771980" y="2258987"/>
            <a:ext cx="360004" cy="360004"/>
            <a:chOff x="4932004" y="2708992"/>
            <a:chExt cx="360004" cy="360004"/>
          </a:xfrm>
        </p:grpSpPr>
        <p:cxnSp>
          <p:nvCxnSpPr>
            <p:cNvPr id="46" name="直線コネクタ 45">
              <a:extLst>
                <a:ext uri="{FF2B5EF4-FFF2-40B4-BE49-F238E27FC236}">
                  <a16:creationId xmlns:a16="http://schemas.microsoft.com/office/drawing/2014/main" id="{2E28824E-1E7E-4E4D-9CBA-A7B6CD2A6BBD}"/>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5CC2CA34-64C3-4BE7-98C2-FCE52CD4767F}"/>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D8A6EFF-4579-4DC4-B286-B180B064FD90}"/>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629DA5D9-3BEF-4286-838C-85F006AE79DE}"/>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50" name="直線コネクタ 49">
            <a:extLst>
              <a:ext uri="{FF2B5EF4-FFF2-40B4-BE49-F238E27FC236}">
                <a16:creationId xmlns:a16="http://schemas.microsoft.com/office/drawing/2014/main" id="{6DA9E334-E262-4D78-AE9F-D066AE5E5934}"/>
              </a:ext>
            </a:extLst>
          </p:cNvPr>
          <p:cNvCxnSpPr>
            <a:cxnSpLocks/>
            <a:stCxn id="51" idx="1"/>
          </p:cNvCxnSpPr>
          <p:nvPr/>
        </p:nvCxnSpPr>
        <p:spPr>
          <a:xfrm flipH="1">
            <a:off x="3131984" y="2618991"/>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F6001733-09AD-4DAC-8BA5-9A735951D417}"/>
              </a:ext>
            </a:extLst>
          </p:cNvPr>
          <p:cNvCxnSpPr>
            <a:cxnSpLocks/>
          </p:cNvCxnSpPr>
          <p:nvPr/>
        </p:nvCxnSpPr>
        <p:spPr>
          <a:xfrm>
            <a:off x="5652012" y="2618991"/>
            <a:ext cx="360006" cy="1"/>
          </a:xfrm>
          <a:prstGeom prst="line">
            <a:avLst/>
          </a:prstGeom>
          <a:ln w="9525" cap="rnd">
            <a:solidFill>
              <a:srgbClr val="000000"/>
            </a:solidFill>
            <a:headEnd type="none"/>
            <a:tailEnd type="oval" w="sm" len="sm"/>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5135806F-DC95-4CE1-B9BE-E5FB3FE0437F}"/>
              </a:ext>
            </a:extLst>
          </p:cNvPr>
          <p:cNvCxnSpPr>
            <a:cxnSpLocks/>
          </p:cNvCxnSpPr>
          <p:nvPr/>
        </p:nvCxnSpPr>
        <p:spPr>
          <a:xfrm>
            <a:off x="2411976" y="2618991"/>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A1E25F94-64AD-4B0B-BA8A-8E0E99ACC480}"/>
              </a:ext>
            </a:extLst>
          </p:cNvPr>
          <p:cNvCxnSpPr>
            <a:cxnSpLocks/>
          </p:cNvCxnSpPr>
          <p:nvPr/>
        </p:nvCxnSpPr>
        <p:spPr>
          <a:xfrm flipV="1">
            <a:off x="2411976" y="1538979"/>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4428BCDB-12D7-414C-92E6-903ABDFB1719}"/>
              </a:ext>
            </a:extLst>
          </p:cNvPr>
          <p:cNvCxnSpPr>
            <a:cxnSpLocks/>
          </p:cNvCxnSpPr>
          <p:nvPr/>
        </p:nvCxnSpPr>
        <p:spPr>
          <a:xfrm flipV="1">
            <a:off x="6012016" y="1538979"/>
            <a:ext cx="0" cy="1800021"/>
          </a:xfrm>
          <a:prstGeom prst="line">
            <a:avLst/>
          </a:prstGeom>
          <a:ln>
            <a:headEnd type="none" w="sm" len="sm"/>
          </a:ln>
        </p:spPr>
        <p:style>
          <a:lnRef idx="3">
            <a:schemeClr val="accent6"/>
          </a:lnRef>
          <a:fillRef idx="0">
            <a:schemeClr val="accent6"/>
          </a:fillRef>
          <a:effectRef idx="2">
            <a:schemeClr val="accent6"/>
          </a:effectRef>
          <a:fontRef idx="minor">
            <a:schemeClr val="tx1"/>
          </a:fontRef>
        </p:style>
      </p:cxnSp>
      <p:cxnSp>
        <p:nvCxnSpPr>
          <p:cNvPr id="83" name="直線コネクタ 82">
            <a:extLst>
              <a:ext uri="{FF2B5EF4-FFF2-40B4-BE49-F238E27FC236}">
                <a16:creationId xmlns:a16="http://schemas.microsoft.com/office/drawing/2014/main" id="{36809C4F-E919-4760-95DB-403B2392206B}"/>
              </a:ext>
            </a:extLst>
          </p:cNvPr>
          <p:cNvCxnSpPr>
            <a:cxnSpLocks/>
          </p:cNvCxnSpPr>
          <p:nvPr/>
        </p:nvCxnSpPr>
        <p:spPr>
          <a:xfrm flipV="1">
            <a:off x="5472010" y="1898983"/>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991E2654-AFE3-433F-9E80-1A3D175E7AF8}"/>
              </a:ext>
            </a:extLst>
          </p:cNvPr>
          <p:cNvCxnSpPr>
            <a:cxnSpLocks/>
          </p:cNvCxnSpPr>
          <p:nvPr/>
        </p:nvCxnSpPr>
        <p:spPr>
          <a:xfrm flipV="1">
            <a:off x="2951982" y="1898983"/>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5DF913E5-9D7D-4CB2-BF16-5C60949ABA57}"/>
              </a:ext>
            </a:extLst>
          </p:cNvPr>
          <p:cNvCxnSpPr>
            <a:cxnSpLocks/>
          </p:cNvCxnSpPr>
          <p:nvPr/>
        </p:nvCxnSpPr>
        <p:spPr>
          <a:xfrm>
            <a:off x="2051972" y="1898983"/>
            <a:ext cx="4320048"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3221985" y="1448978"/>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a:t>
            </a:r>
            <a:endParaRPr kumimoji="1" lang="ja-JP" altLang="en-US" sz="1600" dirty="0">
              <a:latin typeface="Arial Narrow" pitchFamily="34" charset="0"/>
            </a:endParaRPr>
          </a:p>
        </p:txBody>
      </p:sp>
      <p:sp>
        <p:nvSpPr>
          <p:cNvPr id="54" name="正方形/長方形 53"/>
          <p:cNvSpPr/>
          <p:nvPr/>
        </p:nvSpPr>
        <p:spPr>
          <a:xfrm>
            <a:off x="2051972" y="1088974"/>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
        <p:nvSpPr>
          <p:cNvPr id="64" name="正方形/長方形 63"/>
          <p:cNvSpPr/>
          <p:nvPr/>
        </p:nvSpPr>
        <p:spPr>
          <a:xfrm>
            <a:off x="5742013" y="1088974"/>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
        <p:nvSpPr>
          <p:cNvPr id="31" name="正方形/長方形 30"/>
          <p:cNvSpPr/>
          <p:nvPr/>
        </p:nvSpPr>
        <p:spPr>
          <a:xfrm>
            <a:off x="4391998" y="2168986"/>
            <a:ext cx="71998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2400" dirty="0">
                <a:solidFill>
                  <a:schemeClr val="accent6"/>
                </a:solidFill>
                <a:latin typeface="Arial Narrow" pitchFamily="34" charset="0"/>
              </a:rPr>
              <a:t>0</a:t>
            </a:r>
            <a:endParaRPr kumimoji="1" lang="ja-JP" altLang="en-US" sz="2400" dirty="0">
              <a:solidFill>
                <a:schemeClr val="accent6"/>
              </a:solidFill>
              <a:latin typeface="Arial Narrow" pitchFamily="34" charset="0"/>
            </a:endParaRPr>
          </a:p>
        </p:txBody>
      </p:sp>
      <p:sp>
        <p:nvSpPr>
          <p:cNvPr id="32" name="正方形/長方形 31"/>
          <p:cNvSpPr/>
          <p:nvPr/>
        </p:nvSpPr>
        <p:spPr>
          <a:xfrm>
            <a:off x="5112006" y="1808982"/>
            <a:ext cx="71998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solidFill>
                  <a:schemeClr val="accent6"/>
                </a:solidFill>
                <a:latin typeface="Arial Narrow" pitchFamily="34" charset="0"/>
              </a:rPr>
              <a:t>2. NMOS</a:t>
            </a:r>
            <a:endParaRPr kumimoji="1" lang="ja-JP" altLang="en-US" sz="1600" dirty="0">
              <a:solidFill>
                <a:schemeClr val="accent6"/>
              </a:solidFill>
              <a:latin typeface="Arial Narrow" pitchFamily="34" charset="0"/>
            </a:endParaRPr>
          </a:p>
        </p:txBody>
      </p:sp>
      <p:sp>
        <p:nvSpPr>
          <p:cNvPr id="33" name="正方形/長方形 32"/>
          <p:cNvSpPr/>
          <p:nvPr/>
        </p:nvSpPr>
        <p:spPr>
          <a:xfrm>
            <a:off x="6102017" y="1358977"/>
            <a:ext cx="71998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kumimoji="1" lang="en-US" altLang="ja-JP" dirty="0">
                <a:solidFill>
                  <a:schemeClr val="accent6"/>
                </a:solidFill>
                <a:latin typeface="Arial Narrow" pitchFamily="34" charset="0"/>
              </a:rPr>
              <a:t>1. pre charge</a:t>
            </a:r>
            <a:endParaRPr kumimoji="1" lang="ja-JP" altLang="en-US" dirty="0">
              <a:solidFill>
                <a:schemeClr val="accent6"/>
              </a:solidFill>
              <a:latin typeface="Arial Narrow" pitchFamily="34" charset="0"/>
            </a:endParaRPr>
          </a:p>
        </p:txBody>
      </p:sp>
      <p:sp>
        <p:nvSpPr>
          <p:cNvPr id="34" name="Freeform 10">
            <a:extLst>
              <a:ext uri="{FF2B5EF4-FFF2-40B4-BE49-F238E27FC236}">
                <a16:creationId xmlns:a16="http://schemas.microsoft.com/office/drawing/2014/main" id="{594994CD-2E8A-4F58-A850-5DAC43A07B36}"/>
              </a:ext>
            </a:extLst>
          </p:cNvPr>
          <p:cNvSpPr>
            <a:spLocks/>
          </p:cNvSpPr>
          <p:nvPr/>
        </p:nvSpPr>
        <p:spPr bwMode="auto">
          <a:xfrm flipV="1">
            <a:off x="5022005" y="2708992"/>
            <a:ext cx="990011"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type="triangle" w="lg" len="lg"/>
            <a:tailEnd type="none" w="med" len="med"/>
          </a:ln>
        </p:spPr>
        <p:style>
          <a:lnRef idx="3">
            <a:schemeClr val="accent6"/>
          </a:lnRef>
          <a:fillRef idx="0">
            <a:schemeClr val="accent6"/>
          </a:fillRef>
          <a:effectRef idx="2">
            <a:schemeClr val="accent6"/>
          </a:effectRef>
          <a:fontRef idx="minor">
            <a:schemeClr val="tx1"/>
          </a:fontRef>
        </p:style>
        <p:txBody>
          <a:bodyPr/>
          <a:lstStyle/>
          <a:p>
            <a:endParaRPr lang="ja-JP" altLang="en-US">
              <a:latin typeface="+mn-ea"/>
              <a:cs typeface="Times New Roman" pitchFamily="18" charset="0"/>
            </a:endParaRPr>
          </a:p>
        </p:txBody>
      </p:sp>
      <p:sp>
        <p:nvSpPr>
          <p:cNvPr id="35" name="正方形/長方形 34"/>
          <p:cNvSpPr/>
          <p:nvPr/>
        </p:nvSpPr>
        <p:spPr>
          <a:xfrm>
            <a:off x="3311986" y="2168986"/>
            <a:ext cx="71998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2400" dirty="0">
                <a:solidFill>
                  <a:schemeClr val="accent6"/>
                </a:solidFill>
                <a:latin typeface="Arial Narrow" pitchFamily="34" charset="0"/>
              </a:rPr>
              <a:t>1</a:t>
            </a:r>
            <a:endParaRPr kumimoji="1" lang="ja-JP" altLang="en-US" sz="2400" dirty="0">
              <a:solidFill>
                <a:schemeClr val="accent6"/>
              </a:solidFill>
              <a:latin typeface="Arial Narrow" pitchFamily="34" charset="0"/>
            </a:endParaRPr>
          </a:p>
        </p:txBody>
      </p:sp>
    </p:spTree>
    <p:extLst>
      <p:ext uri="{BB962C8B-B14F-4D97-AF65-F5344CB8AC3E}">
        <p14:creationId xmlns:p14="http://schemas.microsoft.com/office/powerpoint/2010/main" val="18301485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正方形/長方形 50">
            <a:extLst>
              <a:ext uri="{FF2B5EF4-FFF2-40B4-BE49-F238E27FC236}">
                <a16:creationId xmlns:a16="http://schemas.microsoft.com/office/drawing/2014/main" id="{3DD7262D-3274-473E-B2E1-F40123548E2F}"/>
              </a:ext>
            </a:extLst>
          </p:cNvPr>
          <p:cNvSpPr/>
          <p:nvPr/>
        </p:nvSpPr>
        <p:spPr bwMode="auto">
          <a:xfrm>
            <a:off x="3491988" y="2258987"/>
            <a:ext cx="1440016" cy="720008"/>
          </a:xfrm>
          <a:prstGeom prst="rect">
            <a:avLst/>
          </a:prstGeom>
          <a:noFill/>
          <a:ln w="9525">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 name="タイトル 1">
            <a:extLst>
              <a:ext uri="{FF2B5EF4-FFF2-40B4-BE49-F238E27FC236}">
                <a16:creationId xmlns:a16="http://schemas.microsoft.com/office/drawing/2014/main" id="{D920B7C0-D0C9-41DE-A307-859A7517D5C9}"/>
              </a:ext>
            </a:extLst>
          </p:cNvPr>
          <p:cNvSpPr>
            <a:spLocks noGrp="1"/>
          </p:cNvSpPr>
          <p:nvPr>
            <p:ph type="title"/>
          </p:nvPr>
        </p:nvSpPr>
        <p:spPr/>
        <p:txBody>
          <a:bodyPr/>
          <a:lstStyle/>
          <a:p>
            <a:r>
              <a:rPr kumimoji="1" lang="ja-JP" altLang="en-US" dirty="0"/>
              <a:t>なぜプリチャージが必要なのか？</a:t>
            </a:r>
          </a:p>
        </p:txBody>
      </p:sp>
      <p:sp>
        <p:nvSpPr>
          <p:cNvPr id="3" name="テキスト プレースホルダー 2">
            <a:extLst>
              <a:ext uri="{FF2B5EF4-FFF2-40B4-BE49-F238E27FC236}">
                <a16:creationId xmlns:a16="http://schemas.microsoft.com/office/drawing/2014/main" id="{E6AEB639-6947-4C06-A6E1-A480E0492DB5}"/>
              </a:ext>
            </a:extLst>
          </p:cNvPr>
          <p:cNvSpPr>
            <a:spLocks noGrp="1"/>
          </p:cNvSpPr>
          <p:nvPr>
            <p:ph type="body" sz="quarter" idx="10"/>
          </p:nvPr>
        </p:nvSpPr>
        <p:spPr>
          <a:xfrm>
            <a:off x="341953" y="4059007"/>
            <a:ext cx="8280092" cy="2249718"/>
          </a:xfrm>
        </p:spPr>
        <p:txBody>
          <a:bodyPr/>
          <a:lstStyle/>
          <a:p>
            <a:r>
              <a:rPr lang="ja-JP" altLang="en-US" dirty="0"/>
              <a:t>単にループとビットラインが接続されるだけではダメ</a:t>
            </a:r>
            <a:endParaRPr lang="en-US" altLang="ja-JP" dirty="0"/>
          </a:p>
          <a:p>
            <a:pPr lvl="1"/>
            <a:r>
              <a:rPr lang="en-US" altLang="ja-JP" dirty="0"/>
              <a:t>NMOS </a:t>
            </a:r>
            <a:r>
              <a:rPr lang="ja-JP" altLang="en-US" dirty="0"/>
              <a:t>が高電位をうまく伝えられないから</a:t>
            </a:r>
            <a:endParaRPr lang="en-US" altLang="ja-JP" dirty="0"/>
          </a:p>
          <a:p>
            <a:pPr lvl="2"/>
            <a:r>
              <a:rPr lang="ja-JP" altLang="en-US" dirty="0"/>
              <a:t>もしループの右側が１で </a:t>
            </a:r>
            <a:r>
              <a:rPr lang="en-US" altLang="ja-JP" dirty="0"/>
              <a:t>NMOS </a:t>
            </a:r>
            <a:r>
              <a:rPr lang="ja-JP" altLang="en-US" dirty="0"/>
              <a:t>が </a:t>
            </a:r>
            <a:r>
              <a:rPr lang="en-US" altLang="ja-JP" dirty="0"/>
              <a:t>ON </a:t>
            </a:r>
            <a:r>
              <a:rPr lang="ja-JP" altLang="en-US" dirty="0"/>
              <a:t>になっても，</a:t>
            </a:r>
            <a:br>
              <a:rPr lang="en-US" altLang="ja-JP" dirty="0"/>
            </a:br>
            <a:r>
              <a:rPr lang="ja-JP" altLang="en-US" dirty="0"/>
              <a:t>ビットラインを１に引き上げることはできない</a:t>
            </a:r>
            <a:endParaRPr lang="en-US" altLang="ja-JP" dirty="0"/>
          </a:p>
          <a:p>
            <a:pPr lvl="1"/>
            <a:r>
              <a:rPr lang="en-US" altLang="ja-JP" dirty="0"/>
              <a:t>PMOS </a:t>
            </a:r>
            <a:r>
              <a:rPr lang="ja-JP" altLang="en-US" dirty="0"/>
              <a:t>を追加すればできるが，なるべく小さく作りたいから嫌だ</a:t>
            </a:r>
            <a:endParaRPr lang="en-US" altLang="ja-JP" dirty="0"/>
          </a:p>
          <a:p>
            <a:r>
              <a:rPr lang="en-US" altLang="ja-JP" dirty="0"/>
              <a:t>NMOS </a:t>
            </a:r>
            <a:r>
              <a:rPr lang="ja-JP" altLang="en-US" dirty="0"/>
              <a:t>を介してビットラインの電位を下げることだけができる</a:t>
            </a:r>
            <a:endParaRPr lang="en-US" altLang="ja-JP" dirty="0"/>
          </a:p>
          <a:p>
            <a:pPr lvl="1"/>
            <a:r>
              <a:rPr lang="en-US" altLang="ja-JP" dirty="0"/>
              <a:t>= </a:t>
            </a:r>
            <a:r>
              <a:rPr lang="ja-JP" altLang="en-US" dirty="0"/>
              <a:t>あらかじめ電位を上げておいて，下がったかどうかで判定</a:t>
            </a:r>
            <a:endParaRPr lang="en-US" altLang="ja-JP" dirty="0"/>
          </a:p>
        </p:txBody>
      </p:sp>
      <p:pic>
        <p:nvPicPr>
          <p:cNvPr id="5" name="Picture 30" descr="NOT">
            <a:extLst>
              <a:ext uri="{FF2B5EF4-FFF2-40B4-BE49-F238E27FC236}">
                <a16:creationId xmlns:a16="http://schemas.microsoft.com/office/drawing/2014/main" id="{0794AC19-A550-4240-83B1-11644B63A990}"/>
              </a:ext>
            </a:extLst>
          </p:cNvPr>
          <p:cNvPicPr>
            <a:picLocks noChangeAspect="1" noChangeArrowheads="1"/>
          </p:cNvPicPr>
          <p:nvPr/>
        </p:nvPicPr>
        <p:blipFill>
          <a:blip r:embed="rId2" cstate="print"/>
          <a:srcRect/>
          <a:stretch>
            <a:fillRect/>
          </a:stretch>
        </p:blipFill>
        <p:spPr bwMode="auto">
          <a:xfrm flipH="1">
            <a:off x="3941993" y="1897549"/>
            <a:ext cx="717550" cy="720725"/>
          </a:xfrm>
          <a:prstGeom prst="rect">
            <a:avLst/>
          </a:prstGeom>
          <a:noFill/>
        </p:spPr>
      </p:pic>
      <p:pic>
        <p:nvPicPr>
          <p:cNvPr id="6" name="Picture 31" descr="NOT">
            <a:extLst>
              <a:ext uri="{FF2B5EF4-FFF2-40B4-BE49-F238E27FC236}">
                <a16:creationId xmlns:a16="http://schemas.microsoft.com/office/drawing/2014/main" id="{0CB53EC0-4D6B-4A82-AA1A-BDBC8EBBB1B0}"/>
              </a:ext>
            </a:extLst>
          </p:cNvPr>
          <p:cNvPicPr>
            <a:picLocks noChangeAspect="1" noChangeArrowheads="1"/>
          </p:cNvPicPr>
          <p:nvPr/>
        </p:nvPicPr>
        <p:blipFill>
          <a:blip r:embed="rId2" cstate="print"/>
          <a:srcRect/>
          <a:stretch>
            <a:fillRect/>
          </a:stretch>
        </p:blipFill>
        <p:spPr bwMode="auto">
          <a:xfrm>
            <a:off x="3941993" y="2618274"/>
            <a:ext cx="717550" cy="720725"/>
          </a:xfrm>
          <a:prstGeom prst="rect">
            <a:avLst/>
          </a:prstGeom>
          <a:noFill/>
        </p:spPr>
      </p:pic>
      <p:grpSp>
        <p:nvGrpSpPr>
          <p:cNvPr id="43" name="グループ化 42">
            <a:extLst>
              <a:ext uri="{FF2B5EF4-FFF2-40B4-BE49-F238E27FC236}">
                <a16:creationId xmlns:a16="http://schemas.microsoft.com/office/drawing/2014/main" id="{2E2C44F0-1023-431F-9CAE-76D98F4DEBBA}"/>
              </a:ext>
            </a:extLst>
          </p:cNvPr>
          <p:cNvGrpSpPr/>
          <p:nvPr/>
        </p:nvGrpSpPr>
        <p:grpSpPr>
          <a:xfrm>
            <a:off x="5292008" y="2258987"/>
            <a:ext cx="360004" cy="360004"/>
            <a:chOff x="4932004" y="2708992"/>
            <a:chExt cx="360004" cy="360004"/>
          </a:xfrm>
        </p:grpSpPr>
        <p:cxnSp>
          <p:nvCxnSpPr>
            <p:cNvPr id="26" name="直線コネクタ 25">
              <a:extLst>
                <a:ext uri="{FF2B5EF4-FFF2-40B4-BE49-F238E27FC236}">
                  <a16:creationId xmlns:a16="http://schemas.microsoft.com/office/drawing/2014/main" id="{C6C212B0-E8E2-4305-B0F4-EC4C04DC91AC}"/>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DADA5CC7-BFCA-4009-B807-BDA44F510924}"/>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6CE11CEA-71E0-4C39-9D33-FDB216731682}"/>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763186B6-1209-4A10-8E6C-4E78E05E46D5}"/>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8" name="直線コネクタ 17">
            <a:extLst>
              <a:ext uri="{FF2B5EF4-FFF2-40B4-BE49-F238E27FC236}">
                <a16:creationId xmlns:a16="http://schemas.microsoft.com/office/drawing/2014/main" id="{DE0A7002-3073-49D6-8ABC-00E0FF26DECF}"/>
              </a:ext>
            </a:extLst>
          </p:cNvPr>
          <p:cNvCxnSpPr>
            <a:cxnSpLocks/>
          </p:cNvCxnSpPr>
          <p:nvPr/>
        </p:nvCxnSpPr>
        <p:spPr>
          <a:xfrm>
            <a:off x="4932004" y="2618991"/>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D778BFE3-A03E-473D-B803-AF62F6EBF32C}"/>
              </a:ext>
            </a:extLst>
          </p:cNvPr>
          <p:cNvGrpSpPr/>
          <p:nvPr/>
        </p:nvGrpSpPr>
        <p:grpSpPr>
          <a:xfrm>
            <a:off x="2771980" y="2258987"/>
            <a:ext cx="360004" cy="360004"/>
            <a:chOff x="4932004" y="2708992"/>
            <a:chExt cx="360004" cy="360004"/>
          </a:xfrm>
        </p:grpSpPr>
        <p:cxnSp>
          <p:nvCxnSpPr>
            <p:cNvPr id="46" name="直線コネクタ 45">
              <a:extLst>
                <a:ext uri="{FF2B5EF4-FFF2-40B4-BE49-F238E27FC236}">
                  <a16:creationId xmlns:a16="http://schemas.microsoft.com/office/drawing/2014/main" id="{2E28824E-1E7E-4E4D-9CBA-A7B6CD2A6BBD}"/>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5CC2CA34-64C3-4BE7-98C2-FCE52CD4767F}"/>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D8A6EFF-4579-4DC4-B286-B180B064FD90}"/>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629DA5D9-3BEF-4286-838C-85F006AE79DE}"/>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50" name="直線コネクタ 49">
            <a:extLst>
              <a:ext uri="{FF2B5EF4-FFF2-40B4-BE49-F238E27FC236}">
                <a16:creationId xmlns:a16="http://schemas.microsoft.com/office/drawing/2014/main" id="{6DA9E334-E262-4D78-AE9F-D066AE5E5934}"/>
              </a:ext>
            </a:extLst>
          </p:cNvPr>
          <p:cNvCxnSpPr>
            <a:cxnSpLocks/>
            <a:stCxn id="51" idx="1"/>
          </p:cNvCxnSpPr>
          <p:nvPr/>
        </p:nvCxnSpPr>
        <p:spPr>
          <a:xfrm flipH="1">
            <a:off x="3131984" y="2618991"/>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F6001733-09AD-4DAC-8BA5-9A735951D417}"/>
              </a:ext>
            </a:extLst>
          </p:cNvPr>
          <p:cNvCxnSpPr>
            <a:cxnSpLocks/>
          </p:cNvCxnSpPr>
          <p:nvPr/>
        </p:nvCxnSpPr>
        <p:spPr>
          <a:xfrm>
            <a:off x="5652012" y="2618991"/>
            <a:ext cx="360006" cy="1"/>
          </a:xfrm>
          <a:prstGeom prst="line">
            <a:avLst/>
          </a:prstGeom>
          <a:ln w="9525" cap="rnd">
            <a:solidFill>
              <a:srgbClr val="000000"/>
            </a:solidFill>
            <a:headEnd type="none"/>
            <a:tailEnd type="oval" w="sm" len="sm"/>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5135806F-DC95-4CE1-B9BE-E5FB3FE0437F}"/>
              </a:ext>
            </a:extLst>
          </p:cNvPr>
          <p:cNvCxnSpPr>
            <a:cxnSpLocks/>
          </p:cNvCxnSpPr>
          <p:nvPr/>
        </p:nvCxnSpPr>
        <p:spPr>
          <a:xfrm>
            <a:off x="2411976" y="2618991"/>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A1E25F94-64AD-4B0B-BA8A-8E0E99ACC480}"/>
              </a:ext>
            </a:extLst>
          </p:cNvPr>
          <p:cNvCxnSpPr>
            <a:cxnSpLocks/>
          </p:cNvCxnSpPr>
          <p:nvPr/>
        </p:nvCxnSpPr>
        <p:spPr>
          <a:xfrm flipV="1">
            <a:off x="2411976" y="1538979"/>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4428BCDB-12D7-414C-92E6-903ABDFB1719}"/>
              </a:ext>
            </a:extLst>
          </p:cNvPr>
          <p:cNvCxnSpPr>
            <a:cxnSpLocks/>
          </p:cNvCxnSpPr>
          <p:nvPr/>
        </p:nvCxnSpPr>
        <p:spPr>
          <a:xfrm flipV="1">
            <a:off x="6012016" y="1538979"/>
            <a:ext cx="0" cy="1800021"/>
          </a:xfrm>
          <a:prstGeom prst="line">
            <a:avLst/>
          </a:prstGeom>
          <a:ln>
            <a:headEnd type="none" w="sm" len="sm"/>
          </a:ln>
        </p:spPr>
        <p:style>
          <a:lnRef idx="3">
            <a:schemeClr val="accent6"/>
          </a:lnRef>
          <a:fillRef idx="0">
            <a:schemeClr val="accent6"/>
          </a:fillRef>
          <a:effectRef idx="2">
            <a:schemeClr val="accent6"/>
          </a:effectRef>
          <a:fontRef idx="minor">
            <a:schemeClr val="tx1"/>
          </a:fontRef>
        </p:style>
      </p:cxnSp>
      <p:cxnSp>
        <p:nvCxnSpPr>
          <p:cNvPr id="83" name="直線コネクタ 82">
            <a:extLst>
              <a:ext uri="{FF2B5EF4-FFF2-40B4-BE49-F238E27FC236}">
                <a16:creationId xmlns:a16="http://schemas.microsoft.com/office/drawing/2014/main" id="{36809C4F-E919-4760-95DB-403B2392206B}"/>
              </a:ext>
            </a:extLst>
          </p:cNvPr>
          <p:cNvCxnSpPr>
            <a:cxnSpLocks/>
          </p:cNvCxnSpPr>
          <p:nvPr/>
        </p:nvCxnSpPr>
        <p:spPr>
          <a:xfrm flipV="1">
            <a:off x="5472010" y="1898983"/>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991E2654-AFE3-433F-9E80-1A3D175E7AF8}"/>
              </a:ext>
            </a:extLst>
          </p:cNvPr>
          <p:cNvCxnSpPr>
            <a:cxnSpLocks/>
          </p:cNvCxnSpPr>
          <p:nvPr/>
        </p:nvCxnSpPr>
        <p:spPr>
          <a:xfrm flipV="1">
            <a:off x="2951982" y="1898983"/>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5DF913E5-9D7D-4CB2-BF16-5C60949ABA57}"/>
              </a:ext>
            </a:extLst>
          </p:cNvPr>
          <p:cNvCxnSpPr>
            <a:cxnSpLocks/>
          </p:cNvCxnSpPr>
          <p:nvPr/>
        </p:nvCxnSpPr>
        <p:spPr>
          <a:xfrm>
            <a:off x="2051972" y="1898983"/>
            <a:ext cx="4320048"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3221985" y="1448978"/>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a:t>
            </a:r>
            <a:endParaRPr kumimoji="1" lang="ja-JP" altLang="en-US" sz="1600" dirty="0">
              <a:latin typeface="Arial Narrow" pitchFamily="34" charset="0"/>
            </a:endParaRPr>
          </a:p>
        </p:txBody>
      </p:sp>
      <p:sp>
        <p:nvSpPr>
          <p:cNvPr id="54" name="正方形/長方形 53"/>
          <p:cNvSpPr/>
          <p:nvPr/>
        </p:nvSpPr>
        <p:spPr>
          <a:xfrm>
            <a:off x="2051972" y="1088974"/>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
        <p:nvSpPr>
          <p:cNvPr id="64" name="正方形/長方形 63"/>
          <p:cNvSpPr/>
          <p:nvPr/>
        </p:nvSpPr>
        <p:spPr>
          <a:xfrm>
            <a:off x="5742013" y="1088974"/>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
        <p:nvSpPr>
          <p:cNvPr id="31" name="正方形/長方形 30"/>
          <p:cNvSpPr/>
          <p:nvPr/>
        </p:nvSpPr>
        <p:spPr>
          <a:xfrm>
            <a:off x="4391998" y="2168986"/>
            <a:ext cx="71998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2400" dirty="0">
                <a:solidFill>
                  <a:schemeClr val="accent6"/>
                </a:solidFill>
                <a:latin typeface="Arial Narrow" pitchFamily="34" charset="0"/>
              </a:rPr>
              <a:t>0</a:t>
            </a:r>
            <a:endParaRPr kumimoji="1" lang="ja-JP" altLang="en-US" sz="2400" dirty="0">
              <a:solidFill>
                <a:schemeClr val="accent6"/>
              </a:solidFill>
              <a:latin typeface="Arial Narrow" pitchFamily="34" charset="0"/>
            </a:endParaRPr>
          </a:p>
        </p:txBody>
      </p:sp>
      <p:sp>
        <p:nvSpPr>
          <p:cNvPr id="32" name="正方形/長方形 31"/>
          <p:cNvSpPr/>
          <p:nvPr/>
        </p:nvSpPr>
        <p:spPr>
          <a:xfrm>
            <a:off x="5112006" y="1808982"/>
            <a:ext cx="71998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solidFill>
                  <a:schemeClr val="accent6"/>
                </a:solidFill>
                <a:latin typeface="Arial Narrow" pitchFamily="34" charset="0"/>
              </a:rPr>
              <a:t>2. NMOS</a:t>
            </a:r>
            <a:endParaRPr kumimoji="1" lang="ja-JP" altLang="en-US" sz="1600" dirty="0">
              <a:solidFill>
                <a:schemeClr val="accent6"/>
              </a:solidFill>
              <a:latin typeface="Arial Narrow" pitchFamily="34" charset="0"/>
            </a:endParaRPr>
          </a:p>
        </p:txBody>
      </p:sp>
      <p:sp>
        <p:nvSpPr>
          <p:cNvPr id="33" name="正方形/長方形 32"/>
          <p:cNvSpPr/>
          <p:nvPr/>
        </p:nvSpPr>
        <p:spPr>
          <a:xfrm>
            <a:off x="6102017" y="1358977"/>
            <a:ext cx="71998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kumimoji="1" lang="en-US" altLang="ja-JP" dirty="0">
                <a:solidFill>
                  <a:schemeClr val="accent6"/>
                </a:solidFill>
                <a:latin typeface="Arial Narrow" pitchFamily="34" charset="0"/>
              </a:rPr>
              <a:t>1. pre charge</a:t>
            </a:r>
            <a:endParaRPr kumimoji="1" lang="ja-JP" altLang="en-US" dirty="0">
              <a:solidFill>
                <a:schemeClr val="accent6"/>
              </a:solidFill>
              <a:latin typeface="Arial Narrow" pitchFamily="34" charset="0"/>
            </a:endParaRPr>
          </a:p>
        </p:txBody>
      </p:sp>
      <p:sp>
        <p:nvSpPr>
          <p:cNvPr id="34" name="Freeform 10">
            <a:extLst>
              <a:ext uri="{FF2B5EF4-FFF2-40B4-BE49-F238E27FC236}">
                <a16:creationId xmlns:a16="http://schemas.microsoft.com/office/drawing/2014/main" id="{594994CD-2E8A-4F58-A850-5DAC43A07B36}"/>
              </a:ext>
            </a:extLst>
          </p:cNvPr>
          <p:cNvSpPr>
            <a:spLocks/>
          </p:cNvSpPr>
          <p:nvPr/>
        </p:nvSpPr>
        <p:spPr bwMode="auto">
          <a:xfrm flipV="1">
            <a:off x="5022005" y="2708992"/>
            <a:ext cx="990011"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type="triangle" w="lg" len="lg"/>
            <a:tailEnd type="none" w="med" len="med"/>
          </a:ln>
        </p:spPr>
        <p:style>
          <a:lnRef idx="3">
            <a:schemeClr val="accent6"/>
          </a:lnRef>
          <a:fillRef idx="0">
            <a:schemeClr val="accent6"/>
          </a:fillRef>
          <a:effectRef idx="2">
            <a:schemeClr val="accent6"/>
          </a:effectRef>
          <a:fontRef idx="minor">
            <a:schemeClr val="tx1"/>
          </a:fontRef>
        </p:style>
        <p:txBody>
          <a:bodyPr/>
          <a:lstStyle/>
          <a:p>
            <a:endParaRPr lang="ja-JP" altLang="en-US">
              <a:latin typeface="+mn-ea"/>
              <a:cs typeface="Times New Roman" pitchFamily="18" charset="0"/>
            </a:endParaRPr>
          </a:p>
        </p:txBody>
      </p:sp>
      <p:sp>
        <p:nvSpPr>
          <p:cNvPr id="35" name="正方形/長方形 34"/>
          <p:cNvSpPr/>
          <p:nvPr/>
        </p:nvSpPr>
        <p:spPr>
          <a:xfrm>
            <a:off x="3311986" y="2168986"/>
            <a:ext cx="71998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2400" dirty="0">
                <a:solidFill>
                  <a:schemeClr val="accent6"/>
                </a:solidFill>
                <a:latin typeface="Arial Narrow" pitchFamily="34" charset="0"/>
              </a:rPr>
              <a:t>1</a:t>
            </a:r>
            <a:endParaRPr kumimoji="1" lang="ja-JP" altLang="en-US" sz="2400" dirty="0">
              <a:solidFill>
                <a:schemeClr val="accent6"/>
              </a:solidFill>
              <a:latin typeface="Arial Narrow" pitchFamily="34" charset="0"/>
            </a:endParaRPr>
          </a:p>
        </p:txBody>
      </p:sp>
    </p:spTree>
    <p:extLst>
      <p:ext uri="{BB962C8B-B14F-4D97-AF65-F5344CB8AC3E}">
        <p14:creationId xmlns:p14="http://schemas.microsoft.com/office/powerpoint/2010/main" val="37732964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SRAM </a:t>
            </a:r>
            <a:r>
              <a:rPr kumimoji="1" lang="ja-JP" altLang="en-US" dirty="0"/>
              <a:t>の書き込み</a:t>
            </a:r>
          </a:p>
        </p:txBody>
      </p:sp>
      <p:sp>
        <p:nvSpPr>
          <p:cNvPr id="3" name="テキスト プレースホルダー 2"/>
          <p:cNvSpPr>
            <a:spLocks noGrp="1"/>
          </p:cNvSpPr>
          <p:nvPr>
            <p:ph type="body" sz="quarter" idx="10"/>
          </p:nvPr>
        </p:nvSpPr>
        <p:spPr>
          <a:xfrm>
            <a:off x="251952" y="4419011"/>
            <a:ext cx="8640096" cy="1529710"/>
          </a:xfrm>
        </p:spPr>
        <p:txBody>
          <a:bodyPr/>
          <a:lstStyle/>
          <a:p>
            <a:r>
              <a:rPr kumimoji="1" lang="ja-JP" altLang="en-US" dirty="0"/>
              <a:t>書き込み手順</a:t>
            </a:r>
            <a:endParaRPr kumimoji="1" lang="en-US" altLang="ja-JP" dirty="0"/>
          </a:p>
          <a:p>
            <a:pPr marL="817200" lvl="1" indent="-457200">
              <a:buFont typeface="+mj-lt"/>
              <a:buAutoNum type="arabicPeriod"/>
            </a:pPr>
            <a:r>
              <a:rPr kumimoji="1" lang="ja-JP" altLang="en-US" dirty="0"/>
              <a:t>ループ左右のどちらか０にしたい方のビットラインの電位を下げる</a:t>
            </a:r>
            <a:endParaRPr kumimoji="1" lang="en-US" altLang="ja-JP" dirty="0"/>
          </a:p>
          <a:p>
            <a:pPr marL="817200" lvl="1" indent="-457200">
              <a:buFont typeface="+mj-lt"/>
              <a:buAutoNum type="arabicPeriod"/>
            </a:pPr>
            <a:r>
              <a:rPr kumimoji="1" lang="ja-JP" altLang="en-US" dirty="0"/>
              <a:t>ワードラインをアサートして </a:t>
            </a:r>
            <a:r>
              <a:rPr kumimoji="1" lang="en-US" altLang="ja-JP" dirty="0"/>
              <a:t>NMOS </a:t>
            </a:r>
            <a:r>
              <a:rPr kumimoji="1" lang="ja-JP" altLang="en-US" dirty="0"/>
              <a:t>を </a:t>
            </a:r>
            <a:r>
              <a:rPr kumimoji="1" lang="en-US" altLang="ja-JP" dirty="0"/>
              <a:t>ON </a:t>
            </a:r>
            <a:r>
              <a:rPr kumimoji="1" lang="ja-JP" altLang="en-US" dirty="0"/>
              <a:t>に</a:t>
            </a:r>
            <a:endParaRPr kumimoji="1" lang="en-US" altLang="ja-JP" dirty="0"/>
          </a:p>
          <a:p>
            <a:pPr marL="817200" lvl="1" indent="-457200">
              <a:buFont typeface="+mj-lt"/>
              <a:buAutoNum type="arabicPeriod"/>
            </a:pPr>
            <a:r>
              <a:rPr kumimoji="1" lang="ja-JP" altLang="en-US" dirty="0"/>
              <a:t>インバータの状態を強制的にビットライン側から低電位にする</a:t>
            </a:r>
            <a:endParaRPr kumimoji="1" lang="en-US" altLang="ja-JP" dirty="0"/>
          </a:p>
          <a:p>
            <a:r>
              <a:rPr kumimoji="1" lang="en-US" altLang="ja-JP" dirty="0"/>
              <a:t>NMOS </a:t>
            </a:r>
            <a:r>
              <a:rPr kumimoji="1" lang="ja-JP" altLang="en-US" dirty="0"/>
              <a:t>が低電位しか通せないので，書き込みには２本いる</a:t>
            </a:r>
          </a:p>
        </p:txBody>
      </p:sp>
      <p:sp>
        <p:nvSpPr>
          <p:cNvPr id="4" name="正方形/長方形 3">
            <a:extLst>
              <a:ext uri="{FF2B5EF4-FFF2-40B4-BE49-F238E27FC236}">
                <a16:creationId xmlns:a16="http://schemas.microsoft.com/office/drawing/2014/main" id="{3DD7262D-3274-473E-B2E1-F40123548E2F}"/>
              </a:ext>
            </a:extLst>
          </p:cNvPr>
          <p:cNvSpPr/>
          <p:nvPr/>
        </p:nvSpPr>
        <p:spPr bwMode="auto">
          <a:xfrm>
            <a:off x="3491988" y="2708992"/>
            <a:ext cx="1440016" cy="720008"/>
          </a:xfrm>
          <a:prstGeom prst="rect">
            <a:avLst/>
          </a:prstGeom>
          <a:noFill/>
          <a:ln w="9525">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pic>
        <p:nvPicPr>
          <p:cNvPr id="5" name="Picture 30" descr="NOT">
            <a:extLst>
              <a:ext uri="{FF2B5EF4-FFF2-40B4-BE49-F238E27FC236}">
                <a16:creationId xmlns:a16="http://schemas.microsoft.com/office/drawing/2014/main" id="{0794AC19-A550-4240-83B1-11644B63A990}"/>
              </a:ext>
            </a:extLst>
          </p:cNvPr>
          <p:cNvPicPr>
            <a:picLocks noChangeAspect="1" noChangeArrowheads="1"/>
          </p:cNvPicPr>
          <p:nvPr/>
        </p:nvPicPr>
        <p:blipFill>
          <a:blip r:embed="rId2" cstate="print"/>
          <a:srcRect/>
          <a:stretch>
            <a:fillRect/>
          </a:stretch>
        </p:blipFill>
        <p:spPr bwMode="auto">
          <a:xfrm flipH="1">
            <a:off x="3941993" y="2347554"/>
            <a:ext cx="717550" cy="720725"/>
          </a:xfrm>
          <a:prstGeom prst="rect">
            <a:avLst/>
          </a:prstGeom>
          <a:noFill/>
        </p:spPr>
      </p:pic>
      <p:pic>
        <p:nvPicPr>
          <p:cNvPr id="6" name="Picture 31" descr="NOT">
            <a:extLst>
              <a:ext uri="{FF2B5EF4-FFF2-40B4-BE49-F238E27FC236}">
                <a16:creationId xmlns:a16="http://schemas.microsoft.com/office/drawing/2014/main" id="{0CB53EC0-4D6B-4A82-AA1A-BDBC8EBBB1B0}"/>
              </a:ext>
            </a:extLst>
          </p:cNvPr>
          <p:cNvPicPr>
            <a:picLocks noChangeAspect="1" noChangeArrowheads="1"/>
          </p:cNvPicPr>
          <p:nvPr/>
        </p:nvPicPr>
        <p:blipFill>
          <a:blip r:embed="rId2" cstate="print"/>
          <a:srcRect/>
          <a:stretch>
            <a:fillRect/>
          </a:stretch>
        </p:blipFill>
        <p:spPr bwMode="auto">
          <a:xfrm>
            <a:off x="3941993" y="3068279"/>
            <a:ext cx="717550" cy="720725"/>
          </a:xfrm>
          <a:prstGeom prst="rect">
            <a:avLst/>
          </a:prstGeom>
          <a:noFill/>
        </p:spPr>
      </p:pic>
      <p:grpSp>
        <p:nvGrpSpPr>
          <p:cNvPr id="7" name="グループ化 6">
            <a:extLst>
              <a:ext uri="{FF2B5EF4-FFF2-40B4-BE49-F238E27FC236}">
                <a16:creationId xmlns:a16="http://schemas.microsoft.com/office/drawing/2014/main" id="{2E2C44F0-1023-431F-9CAE-76D98F4DEBBA}"/>
              </a:ext>
            </a:extLst>
          </p:cNvPr>
          <p:cNvGrpSpPr/>
          <p:nvPr/>
        </p:nvGrpSpPr>
        <p:grpSpPr>
          <a:xfrm>
            <a:off x="5292008" y="2708992"/>
            <a:ext cx="360004" cy="360004"/>
            <a:chOff x="4932004" y="2708992"/>
            <a:chExt cx="360004" cy="360004"/>
          </a:xfrm>
        </p:grpSpPr>
        <p:cxnSp>
          <p:nvCxnSpPr>
            <p:cNvPr id="8" name="直線コネクタ 7">
              <a:extLst>
                <a:ext uri="{FF2B5EF4-FFF2-40B4-BE49-F238E27FC236}">
                  <a16:creationId xmlns:a16="http://schemas.microsoft.com/office/drawing/2014/main" id="{C6C212B0-E8E2-4305-B0F4-EC4C04DC91AC}"/>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DADA5CC7-BFCA-4009-B807-BDA44F510924}"/>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6CE11CEA-71E0-4C39-9D33-FDB216731682}"/>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63186B6-1209-4A10-8E6C-4E78E05E46D5}"/>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2" name="直線コネクタ 11">
            <a:extLst>
              <a:ext uri="{FF2B5EF4-FFF2-40B4-BE49-F238E27FC236}">
                <a16:creationId xmlns:a16="http://schemas.microsoft.com/office/drawing/2014/main" id="{DE0A7002-3073-49D6-8ABC-00E0FF26DECF}"/>
              </a:ext>
            </a:extLst>
          </p:cNvPr>
          <p:cNvCxnSpPr>
            <a:cxnSpLocks/>
          </p:cNvCxnSpPr>
          <p:nvPr/>
        </p:nvCxnSpPr>
        <p:spPr>
          <a:xfrm>
            <a:off x="4932004" y="3068996"/>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grpSp>
        <p:nvGrpSpPr>
          <p:cNvPr id="13" name="グループ化 12">
            <a:extLst>
              <a:ext uri="{FF2B5EF4-FFF2-40B4-BE49-F238E27FC236}">
                <a16:creationId xmlns:a16="http://schemas.microsoft.com/office/drawing/2014/main" id="{D778BFE3-A03E-473D-B803-AF62F6EBF32C}"/>
              </a:ext>
            </a:extLst>
          </p:cNvPr>
          <p:cNvGrpSpPr/>
          <p:nvPr/>
        </p:nvGrpSpPr>
        <p:grpSpPr>
          <a:xfrm>
            <a:off x="2771980" y="2708992"/>
            <a:ext cx="360004" cy="360004"/>
            <a:chOff x="4932004" y="2708992"/>
            <a:chExt cx="360004" cy="360004"/>
          </a:xfrm>
        </p:grpSpPr>
        <p:cxnSp>
          <p:nvCxnSpPr>
            <p:cNvPr id="14" name="直線コネクタ 13">
              <a:extLst>
                <a:ext uri="{FF2B5EF4-FFF2-40B4-BE49-F238E27FC236}">
                  <a16:creationId xmlns:a16="http://schemas.microsoft.com/office/drawing/2014/main" id="{2E28824E-1E7E-4E4D-9CBA-A7B6CD2A6BBD}"/>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5CC2CA34-64C3-4BE7-98C2-FCE52CD4767F}"/>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D8A6EFF-4579-4DC4-B286-B180B064FD90}"/>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629DA5D9-3BEF-4286-838C-85F006AE79DE}"/>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8" name="直線コネクタ 17">
            <a:extLst>
              <a:ext uri="{FF2B5EF4-FFF2-40B4-BE49-F238E27FC236}">
                <a16:creationId xmlns:a16="http://schemas.microsoft.com/office/drawing/2014/main" id="{6DA9E334-E262-4D78-AE9F-D066AE5E5934}"/>
              </a:ext>
            </a:extLst>
          </p:cNvPr>
          <p:cNvCxnSpPr>
            <a:cxnSpLocks/>
            <a:stCxn id="4" idx="1"/>
          </p:cNvCxnSpPr>
          <p:nvPr/>
        </p:nvCxnSpPr>
        <p:spPr>
          <a:xfrm flipH="1">
            <a:off x="3131984" y="3068996"/>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F6001733-09AD-4DAC-8BA5-9A735951D417}"/>
              </a:ext>
            </a:extLst>
          </p:cNvPr>
          <p:cNvCxnSpPr>
            <a:cxnSpLocks/>
          </p:cNvCxnSpPr>
          <p:nvPr/>
        </p:nvCxnSpPr>
        <p:spPr>
          <a:xfrm>
            <a:off x="5652012" y="3068996"/>
            <a:ext cx="360006" cy="1"/>
          </a:xfrm>
          <a:prstGeom prst="line">
            <a:avLst/>
          </a:prstGeom>
          <a:ln w="9525" cap="rnd">
            <a:solidFill>
              <a:srgbClr val="000000"/>
            </a:solidFill>
            <a:headEnd type="none"/>
            <a:tailEnd type="oval" w="sm" len="sm"/>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5135806F-DC95-4CE1-B9BE-E5FB3FE0437F}"/>
              </a:ext>
            </a:extLst>
          </p:cNvPr>
          <p:cNvCxnSpPr>
            <a:cxnSpLocks/>
          </p:cNvCxnSpPr>
          <p:nvPr/>
        </p:nvCxnSpPr>
        <p:spPr>
          <a:xfrm>
            <a:off x="2411976" y="3068996"/>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A1E25F94-64AD-4B0B-BA8A-8E0E99ACC480}"/>
              </a:ext>
            </a:extLst>
          </p:cNvPr>
          <p:cNvCxnSpPr>
            <a:cxnSpLocks/>
          </p:cNvCxnSpPr>
          <p:nvPr/>
        </p:nvCxnSpPr>
        <p:spPr>
          <a:xfrm flipV="1">
            <a:off x="2411976" y="1988984"/>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4428BCDB-12D7-414C-92E6-903ABDFB1719}"/>
              </a:ext>
            </a:extLst>
          </p:cNvPr>
          <p:cNvCxnSpPr>
            <a:cxnSpLocks/>
          </p:cNvCxnSpPr>
          <p:nvPr/>
        </p:nvCxnSpPr>
        <p:spPr>
          <a:xfrm flipV="1">
            <a:off x="6012016" y="1988984"/>
            <a:ext cx="0" cy="1800021"/>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36809C4F-E919-4760-95DB-403B2392206B}"/>
              </a:ext>
            </a:extLst>
          </p:cNvPr>
          <p:cNvCxnSpPr>
            <a:cxnSpLocks/>
          </p:cNvCxnSpPr>
          <p:nvPr/>
        </p:nvCxnSpPr>
        <p:spPr>
          <a:xfrm flipV="1">
            <a:off x="5472010" y="2348988"/>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991E2654-AFE3-433F-9E80-1A3D175E7AF8}"/>
              </a:ext>
            </a:extLst>
          </p:cNvPr>
          <p:cNvCxnSpPr>
            <a:cxnSpLocks/>
          </p:cNvCxnSpPr>
          <p:nvPr/>
        </p:nvCxnSpPr>
        <p:spPr>
          <a:xfrm flipV="1">
            <a:off x="2951982" y="2348988"/>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5DF913E5-9D7D-4CB2-BF16-5C60949ABA57}"/>
              </a:ext>
            </a:extLst>
          </p:cNvPr>
          <p:cNvCxnSpPr>
            <a:cxnSpLocks/>
          </p:cNvCxnSpPr>
          <p:nvPr/>
        </p:nvCxnSpPr>
        <p:spPr>
          <a:xfrm>
            <a:off x="2051972" y="2348988"/>
            <a:ext cx="4320048"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sp>
        <p:nvSpPr>
          <p:cNvPr id="26" name="正方形/長方形 25"/>
          <p:cNvSpPr/>
          <p:nvPr/>
        </p:nvSpPr>
        <p:spPr>
          <a:xfrm>
            <a:off x="3221985" y="1898983"/>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a:t>
            </a:r>
            <a:endParaRPr kumimoji="1" lang="ja-JP" altLang="en-US" sz="1600" dirty="0">
              <a:latin typeface="Arial Narrow" pitchFamily="34" charset="0"/>
            </a:endParaRPr>
          </a:p>
        </p:txBody>
      </p:sp>
      <p:sp>
        <p:nvSpPr>
          <p:cNvPr id="27" name="正方形/長方形 26"/>
          <p:cNvSpPr/>
          <p:nvPr/>
        </p:nvSpPr>
        <p:spPr>
          <a:xfrm>
            <a:off x="2051972" y="1538979"/>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
        <p:nvSpPr>
          <p:cNvPr id="28" name="正方形/長方形 27"/>
          <p:cNvSpPr/>
          <p:nvPr/>
        </p:nvSpPr>
        <p:spPr>
          <a:xfrm>
            <a:off x="5742013" y="1538979"/>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Tree>
    <p:extLst>
      <p:ext uri="{BB962C8B-B14F-4D97-AF65-F5344CB8AC3E}">
        <p14:creationId xmlns:p14="http://schemas.microsoft.com/office/powerpoint/2010/main" val="32645927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分岐予測を外した際に、外したとわかるまで行われた演算はどのように破棄しているのか気になりました。少なくとも</a:t>
            </a:r>
            <a:r>
              <a:rPr lang="en-US" altLang="ja-JP" dirty="0"/>
              <a:t>WB</a:t>
            </a:r>
            <a:r>
              <a:rPr lang="ja-JP" altLang="en-US" dirty="0"/>
              <a:t>までは行っていないので、レジスタ（もしくはキャッシュ？）に残されたデータをフラッシュするして消しているのでしょうか？</a:t>
            </a:r>
          </a:p>
        </p:txBody>
      </p:sp>
    </p:spTree>
    <p:extLst>
      <p:ext uri="{BB962C8B-B14F-4D97-AF65-F5344CB8AC3E}">
        <p14:creationId xmlns:p14="http://schemas.microsoft.com/office/powerpoint/2010/main" val="24236483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Dynamic Random Access Memory (DRAM)</a:t>
            </a:r>
            <a:endParaRPr kumimoji="1" lang="ja-JP" altLang="en-US" dirty="0"/>
          </a:p>
        </p:txBody>
      </p:sp>
      <p:sp>
        <p:nvSpPr>
          <p:cNvPr id="3" name="テキスト プレースホルダー 2"/>
          <p:cNvSpPr>
            <a:spLocks noGrp="1"/>
          </p:cNvSpPr>
          <p:nvPr>
            <p:ph type="body" sz="quarter" idx="10"/>
          </p:nvPr>
        </p:nvSpPr>
        <p:spPr>
          <a:xfrm>
            <a:off x="701956" y="1088974"/>
            <a:ext cx="8190091" cy="5219751"/>
          </a:xfrm>
        </p:spPr>
        <p:txBody>
          <a:bodyPr/>
          <a:lstStyle/>
          <a:p>
            <a:r>
              <a:rPr kumimoji="1" lang="ja-JP" altLang="en-US" dirty="0"/>
              <a:t>速度は遅いが，セルを小さく作れるので容量が稼げる</a:t>
            </a:r>
            <a:endParaRPr kumimoji="1" lang="en-US" altLang="ja-JP" dirty="0"/>
          </a:p>
          <a:p>
            <a:pPr lvl="1"/>
            <a:r>
              <a:rPr kumimoji="1" lang="ja-JP" altLang="en-US" dirty="0"/>
              <a:t>メイン・メモリは </a:t>
            </a:r>
            <a:r>
              <a:rPr kumimoji="1" lang="en-US" altLang="ja-JP" dirty="0"/>
              <a:t>DRAM </a:t>
            </a:r>
            <a:r>
              <a:rPr kumimoji="1" lang="ja-JP" altLang="en-US" dirty="0" err="1"/>
              <a:t>で</a:t>
            </a:r>
            <a:r>
              <a:rPr kumimoji="1" lang="ja-JP" altLang="en-US" dirty="0"/>
              <a:t>出来ているのが普通</a:t>
            </a:r>
            <a:endParaRPr kumimoji="1" lang="en-US" altLang="ja-JP" dirty="0"/>
          </a:p>
        </p:txBody>
      </p:sp>
    </p:spTree>
    <p:extLst>
      <p:ext uri="{BB962C8B-B14F-4D97-AF65-F5344CB8AC3E}">
        <p14:creationId xmlns:p14="http://schemas.microsoft.com/office/powerpoint/2010/main" val="10541410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DRAM </a:t>
            </a:r>
            <a:r>
              <a:rPr kumimoji="1" lang="ja-JP" altLang="en-US" dirty="0"/>
              <a:t>のセル</a:t>
            </a:r>
          </a:p>
        </p:txBody>
      </p:sp>
      <p:sp>
        <p:nvSpPr>
          <p:cNvPr id="3" name="テキスト プレースホルダー 2"/>
          <p:cNvSpPr>
            <a:spLocks noGrp="1"/>
          </p:cNvSpPr>
          <p:nvPr>
            <p:ph type="body" sz="quarter" idx="10"/>
          </p:nvPr>
        </p:nvSpPr>
        <p:spPr>
          <a:xfrm>
            <a:off x="611956" y="4329010"/>
            <a:ext cx="8280092" cy="1979715"/>
          </a:xfrm>
        </p:spPr>
        <p:txBody>
          <a:bodyPr/>
          <a:lstStyle/>
          <a:p>
            <a:r>
              <a:rPr lang="ja-JP" altLang="en-US" dirty="0"/>
              <a:t>セルをコンデンサによって構成</a:t>
            </a:r>
            <a:endParaRPr lang="en-US" altLang="ja-JP" dirty="0"/>
          </a:p>
          <a:p>
            <a:pPr lvl="1"/>
            <a:r>
              <a:rPr lang="ja-JP" altLang="en-US" dirty="0"/>
              <a:t>電荷がたまっていれば１，そうでなければ０</a:t>
            </a:r>
            <a:endParaRPr lang="en-US" altLang="ja-JP" dirty="0"/>
          </a:p>
          <a:p>
            <a:pPr lvl="1"/>
            <a:r>
              <a:rPr lang="ja-JP" altLang="en-US" dirty="0"/>
              <a:t>時間が経つと自然に電荷が抜けてデータが消える</a:t>
            </a:r>
            <a:endParaRPr lang="en-US" altLang="ja-JP" dirty="0"/>
          </a:p>
          <a:p>
            <a:r>
              <a:rPr lang="ja-JP" altLang="en-US" dirty="0"/>
              <a:t>電荷を維持するため，定期的にリフレッシュと呼ばれる操作を行う</a:t>
            </a:r>
            <a:endParaRPr lang="en-US" altLang="ja-JP" dirty="0"/>
          </a:p>
          <a:p>
            <a:pPr lvl="1"/>
            <a:r>
              <a:rPr lang="ja-JP" altLang="en-US" dirty="0"/>
              <a:t>具体的には，一回読んで同じデータを書き戻す</a:t>
            </a:r>
            <a:endParaRPr lang="en-US" altLang="ja-JP" dirty="0"/>
          </a:p>
        </p:txBody>
      </p:sp>
      <p:grpSp>
        <p:nvGrpSpPr>
          <p:cNvPr id="4" name="グループ化 3">
            <a:extLst>
              <a:ext uri="{FF2B5EF4-FFF2-40B4-BE49-F238E27FC236}">
                <a16:creationId xmlns:a16="http://schemas.microsoft.com/office/drawing/2014/main" id="{B2772659-A00E-4413-9EB6-D696321711C2}"/>
              </a:ext>
            </a:extLst>
          </p:cNvPr>
          <p:cNvGrpSpPr/>
          <p:nvPr/>
        </p:nvGrpSpPr>
        <p:grpSpPr>
          <a:xfrm>
            <a:off x="4211996" y="2348988"/>
            <a:ext cx="360004" cy="360004"/>
            <a:chOff x="4932004" y="2708992"/>
            <a:chExt cx="360004" cy="360004"/>
          </a:xfrm>
        </p:grpSpPr>
        <p:cxnSp>
          <p:nvCxnSpPr>
            <p:cNvPr id="5" name="直線コネクタ 4">
              <a:extLst>
                <a:ext uri="{FF2B5EF4-FFF2-40B4-BE49-F238E27FC236}">
                  <a16:creationId xmlns:a16="http://schemas.microsoft.com/office/drawing/2014/main" id="{CE9B70D6-1D90-4E04-BD88-F8DF94F7C494}"/>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EE431212-3CD4-45B0-9ECD-BB573F590178}"/>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54CA5229-7377-4A1B-A728-E763A120F77E}"/>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D57B5B47-028B-4E3D-8FB3-5490133D576B}"/>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9" name="直線コネクタ 8">
            <a:extLst>
              <a:ext uri="{FF2B5EF4-FFF2-40B4-BE49-F238E27FC236}">
                <a16:creationId xmlns:a16="http://schemas.microsoft.com/office/drawing/2014/main" id="{04ACCC42-4E49-4867-BFDC-671C90B11355}"/>
              </a:ext>
            </a:extLst>
          </p:cNvPr>
          <p:cNvCxnSpPr>
            <a:cxnSpLocks/>
          </p:cNvCxnSpPr>
          <p:nvPr/>
        </p:nvCxnSpPr>
        <p:spPr>
          <a:xfrm>
            <a:off x="3851992" y="2708992"/>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FA852A0-5D43-4C5B-8D71-AF1C94363457}"/>
              </a:ext>
            </a:extLst>
          </p:cNvPr>
          <p:cNvCxnSpPr>
            <a:cxnSpLocks/>
          </p:cNvCxnSpPr>
          <p:nvPr/>
        </p:nvCxnSpPr>
        <p:spPr>
          <a:xfrm>
            <a:off x="4572000" y="2708992"/>
            <a:ext cx="360006" cy="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0DDEA31C-DEA3-4027-A96D-5EC4FD0DCD35}"/>
              </a:ext>
            </a:extLst>
          </p:cNvPr>
          <p:cNvCxnSpPr>
            <a:cxnSpLocks/>
          </p:cNvCxnSpPr>
          <p:nvPr/>
        </p:nvCxnSpPr>
        <p:spPr>
          <a:xfrm flipV="1">
            <a:off x="3851992" y="1628980"/>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E115225-CFB0-4004-A206-CB9F39CB2EA1}"/>
              </a:ext>
            </a:extLst>
          </p:cNvPr>
          <p:cNvGrpSpPr/>
          <p:nvPr/>
        </p:nvGrpSpPr>
        <p:grpSpPr>
          <a:xfrm>
            <a:off x="4752002" y="2888994"/>
            <a:ext cx="360004" cy="90003"/>
            <a:chOff x="7272030" y="3789004"/>
            <a:chExt cx="360004" cy="90003"/>
          </a:xfrm>
        </p:grpSpPr>
        <p:cxnSp>
          <p:nvCxnSpPr>
            <p:cNvPr id="13" name="直線コネクタ 12">
              <a:extLst>
                <a:ext uri="{FF2B5EF4-FFF2-40B4-BE49-F238E27FC236}">
                  <a16:creationId xmlns:a16="http://schemas.microsoft.com/office/drawing/2014/main" id="{2BAEB49E-1596-4709-9456-587CECEF00D8}"/>
                </a:ext>
              </a:extLst>
            </p:cNvPr>
            <p:cNvCxnSpPr>
              <a:cxnSpLocks/>
            </p:cNvCxnSpPr>
            <p:nvPr/>
          </p:nvCxnSpPr>
          <p:spPr>
            <a:xfrm flipH="1" flipV="1">
              <a:off x="7272030" y="3789004"/>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2D2BEEE-C054-4362-879D-B947D019F20F}"/>
                </a:ext>
              </a:extLst>
            </p:cNvPr>
            <p:cNvCxnSpPr>
              <a:cxnSpLocks/>
            </p:cNvCxnSpPr>
            <p:nvPr/>
          </p:nvCxnSpPr>
          <p:spPr>
            <a:xfrm flipH="1" flipV="1">
              <a:off x="7272030" y="3879005"/>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5" name="直線コネクタ 14">
            <a:extLst>
              <a:ext uri="{FF2B5EF4-FFF2-40B4-BE49-F238E27FC236}">
                <a16:creationId xmlns:a16="http://schemas.microsoft.com/office/drawing/2014/main" id="{980D156E-BEF6-49E5-BEDB-E654CED1DF10}"/>
              </a:ext>
            </a:extLst>
          </p:cNvPr>
          <p:cNvCxnSpPr>
            <a:cxnSpLocks/>
          </p:cNvCxnSpPr>
          <p:nvPr/>
        </p:nvCxnSpPr>
        <p:spPr>
          <a:xfrm flipV="1">
            <a:off x="4932004" y="2708992"/>
            <a:ext cx="0" cy="180002"/>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DDF1097C-113D-483C-86EC-803338665142}"/>
              </a:ext>
            </a:extLst>
          </p:cNvPr>
          <p:cNvCxnSpPr>
            <a:cxnSpLocks/>
          </p:cNvCxnSpPr>
          <p:nvPr/>
        </p:nvCxnSpPr>
        <p:spPr>
          <a:xfrm flipV="1">
            <a:off x="4932004" y="2978995"/>
            <a:ext cx="0" cy="270003"/>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7" name="グループ化 16">
            <a:extLst>
              <a:ext uri="{FF2B5EF4-FFF2-40B4-BE49-F238E27FC236}">
                <a16:creationId xmlns:a16="http://schemas.microsoft.com/office/drawing/2014/main" id="{38D32D1F-3EE8-498D-B8DB-C60684B30C49}"/>
              </a:ext>
            </a:extLst>
          </p:cNvPr>
          <p:cNvGrpSpPr/>
          <p:nvPr/>
        </p:nvGrpSpPr>
        <p:grpSpPr>
          <a:xfrm>
            <a:off x="4752002" y="3248998"/>
            <a:ext cx="326325" cy="117556"/>
            <a:chOff x="2531592" y="5357236"/>
            <a:chExt cx="326325" cy="117556"/>
          </a:xfrm>
        </p:grpSpPr>
        <p:cxnSp>
          <p:nvCxnSpPr>
            <p:cNvPr id="18" name="直線コネクタ 17">
              <a:extLst>
                <a:ext uri="{FF2B5EF4-FFF2-40B4-BE49-F238E27FC236}">
                  <a16:creationId xmlns:a16="http://schemas.microsoft.com/office/drawing/2014/main" id="{1F5D5F47-3829-4D33-B94F-0FE22B8C22B5}"/>
                </a:ext>
              </a:extLst>
            </p:cNvPr>
            <p:cNvCxnSpPr/>
            <p:nvPr/>
          </p:nvCxnSpPr>
          <p:spPr>
            <a:xfrm flipV="1">
              <a:off x="2531592" y="5357236"/>
              <a:ext cx="326325"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51117BCE-AACC-4BD5-8C7D-FBCAFDFD8FAD}"/>
                </a:ext>
              </a:extLst>
            </p:cNvPr>
            <p:cNvCxnSpPr/>
            <p:nvPr/>
          </p:nvCxnSpPr>
          <p:spPr>
            <a:xfrm flipV="1">
              <a:off x="2592779" y="5416014"/>
              <a:ext cx="203953"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60640C4-3A38-49F5-ACDD-637737FC5B10}"/>
                </a:ext>
              </a:extLst>
            </p:cNvPr>
            <p:cNvCxnSpPr/>
            <p:nvPr/>
          </p:nvCxnSpPr>
          <p:spPr>
            <a:xfrm flipV="1">
              <a:off x="2653965" y="5474792"/>
              <a:ext cx="8158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1" name="直線コネクタ 20">
            <a:extLst>
              <a:ext uri="{FF2B5EF4-FFF2-40B4-BE49-F238E27FC236}">
                <a16:creationId xmlns:a16="http://schemas.microsoft.com/office/drawing/2014/main" id="{5C16D03F-62AA-402B-A9AC-ADCF020FC7D6}"/>
              </a:ext>
            </a:extLst>
          </p:cNvPr>
          <p:cNvCxnSpPr>
            <a:cxnSpLocks/>
          </p:cNvCxnSpPr>
          <p:nvPr/>
        </p:nvCxnSpPr>
        <p:spPr>
          <a:xfrm flipV="1">
            <a:off x="4391998" y="1988984"/>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287BB93E-CC11-4F3A-AF7A-8FAF390455E8}"/>
              </a:ext>
            </a:extLst>
          </p:cNvPr>
          <p:cNvCxnSpPr>
            <a:cxnSpLocks/>
          </p:cNvCxnSpPr>
          <p:nvPr/>
        </p:nvCxnSpPr>
        <p:spPr>
          <a:xfrm>
            <a:off x="3491988" y="1988984"/>
            <a:ext cx="1800020"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sp>
        <p:nvSpPr>
          <p:cNvPr id="23" name="正方形/長方形 22"/>
          <p:cNvSpPr/>
          <p:nvPr/>
        </p:nvSpPr>
        <p:spPr>
          <a:xfrm>
            <a:off x="4662001" y="1718981"/>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a:t>
            </a:r>
            <a:endParaRPr kumimoji="1" lang="ja-JP" altLang="en-US" sz="1600" dirty="0">
              <a:latin typeface="Arial Narrow" pitchFamily="34" charset="0"/>
            </a:endParaRPr>
          </a:p>
        </p:txBody>
      </p:sp>
      <p:sp>
        <p:nvSpPr>
          <p:cNvPr id="24" name="正方形/長方形 23"/>
          <p:cNvSpPr/>
          <p:nvPr/>
        </p:nvSpPr>
        <p:spPr>
          <a:xfrm>
            <a:off x="3581989" y="1178975"/>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Tree>
    <p:extLst>
      <p:ext uri="{BB962C8B-B14F-4D97-AF65-F5344CB8AC3E}">
        <p14:creationId xmlns:p14="http://schemas.microsoft.com/office/powerpoint/2010/main" val="27994140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DRAM </a:t>
            </a:r>
            <a:r>
              <a:rPr kumimoji="1" lang="ja-JP" altLang="en-US" dirty="0"/>
              <a:t>の読み出し</a:t>
            </a:r>
          </a:p>
        </p:txBody>
      </p:sp>
      <p:sp>
        <p:nvSpPr>
          <p:cNvPr id="3" name="テキスト プレースホルダー 2"/>
          <p:cNvSpPr>
            <a:spLocks noGrp="1"/>
          </p:cNvSpPr>
          <p:nvPr>
            <p:ph type="body" sz="quarter" idx="10"/>
          </p:nvPr>
        </p:nvSpPr>
        <p:spPr>
          <a:xfrm>
            <a:off x="611956" y="4329010"/>
            <a:ext cx="8280092" cy="1439709"/>
          </a:xfrm>
        </p:spPr>
        <p:txBody>
          <a:bodyPr/>
          <a:lstStyle/>
          <a:p>
            <a:r>
              <a:rPr kumimoji="1" lang="ja-JP" altLang="en-US" dirty="0"/>
              <a:t>読み出しは，基本的には </a:t>
            </a:r>
            <a:r>
              <a:rPr kumimoji="1" lang="en-US" altLang="ja-JP" dirty="0"/>
              <a:t>SRAM </a:t>
            </a:r>
            <a:r>
              <a:rPr kumimoji="1" lang="ja-JP" altLang="en-US" dirty="0"/>
              <a:t>と同じ</a:t>
            </a:r>
            <a:endParaRPr kumimoji="1" lang="en-US" altLang="ja-JP" dirty="0"/>
          </a:p>
          <a:p>
            <a:pPr lvl="1"/>
            <a:r>
              <a:rPr kumimoji="1" lang="ja-JP" altLang="en-US" dirty="0"/>
              <a:t>ビットラインをプリチャージ</a:t>
            </a:r>
            <a:endParaRPr kumimoji="1" lang="en-US" altLang="ja-JP" dirty="0"/>
          </a:p>
          <a:p>
            <a:pPr lvl="1"/>
            <a:r>
              <a:rPr kumimoji="1" lang="ja-JP" altLang="en-US" dirty="0"/>
              <a:t>ワードラインをアサート</a:t>
            </a:r>
            <a:endParaRPr kumimoji="1" lang="en-US" altLang="ja-JP" dirty="0"/>
          </a:p>
          <a:p>
            <a:pPr lvl="1"/>
            <a:r>
              <a:rPr kumimoji="1" lang="ja-JP" altLang="en-US" dirty="0"/>
              <a:t>セルの状態に応じてディスチャージが起きる</a:t>
            </a:r>
            <a:endParaRPr kumimoji="1" lang="en-US" altLang="ja-JP" dirty="0"/>
          </a:p>
        </p:txBody>
      </p:sp>
      <p:grpSp>
        <p:nvGrpSpPr>
          <p:cNvPr id="4" name="グループ化 3">
            <a:extLst>
              <a:ext uri="{FF2B5EF4-FFF2-40B4-BE49-F238E27FC236}">
                <a16:creationId xmlns:a16="http://schemas.microsoft.com/office/drawing/2014/main" id="{B2772659-A00E-4413-9EB6-D696321711C2}"/>
              </a:ext>
            </a:extLst>
          </p:cNvPr>
          <p:cNvGrpSpPr/>
          <p:nvPr/>
        </p:nvGrpSpPr>
        <p:grpSpPr>
          <a:xfrm>
            <a:off x="4121995" y="2348988"/>
            <a:ext cx="360004" cy="360004"/>
            <a:chOff x="4932004" y="2708992"/>
            <a:chExt cx="360004" cy="360004"/>
          </a:xfrm>
        </p:grpSpPr>
        <p:cxnSp>
          <p:nvCxnSpPr>
            <p:cNvPr id="5" name="直線コネクタ 4">
              <a:extLst>
                <a:ext uri="{FF2B5EF4-FFF2-40B4-BE49-F238E27FC236}">
                  <a16:creationId xmlns:a16="http://schemas.microsoft.com/office/drawing/2014/main" id="{CE9B70D6-1D90-4E04-BD88-F8DF94F7C494}"/>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EE431212-3CD4-45B0-9ECD-BB573F590178}"/>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54CA5229-7377-4A1B-A728-E763A120F77E}"/>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D57B5B47-028B-4E3D-8FB3-5490133D576B}"/>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9" name="直線コネクタ 8">
            <a:extLst>
              <a:ext uri="{FF2B5EF4-FFF2-40B4-BE49-F238E27FC236}">
                <a16:creationId xmlns:a16="http://schemas.microsoft.com/office/drawing/2014/main" id="{04ACCC42-4E49-4867-BFDC-671C90B11355}"/>
              </a:ext>
            </a:extLst>
          </p:cNvPr>
          <p:cNvCxnSpPr>
            <a:cxnSpLocks/>
          </p:cNvCxnSpPr>
          <p:nvPr/>
        </p:nvCxnSpPr>
        <p:spPr>
          <a:xfrm>
            <a:off x="3761991" y="2708992"/>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FA852A0-5D43-4C5B-8D71-AF1C94363457}"/>
              </a:ext>
            </a:extLst>
          </p:cNvPr>
          <p:cNvCxnSpPr>
            <a:cxnSpLocks/>
          </p:cNvCxnSpPr>
          <p:nvPr/>
        </p:nvCxnSpPr>
        <p:spPr>
          <a:xfrm>
            <a:off x="4481999" y="2708992"/>
            <a:ext cx="360006" cy="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0DDEA31C-DEA3-4027-A96D-5EC4FD0DCD35}"/>
              </a:ext>
            </a:extLst>
          </p:cNvPr>
          <p:cNvCxnSpPr>
            <a:cxnSpLocks/>
          </p:cNvCxnSpPr>
          <p:nvPr/>
        </p:nvCxnSpPr>
        <p:spPr>
          <a:xfrm flipV="1">
            <a:off x="3761991" y="1628980"/>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E115225-CFB0-4004-A206-CB9F39CB2EA1}"/>
              </a:ext>
            </a:extLst>
          </p:cNvPr>
          <p:cNvGrpSpPr/>
          <p:nvPr/>
        </p:nvGrpSpPr>
        <p:grpSpPr>
          <a:xfrm>
            <a:off x="4662001" y="2888994"/>
            <a:ext cx="360004" cy="90003"/>
            <a:chOff x="7272030" y="3789004"/>
            <a:chExt cx="360004" cy="90003"/>
          </a:xfrm>
        </p:grpSpPr>
        <p:cxnSp>
          <p:nvCxnSpPr>
            <p:cNvPr id="13" name="直線コネクタ 12">
              <a:extLst>
                <a:ext uri="{FF2B5EF4-FFF2-40B4-BE49-F238E27FC236}">
                  <a16:creationId xmlns:a16="http://schemas.microsoft.com/office/drawing/2014/main" id="{2BAEB49E-1596-4709-9456-587CECEF00D8}"/>
                </a:ext>
              </a:extLst>
            </p:cNvPr>
            <p:cNvCxnSpPr>
              <a:cxnSpLocks/>
            </p:cNvCxnSpPr>
            <p:nvPr/>
          </p:nvCxnSpPr>
          <p:spPr>
            <a:xfrm flipH="1" flipV="1">
              <a:off x="7272030" y="3789004"/>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2D2BEEE-C054-4362-879D-B947D019F20F}"/>
                </a:ext>
              </a:extLst>
            </p:cNvPr>
            <p:cNvCxnSpPr>
              <a:cxnSpLocks/>
            </p:cNvCxnSpPr>
            <p:nvPr/>
          </p:nvCxnSpPr>
          <p:spPr>
            <a:xfrm flipH="1" flipV="1">
              <a:off x="7272030" y="3879005"/>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5" name="直線コネクタ 14">
            <a:extLst>
              <a:ext uri="{FF2B5EF4-FFF2-40B4-BE49-F238E27FC236}">
                <a16:creationId xmlns:a16="http://schemas.microsoft.com/office/drawing/2014/main" id="{980D156E-BEF6-49E5-BEDB-E654CED1DF10}"/>
              </a:ext>
            </a:extLst>
          </p:cNvPr>
          <p:cNvCxnSpPr>
            <a:cxnSpLocks/>
          </p:cNvCxnSpPr>
          <p:nvPr/>
        </p:nvCxnSpPr>
        <p:spPr>
          <a:xfrm flipV="1">
            <a:off x="4842003" y="2708992"/>
            <a:ext cx="0" cy="180002"/>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DDF1097C-113D-483C-86EC-803338665142}"/>
              </a:ext>
            </a:extLst>
          </p:cNvPr>
          <p:cNvCxnSpPr>
            <a:cxnSpLocks/>
          </p:cNvCxnSpPr>
          <p:nvPr/>
        </p:nvCxnSpPr>
        <p:spPr>
          <a:xfrm flipV="1">
            <a:off x="4842003" y="2978995"/>
            <a:ext cx="0" cy="270003"/>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7" name="グループ化 16">
            <a:extLst>
              <a:ext uri="{FF2B5EF4-FFF2-40B4-BE49-F238E27FC236}">
                <a16:creationId xmlns:a16="http://schemas.microsoft.com/office/drawing/2014/main" id="{38D32D1F-3EE8-498D-B8DB-C60684B30C49}"/>
              </a:ext>
            </a:extLst>
          </p:cNvPr>
          <p:cNvGrpSpPr/>
          <p:nvPr/>
        </p:nvGrpSpPr>
        <p:grpSpPr>
          <a:xfrm>
            <a:off x="4662001" y="3248998"/>
            <a:ext cx="326325" cy="117556"/>
            <a:chOff x="2531592" y="5357236"/>
            <a:chExt cx="326325" cy="117556"/>
          </a:xfrm>
        </p:grpSpPr>
        <p:cxnSp>
          <p:nvCxnSpPr>
            <p:cNvPr id="18" name="直線コネクタ 17">
              <a:extLst>
                <a:ext uri="{FF2B5EF4-FFF2-40B4-BE49-F238E27FC236}">
                  <a16:creationId xmlns:a16="http://schemas.microsoft.com/office/drawing/2014/main" id="{1F5D5F47-3829-4D33-B94F-0FE22B8C22B5}"/>
                </a:ext>
              </a:extLst>
            </p:cNvPr>
            <p:cNvCxnSpPr/>
            <p:nvPr/>
          </p:nvCxnSpPr>
          <p:spPr>
            <a:xfrm flipV="1">
              <a:off x="2531592" y="5357236"/>
              <a:ext cx="326325"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51117BCE-AACC-4BD5-8C7D-FBCAFDFD8FAD}"/>
                </a:ext>
              </a:extLst>
            </p:cNvPr>
            <p:cNvCxnSpPr/>
            <p:nvPr/>
          </p:nvCxnSpPr>
          <p:spPr>
            <a:xfrm flipV="1">
              <a:off x="2592779" y="5416014"/>
              <a:ext cx="203953"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60640C4-3A38-49F5-ACDD-637737FC5B10}"/>
                </a:ext>
              </a:extLst>
            </p:cNvPr>
            <p:cNvCxnSpPr/>
            <p:nvPr/>
          </p:nvCxnSpPr>
          <p:spPr>
            <a:xfrm flipV="1">
              <a:off x="2653965" y="5474792"/>
              <a:ext cx="8158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1" name="直線コネクタ 20">
            <a:extLst>
              <a:ext uri="{FF2B5EF4-FFF2-40B4-BE49-F238E27FC236}">
                <a16:creationId xmlns:a16="http://schemas.microsoft.com/office/drawing/2014/main" id="{5C16D03F-62AA-402B-A9AC-ADCF020FC7D6}"/>
              </a:ext>
            </a:extLst>
          </p:cNvPr>
          <p:cNvCxnSpPr>
            <a:cxnSpLocks/>
          </p:cNvCxnSpPr>
          <p:nvPr/>
        </p:nvCxnSpPr>
        <p:spPr>
          <a:xfrm flipV="1">
            <a:off x="4301997" y="1988984"/>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287BB93E-CC11-4F3A-AF7A-8FAF390455E8}"/>
              </a:ext>
            </a:extLst>
          </p:cNvPr>
          <p:cNvCxnSpPr>
            <a:cxnSpLocks/>
          </p:cNvCxnSpPr>
          <p:nvPr/>
        </p:nvCxnSpPr>
        <p:spPr>
          <a:xfrm>
            <a:off x="3401987" y="1988984"/>
            <a:ext cx="1800020"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sp>
        <p:nvSpPr>
          <p:cNvPr id="23" name="正方形/長方形 22"/>
          <p:cNvSpPr/>
          <p:nvPr/>
        </p:nvSpPr>
        <p:spPr>
          <a:xfrm>
            <a:off x="4572000" y="1718981"/>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a:t>
            </a:r>
            <a:endParaRPr kumimoji="1" lang="ja-JP" altLang="en-US" sz="1600" dirty="0">
              <a:latin typeface="Arial Narrow" pitchFamily="34" charset="0"/>
            </a:endParaRPr>
          </a:p>
        </p:txBody>
      </p:sp>
      <p:sp>
        <p:nvSpPr>
          <p:cNvPr id="24" name="正方形/長方形 23"/>
          <p:cNvSpPr/>
          <p:nvPr/>
        </p:nvSpPr>
        <p:spPr>
          <a:xfrm>
            <a:off x="3491988" y="1178975"/>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Tree>
    <p:extLst>
      <p:ext uri="{BB962C8B-B14F-4D97-AF65-F5344CB8AC3E}">
        <p14:creationId xmlns:p14="http://schemas.microsoft.com/office/powerpoint/2010/main" val="21355081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DRAM </a:t>
            </a:r>
            <a:r>
              <a:rPr kumimoji="1" lang="ja-JP" altLang="en-US" dirty="0"/>
              <a:t>の書き込み</a:t>
            </a:r>
          </a:p>
        </p:txBody>
      </p:sp>
      <p:sp>
        <p:nvSpPr>
          <p:cNvPr id="3" name="テキスト プレースホルダー 2"/>
          <p:cNvSpPr>
            <a:spLocks noGrp="1"/>
          </p:cNvSpPr>
          <p:nvPr>
            <p:ph type="body" sz="quarter" idx="10"/>
          </p:nvPr>
        </p:nvSpPr>
        <p:spPr>
          <a:xfrm>
            <a:off x="161951" y="4329010"/>
            <a:ext cx="8730097" cy="1439709"/>
          </a:xfrm>
        </p:spPr>
        <p:txBody>
          <a:bodyPr/>
          <a:lstStyle/>
          <a:p>
            <a:r>
              <a:rPr kumimoji="1" lang="ja-JP" altLang="en-US" dirty="0"/>
              <a:t>書き込みは，</a:t>
            </a:r>
            <a:r>
              <a:rPr kumimoji="1" lang="en-US" altLang="ja-JP" dirty="0"/>
              <a:t>NMOS </a:t>
            </a:r>
            <a:r>
              <a:rPr kumimoji="1" lang="ja-JP" altLang="en-US" dirty="0"/>
              <a:t>でも </a:t>
            </a:r>
            <a:r>
              <a:rPr kumimoji="1" lang="en-US" altLang="ja-JP" dirty="0"/>
              <a:t>0.5 </a:t>
            </a:r>
            <a:r>
              <a:rPr kumimoji="1" lang="ja-JP" altLang="en-US" dirty="0"/>
              <a:t>までは上げられるのでそれで行う（多分）</a:t>
            </a:r>
            <a:endParaRPr kumimoji="1" lang="en-US" altLang="ja-JP" dirty="0"/>
          </a:p>
          <a:p>
            <a:pPr lvl="1"/>
            <a:r>
              <a:rPr kumimoji="1" lang="en-US" altLang="ja-JP" dirty="0"/>
              <a:t>SRAM </a:t>
            </a:r>
            <a:r>
              <a:rPr kumimoji="1" lang="ja-JP" altLang="en-US" dirty="0"/>
              <a:t>ではインバータをひっくり返す必要があるので，</a:t>
            </a:r>
            <a:br>
              <a:rPr kumimoji="1" lang="en-US" altLang="ja-JP" dirty="0"/>
            </a:br>
            <a:r>
              <a:rPr kumimoji="1" lang="en-US" altLang="ja-JP" dirty="0"/>
              <a:t>0.5 </a:t>
            </a:r>
            <a:r>
              <a:rPr kumimoji="1" lang="ja-JP" altLang="en-US" dirty="0"/>
              <a:t>ではダメだった</a:t>
            </a:r>
            <a:endParaRPr kumimoji="1" lang="en-US" altLang="ja-JP" dirty="0"/>
          </a:p>
          <a:p>
            <a:r>
              <a:rPr kumimoji="1" lang="en-US" altLang="ja-JP" dirty="0"/>
              <a:t>DRAM </a:t>
            </a:r>
            <a:r>
              <a:rPr kumimoji="1" lang="ja-JP" altLang="en-US" dirty="0"/>
              <a:t>では 低電位（</a:t>
            </a:r>
            <a:r>
              <a:rPr kumimoji="1" lang="en-US" altLang="ja-JP" dirty="0"/>
              <a:t>0</a:t>
            </a:r>
            <a:r>
              <a:rPr kumimoji="1" lang="ja-JP" altLang="en-US" dirty="0"/>
              <a:t>）</a:t>
            </a:r>
            <a:r>
              <a:rPr kumimoji="1" lang="en-US" altLang="ja-JP" dirty="0"/>
              <a:t>or </a:t>
            </a:r>
            <a:r>
              <a:rPr kumimoji="1" lang="ja-JP" altLang="en-US" dirty="0"/>
              <a:t>中間電位（</a:t>
            </a:r>
            <a:r>
              <a:rPr kumimoji="1" lang="en-US" altLang="ja-JP" dirty="0"/>
              <a:t>0.5</a:t>
            </a:r>
            <a:r>
              <a:rPr kumimoji="1" lang="ja-JP" altLang="en-US" dirty="0"/>
              <a:t>）を記録する</a:t>
            </a:r>
            <a:endParaRPr kumimoji="1" lang="en-US" altLang="ja-JP" dirty="0"/>
          </a:p>
          <a:p>
            <a:pPr lvl="1"/>
            <a:r>
              <a:rPr kumimoji="1" lang="ja-JP" altLang="en-US" dirty="0"/>
              <a:t>読み出し時のプリチャージの電圧を </a:t>
            </a:r>
            <a:r>
              <a:rPr kumimoji="1" lang="en-US" altLang="ja-JP" dirty="0"/>
              <a:t>0.5 </a:t>
            </a:r>
            <a:r>
              <a:rPr kumimoji="1" lang="ja-JP" altLang="en-US" dirty="0"/>
              <a:t>にして，下がったか</a:t>
            </a:r>
            <a:br>
              <a:rPr kumimoji="1" lang="en-US" altLang="ja-JP" dirty="0"/>
            </a:br>
            <a:r>
              <a:rPr kumimoji="1" lang="ja-JP" altLang="en-US" dirty="0"/>
              <a:t>どうかで判定</a:t>
            </a:r>
            <a:endParaRPr kumimoji="1" lang="en-US" altLang="ja-JP" dirty="0"/>
          </a:p>
        </p:txBody>
      </p:sp>
      <p:grpSp>
        <p:nvGrpSpPr>
          <p:cNvPr id="4" name="グループ化 3">
            <a:extLst>
              <a:ext uri="{FF2B5EF4-FFF2-40B4-BE49-F238E27FC236}">
                <a16:creationId xmlns:a16="http://schemas.microsoft.com/office/drawing/2014/main" id="{B2772659-A00E-4413-9EB6-D696321711C2}"/>
              </a:ext>
            </a:extLst>
          </p:cNvPr>
          <p:cNvGrpSpPr/>
          <p:nvPr/>
        </p:nvGrpSpPr>
        <p:grpSpPr>
          <a:xfrm>
            <a:off x="4121995" y="2078985"/>
            <a:ext cx="360004" cy="360004"/>
            <a:chOff x="4932004" y="2708992"/>
            <a:chExt cx="360004" cy="360004"/>
          </a:xfrm>
        </p:grpSpPr>
        <p:cxnSp>
          <p:nvCxnSpPr>
            <p:cNvPr id="5" name="直線コネクタ 4">
              <a:extLst>
                <a:ext uri="{FF2B5EF4-FFF2-40B4-BE49-F238E27FC236}">
                  <a16:creationId xmlns:a16="http://schemas.microsoft.com/office/drawing/2014/main" id="{CE9B70D6-1D90-4E04-BD88-F8DF94F7C494}"/>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EE431212-3CD4-45B0-9ECD-BB573F590178}"/>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54CA5229-7377-4A1B-A728-E763A120F77E}"/>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D57B5B47-028B-4E3D-8FB3-5490133D576B}"/>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9" name="直線コネクタ 8">
            <a:extLst>
              <a:ext uri="{FF2B5EF4-FFF2-40B4-BE49-F238E27FC236}">
                <a16:creationId xmlns:a16="http://schemas.microsoft.com/office/drawing/2014/main" id="{04ACCC42-4E49-4867-BFDC-671C90B11355}"/>
              </a:ext>
            </a:extLst>
          </p:cNvPr>
          <p:cNvCxnSpPr>
            <a:cxnSpLocks/>
          </p:cNvCxnSpPr>
          <p:nvPr/>
        </p:nvCxnSpPr>
        <p:spPr>
          <a:xfrm>
            <a:off x="3761991" y="2438989"/>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FA852A0-5D43-4C5B-8D71-AF1C94363457}"/>
              </a:ext>
            </a:extLst>
          </p:cNvPr>
          <p:cNvCxnSpPr>
            <a:cxnSpLocks/>
          </p:cNvCxnSpPr>
          <p:nvPr/>
        </p:nvCxnSpPr>
        <p:spPr>
          <a:xfrm>
            <a:off x="4481999" y="2438989"/>
            <a:ext cx="360006" cy="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0DDEA31C-DEA3-4027-A96D-5EC4FD0DCD35}"/>
              </a:ext>
            </a:extLst>
          </p:cNvPr>
          <p:cNvCxnSpPr>
            <a:cxnSpLocks/>
          </p:cNvCxnSpPr>
          <p:nvPr/>
        </p:nvCxnSpPr>
        <p:spPr>
          <a:xfrm flipV="1">
            <a:off x="3761991" y="1358977"/>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E115225-CFB0-4004-A206-CB9F39CB2EA1}"/>
              </a:ext>
            </a:extLst>
          </p:cNvPr>
          <p:cNvGrpSpPr/>
          <p:nvPr/>
        </p:nvGrpSpPr>
        <p:grpSpPr>
          <a:xfrm>
            <a:off x="4662001" y="2618991"/>
            <a:ext cx="360004" cy="90003"/>
            <a:chOff x="7272030" y="3789004"/>
            <a:chExt cx="360004" cy="90003"/>
          </a:xfrm>
        </p:grpSpPr>
        <p:cxnSp>
          <p:nvCxnSpPr>
            <p:cNvPr id="13" name="直線コネクタ 12">
              <a:extLst>
                <a:ext uri="{FF2B5EF4-FFF2-40B4-BE49-F238E27FC236}">
                  <a16:creationId xmlns:a16="http://schemas.microsoft.com/office/drawing/2014/main" id="{2BAEB49E-1596-4709-9456-587CECEF00D8}"/>
                </a:ext>
              </a:extLst>
            </p:cNvPr>
            <p:cNvCxnSpPr>
              <a:cxnSpLocks/>
            </p:cNvCxnSpPr>
            <p:nvPr/>
          </p:nvCxnSpPr>
          <p:spPr>
            <a:xfrm flipH="1" flipV="1">
              <a:off x="7272030" y="3789004"/>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2D2BEEE-C054-4362-879D-B947D019F20F}"/>
                </a:ext>
              </a:extLst>
            </p:cNvPr>
            <p:cNvCxnSpPr>
              <a:cxnSpLocks/>
            </p:cNvCxnSpPr>
            <p:nvPr/>
          </p:nvCxnSpPr>
          <p:spPr>
            <a:xfrm flipH="1" flipV="1">
              <a:off x="7272030" y="3879005"/>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5" name="直線コネクタ 14">
            <a:extLst>
              <a:ext uri="{FF2B5EF4-FFF2-40B4-BE49-F238E27FC236}">
                <a16:creationId xmlns:a16="http://schemas.microsoft.com/office/drawing/2014/main" id="{980D156E-BEF6-49E5-BEDB-E654CED1DF10}"/>
              </a:ext>
            </a:extLst>
          </p:cNvPr>
          <p:cNvCxnSpPr>
            <a:cxnSpLocks/>
          </p:cNvCxnSpPr>
          <p:nvPr/>
        </p:nvCxnSpPr>
        <p:spPr>
          <a:xfrm flipV="1">
            <a:off x="4842003" y="2438989"/>
            <a:ext cx="0" cy="180002"/>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DDF1097C-113D-483C-86EC-803338665142}"/>
              </a:ext>
            </a:extLst>
          </p:cNvPr>
          <p:cNvCxnSpPr>
            <a:cxnSpLocks/>
          </p:cNvCxnSpPr>
          <p:nvPr/>
        </p:nvCxnSpPr>
        <p:spPr>
          <a:xfrm flipV="1">
            <a:off x="4842003" y="2708992"/>
            <a:ext cx="0" cy="270003"/>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7" name="グループ化 16">
            <a:extLst>
              <a:ext uri="{FF2B5EF4-FFF2-40B4-BE49-F238E27FC236}">
                <a16:creationId xmlns:a16="http://schemas.microsoft.com/office/drawing/2014/main" id="{38D32D1F-3EE8-498D-B8DB-C60684B30C49}"/>
              </a:ext>
            </a:extLst>
          </p:cNvPr>
          <p:cNvGrpSpPr/>
          <p:nvPr/>
        </p:nvGrpSpPr>
        <p:grpSpPr>
          <a:xfrm>
            <a:off x="4662001" y="2978995"/>
            <a:ext cx="326325" cy="117556"/>
            <a:chOff x="2531592" y="5357236"/>
            <a:chExt cx="326325" cy="117556"/>
          </a:xfrm>
        </p:grpSpPr>
        <p:cxnSp>
          <p:nvCxnSpPr>
            <p:cNvPr id="18" name="直線コネクタ 17">
              <a:extLst>
                <a:ext uri="{FF2B5EF4-FFF2-40B4-BE49-F238E27FC236}">
                  <a16:creationId xmlns:a16="http://schemas.microsoft.com/office/drawing/2014/main" id="{1F5D5F47-3829-4D33-B94F-0FE22B8C22B5}"/>
                </a:ext>
              </a:extLst>
            </p:cNvPr>
            <p:cNvCxnSpPr/>
            <p:nvPr/>
          </p:nvCxnSpPr>
          <p:spPr>
            <a:xfrm flipV="1">
              <a:off x="2531592" y="5357236"/>
              <a:ext cx="326325"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51117BCE-AACC-4BD5-8C7D-FBCAFDFD8FAD}"/>
                </a:ext>
              </a:extLst>
            </p:cNvPr>
            <p:cNvCxnSpPr/>
            <p:nvPr/>
          </p:nvCxnSpPr>
          <p:spPr>
            <a:xfrm flipV="1">
              <a:off x="2592779" y="5416014"/>
              <a:ext cx="203953"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60640C4-3A38-49F5-ACDD-637737FC5B10}"/>
                </a:ext>
              </a:extLst>
            </p:cNvPr>
            <p:cNvCxnSpPr/>
            <p:nvPr/>
          </p:nvCxnSpPr>
          <p:spPr>
            <a:xfrm flipV="1">
              <a:off x="2653965" y="5474792"/>
              <a:ext cx="8158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1" name="直線コネクタ 20">
            <a:extLst>
              <a:ext uri="{FF2B5EF4-FFF2-40B4-BE49-F238E27FC236}">
                <a16:creationId xmlns:a16="http://schemas.microsoft.com/office/drawing/2014/main" id="{5C16D03F-62AA-402B-A9AC-ADCF020FC7D6}"/>
              </a:ext>
            </a:extLst>
          </p:cNvPr>
          <p:cNvCxnSpPr>
            <a:cxnSpLocks/>
          </p:cNvCxnSpPr>
          <p:nvPr/>
        </p:nvCxnSpPr>
        <p:spPr>
          <a:xfrm flipV="1">
            <a:off x="4301997" y="1718981"/>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287BB93E-CC11-4F3A-AF7A-8FAF390455E8}"/>
              </a:ext>
            </a:extLst>
          </p:cNvPr>
          <p:cNvCxnSpPr>
            <a:cxnSpLocks/>
          </p:cNvCxnSpPr>
          <p:nvPr/>
        </p:nvCxnSpPr>
        <p:spPr>
          <a:xfrm>
            <a:off x="3401987" y="1718981"/>
            <a:ext cx="1800020"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sp>
        <p:nvSpPr>
          <p:cNvPr id="23" name="正方形/長方形 22"/>
          <p:cNvSpPr/>
          <p:nvPr/>
        </p:nvSpPr>
        <p:spPr>
          <a:xfrm>
            <a:off x="4572000" y="1448978"/>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a:t>
            </a:r>
            <a:endParaRPr kumimoji="1" lang="ja-JP" altLang="en-US" sz="1600" dirty="0">
              <a:latin typeface="Arial Narrow" pitchFamily="34" charset="0"/>
            </a:endParaRPr>
          </a:p>
        </p:txBody>
      </p:sp>
      <p:sp>
        <p:nvSpPr>
          <p:cNvPr id="24" name="正方形/長方形 23"/>
          <p:cNvSpPr/>
          <p:nvPr/>
        </p:nvSpPr>
        <p:spPr>
          <a:xfrm>
            <a:off x="3491988" y="908972"/>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Tree>
    <p:extLst>
      <p:ext uri="{BB962C8B-B14F-4D97-AF65-F5344CB8AC3E}">
        <p14:creationId xmlns:p14="http://schemas.microsoft.com/office/powerpoint/2010/main" val="36935719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SRAM </a:t>
            </a:r>
            <a:r>
              <a:rPr kumimoji="1" lang="ja-JP" altLang="en-US" dirty="0"/>
              <a:t>の場合との違い</a:t>
            </a:r>
          </a:p>
        </p:txBody>
      </p:sp>
      <p:sp>
        <p:nvSpPr>
          <p:cNvPr id="3" name="テキスト プレースホルダー 2"/>
          <p:cNvSpPr>
            <a:spLocks noGrp="1"/>
          </p:cNvSpPr>
          <p:nvPr>
            <p:ph type="body" sz="quarter" idx="10"/>
          </p:nvPr>
        </p:nvSpPr>
        <p:spPr>
          <a:xfrm>
            <a:off x="341953" y="4599013"/>
            <a:ext cx="8280092" cy="1439709"/>
          </a:xfrm>
        </p:spPr>
        <p:txBody>
          <a:bodyPr/>
          <a:lstStyle/>
          <a:p>
            <a:r>
              <a:rPr lang="ja-JP" altLang="en-US" dirty="0"/>
              <a:t>読み出し時に内容が破壊される</a:t>
            </a:r>
            <a:endParaRPr lang="en-US" altLang="ja-JP" dirty="0"/>
          </a:p>
          <a:p>
            <a:pPr lvl="1"/>
            <a:r>
              <a:rPr lang="ja-JP" altLang="en-US" dirty="0"/>
              <a:t>ビットラインとコンデンサが接続されると，電荷が流れ出す</a:t>
            </a:r>
            <a:endParaRPr lang="en-US" altLang="ja-JP" dirty="0"/>
          </a:p>
          <a:p>
            <a:r>
              <a:rPr lang="ja-JP" altLang="en-US" dirty="0"/>
              <a:t>コンデンサがビットラインをディスチャージする速度は遅い</a:t>
            </a:r>
            <a:endParaRPr lang="en-US" altLang="ja-JP" dirty="0"/>
          </a:p>
          <a:p>
            <a:pPr lvl="1"/>
            <a:r>
              <a:rPr lang="ja-JP" altLang="en-US" dirty="0"/>
              <a:t>センスアンプと呼ばれる微小な電圧の変化を増幅する回路を使う</a:t>
            </a:r>
          </a:p>
        </p:txBody>
      </p:sp>
      <p:grpSp>
        <p:nvGrpSpPr>
          <p:cNvPr id="4" name="グループ化 3">
            <a:extLst>
              <a:ext uri="{FF2B5EF4-FFF2-40B4-BE49-F238E27FC236}">
                <a16:creationId xmlns:a16="http://schemas.microsoft.com/office/drawing/2014/main" id="{B2772659-A00E-4413-9EB6-D696321711C2}"/>
              </a:ext>
            </a:extLst>
          </p:cNvPr>
          <p:cNvGrpSpPr/>
          <p:nvPr/>
        </p:nvGrpSpPr>
        <p:grpSpPr>
          <a:xfrm>
            <a:off x="4211996" y="2348988"/>
            <a:ext cx="360004" cy="360004"/>
            <a:chOff x="4932004" y="2708992"/>
            <a:chExt cx="360004" cy="360004"/>
          </a:xfrm>
        </p:grpSpPr>
        <p:cxnSp>
          <p:nvCxnSpPr>
            <p:cNvPr id="5" name="直線コネクタ 4">
              <a:extLst>
                <a:ext uri="{FF2B5EF4-FFF2-40B4-BE49-F238E27FC236}">
                  <a16:creationId xmlns:a16="http://schemas.microsoft.com/office/drawing/2014/main" id="{CE9B70D6-1D90-4E04-BD88-F8DF94F7C494}"/>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EE431212-3CD4-45B0-9ECD-BB573F590178}"/>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54CA5229-7377-4A1B-A728-E763A120F77E}"/>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D57B5B47-028B-4E3D-8FB3-5490133D576B}"/>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9" name="直線コネクタ 8">
            <a:extLst>
              <a:ext uri="{FF2B5EF4-FFF2-40B4-BE49-F238E27FC236}">
                <a16:creationId xmlns:a16="http://schemas.microsoft.com/office/drawing/2014/main" id="{04ACCC42-4E49-4867-BFDC-671C90B11355}"/>
              </a:ext>
            </a:extLst>
          </p:cNvPr>
          <p:cNvCxnSpPr>
            <a:cxnSpLocks/>
          </p:cNvCxnSpPr>
          <p:nvPr/>
        </p:nvCxnSpPr>
        <p:spPr>
          <a:xfrm>
            <a:off x="3851992" y="2708992"/>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FA852A0-5D43-4C5B-8D71-AF1C94363457}"/>
              </a:ext>
            </a:extLst>
          </p:cNvPr>
          <p:cNvCxnSpPr>
            <a:cxnSpLocks/>
          </p:cNvCxnSpPr>
          <p:nvPr/>
        </p:nvCxnSpPr>
        <p:spPr>
          <a:xfrm>
            <a:off x="4572000" y="2708992"/>
            <a:ext cx="360006" cy="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0DDEA31C-DEA3-4027-A96D-5EC4FD0DCD35}"/>
              </a:ext>
            </a:extLst>
          </p:cNvPr>
          <p:cNvCxnSpPr>
            <a:cxnSpLocks/>
          </p:cNvCxnSpPr>
          <p:nvPr/>
        </p:nvCxnSpPr>
        <p:spPr>
          <a:xfrm flipV="1">
            <a:off x="3851992" y="1628980"/>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E115225-CFB0-4004-A206-CB9F39CB2EA1}"/>
              </a:ext>
            </a:extLst>
          </p:cNvPr>
          <p:cNvGrpSpPr/>
          <p:nvPr/>
        </p:nvGrpSpPr>
        <p:grpSpPr>
          <a:xfrm>
            <a:off x="4752002" y="2888994"/>
            <a:ext cx="360004" cy="90003"/>
            <a:chOff x="7272030" y="3789004"/>
            <a:chExt cx="360004" cy="90003"/>
          </a:xfrm>
        </p:grpSpPr>
        <p:cxnSp>
          <p:nvCxnSpPr>
            <p:cNvPr id="13" name="直線コネクタ 12">
              <a:extLst>
                <a:ext uri="{FF2B5EF4-FFF2-40B4-BE49-F238E27FC236}">
                  <a16:creationId xmlns:a16="http://schemas.microsoft.com/office/drawing/2014/main" id="{2BAEB49E-1596-4709-9456-587CECEF00D8}"/>
                </a:ext>
              </a:extLst>
            </p:cNvPr>
            <p:cNvCxnSpPr>
              <a:cxnSpLocks/>
            </p:cNvCxnSpPr>
            <p:nvPr/>
          </p:nvCxnSpPr>
          <p:spPr>
            <a:xfrm flipH="1" flipV="1">
              <a:off x="7272030" y="3789004"/>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2D2BEEE-C054-4362-879D-B947D019F20F}"/>
                </a:ext>
              </a:extLst>
            </p:cNvPr>
            <p:cNvCxnSpPr>
              <a:cxnSpLocks/>
            </p:cNvCxnSpPr>
            <p:nvPr/>
          </p:nvCxnSpPr>
          <p:spPr>
            <a:xfrm flipH="1" flipV="1">
              <a:off x="7272030" y="3879005"/>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5" name="直線コネクタ 14">
            <a:extLst>
              <a:ext uri="{FF2B5EF4-FFF2-40B4-BE49-F238E27FC236}">
                <a16:creationId xmlns:a16="http://schemas.microsoft.com/office/drawing/2014/main" id="{980D156E-BEF6-49E5-BEDB-E654CED1DF10}"/>
              </a:ext>
            </a:extLst>
          </p:cNvPr>
          <p:cNvCxnSpPr>
            <a:cxnSpLocks/>
          </p:cNvCxnSpPr>
          <p:nvPr/>
        </p:nvCxnSpPr>
        <p:spPr>
          <a:xfrm flipV="1">
            <a:off x="4932004" y="2708992"/>
            <a:ext cx="0" cy="180002"/>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DDF1097C-113D-483C-86EC-803338665142}"/>
              </a:ext>
            </a:extLst>
          </p:cNvPr>
          <p:cNvCxnSpPr>
            <a:cxnSpLocks/>
          </p:cNvCxnSpPr>
          <p:nvPr/>
        </p:nvCxnSpPr>
        <p:spPr>
          <a:xfrm flipV="1">
            <a:off x="4932004" y="2978995"/>
            <a:ext cx="0" cy="270003"/>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7" name="グループ化 16">
            <a:extLst>
              <a:ext uri="{FF2B5EF4-FFF2-40B4-BE49-F238E27FC236}">
                <a16:creationId xmlns:a16="http://schemas.microsoft.com/office/drawing/2014/main" id="{38D32D1F-3EE8-498D-B8DB-C60684B30C49}"/>
              </a:ext>
            </a:extLst>
          </p:cNvPr>
          <p:cNvGrpSpPr/>
          <p:nvPr/>
        </p:nvGrpSpPr>
        <p:grpSpPr>
          <a:xfrm>
            <a:off x="4752002" y="3248998"/>
            <a:ext cx="326325" cy="117556"/>
            <a:chOff x="2531592" y="5357236"/>
            <a:chExt cx="326325" cy="117556"/>
          </a:xfrm>
        </p:grpSpPr>
        <p:cxnSp>
          <p:nvCxnSpPr>
            <p:cNvPr id="18" name="直線コネクタ 17">
              <a:extLst>
                <a:ext uri="{FF2B5EF4-FFF2-40B4-BE49-F238E27FC236}">
                  <a16:creationId xmlns:a16="http://schemas.microsoft.com/office/drawing/2014/main" id="{1F5D5F47-3829-4D33-B94F-0FE22B8C22B5}"/>
                </a:ext>
              </a:extLst>
            </p:cNvPr>
            <p:cNvCxnSpPr/>
            <p:nvPr/>
          </p:nvCxnSpPr>
          <p:spPr>
            <a:xfrm flipV="1">
              <a:off x="2531592" y="5357236"/>
              <a:ext cx="326325"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51117BCE-AACC-4BD5-8C7D-FBCAFDFD8FAD}"/>
                </a:ext>
              </a:extLst>
            </p:cNvPr>
            <p:cNvCxnSpPr/>
            <p:nvPr/>
          </p:nvCxnSpPr>
          <p:spPr>
            <a:xfrm flipV="1">
              <a:off x="2592779" y="5416014"/>
              <a:ext cx="203953"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60640C4-3A38-49F5-ACDD-637737FC5B10}"/>
                </a:ext>
              </a:extLst>
            </p:cNvPr>
            <p:cNvCxnSpPr/>
            <p:nvPr/>
          </p:nvCxnSpPr>
          <p:spPr>
            <a:xfrm flipV="1">
              <a:off x="2653965" y="5474792"/>
              <a:ext cx="8158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1" name="直線コネクタ 20">
            <a:extLst>
              <a:ext uri="{FF2B5EF4-FFF2-40B4-BE49-F238E27FC236}">
                <a16:creationId xmlns:a16="http://schemas.microsoft.com/office/drawing/2014/main" id="{5C16D03F-62AA-402B-A9AC-ADCF020FC7D6}"/>
              </a:ext>
            </a:extLst>
          </p:cNvPr>
          <p:cNvCxnSpPr>
            <a:cxnSpLocks/>
          </p:cNvCxnSpPr>
          <p:nvPr/>
        </p:nvCxnSpPr>
        <p:spPr>
          <a:xfrm flipV="1">
            <a:off x="4391998" y="1988984"/>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287BB93E-CC11-4F3A-AF7A-8FAF390455E8}"/>
              </a:ext>
            </a:extLst>
          </p:cNvPr>
          <p:cNvCxnSpPr>
            <a:cxnSpLocks/>
          </p:cNvCxnSpPr>
          <p:nvPr/>
        </p:nvCxnSpPr>
        <p:spPr>
          <a:xfrm>
            <a:off x="3491988" y="1988984"/>
            <a:ext cx="1800020"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sp>
        <p:nvSpPr>
          <p:cNvPr id="23" name="正方形/長方形 22"/>
          <p:cNvSpPr/>
          <p:nvPr/>
        </p:nvSpPr>
        <p:spPr>
          <a:xfrm>
            <a:off x="4662001" y="1718981"/>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a:t>
            </a:r>
            <a:endParaRPr kumimoji="1" lang="ja-JP" altLang="en-US" sz="1600" dirty="0">
              <a:latin typeface="Arial Narrow" pitchFamily="34" charset="0"/>
            </a:endParaRPr>
          </a:p>
        </p:txBody>
      </p:sp>
      <p:sp>
        <p:nvSpPr>
          <p:cNvPr id="24" name="正方形/長方形 23"/>
          <p:cNvSpPr/>
          <p:nvPr/>
        </p:nvSpPr>
        <p:spPr>
          <a:xfrm>
            <a:off x="3581989" y="1178975"/>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
        <p:nvSpPr>
          <p:cNvPr id="25" name="二等辺三角形 24"/>
          <p:cNvSpPr/>
          <p:nvPr/>
        </p:nvSpPr>
        <p:spPr bwMode="auto">
          <a:xfrm rot="10800000">
            <a:off x="3581989" y="3429000"/>
            <a:ext cx="540006" cy="450005"/>
          </a:xfrm>
          <a:prstGeom prst="triangl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6" name="正方形/長方形 25"/>
          <p:cNvSpPr/>
          <p:nvPr/>
        </p:nvSpPr>
        <p:spPr>
          <a:xfrm>
            <a:off x="3401987" y="3429000"/>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sense amp</a:t>
            </a:r>
            <a:endParaRPr kumimoji="1" lang="ja-JP" altLang="en-US" sz="1600" dirty="0">
              <a:latin typeface="Arial Narrow" pitchFamily="34" charset="0"/>
            </a:endParaRPr>
          </a:p>
        </p:txBody>
      </p:sp>
    </p:spTree>
    <p:extLst>
      <p:ext uri="{BB962C8B-B14F-4D97-AF65-F5344CB8AC3E}">
        <p14:creationId xmlns:p14="http://schemas.microsoft.com/office/powerpoint/2010/main" val="8433885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DRAM </a:t>
            </a:r>
            <a:r>
              <a:rPr lang="ja-JP" altLang="en-US" dirty="0"/>
              <a:t>のコンデンサの作り方</a:t>
            </a:r>
            <a:br>
              <a:rPr lang="en-US" altLang="ja-JP" dirty="0"/>
            </a:br>
            <a:r>
              <a:rPr lang="en-US" altLang="ja-JP" sz="1600" dirty="0"/>
              <a:t>H. </a:t>
            </a:r>
            <a:r>
              <a:rPr lang="en-US" altLang="ja-JP" sz="1600" dirty="0" err="1"/>
              <a:t>Seidl</a:t>
            </a:r>
            <a:r>
              <a:rPr lang="ja-JP" altLang="en-US" sz="1600" dirty="0"/>
              <a:t> </a:t>
            </a:r>
            <a:r>
              <a:rPr lang="en-US" altLang="ja-JP" sz="1600" dirty="0"/>
              <a:t>et al, A Fully Integrated Al2O3 Trench Capacitor DRAM for Sub-100nm Technology </a:t>
            </a:r>
            <a:r>
              <a:rPr lang="ja-JP" altLang="en-US" sz="1600" dirty="0"/>
              <a:t>より</a:t>
            </a:r>
            <a:endParaRPr kumimoji="1" lang="ja-JP" altLang="en-US" sz="1600" dirty="0"/>
          </a:p>
        </p:txBody>
      </p:sp>
      <p:sp>
        <p:nvSpPr>
          <p:cNvPr id="3" name="テキスト プレースホルダー 2"/>
          <p:cNvSpPr>
            <a:spLocks noGrp="1"/>
          </p:cNvSpPr>
          <p:nvPr>
            <p:ph type="body" sz="quarter" idx="10"/>
          </p:nvPr>
        </p:nvSpPr>
        <p:spPr>
          <a:xfrm>
            <a:off x="431954" y="5589024"/>
            <a:ext cx="8280092" cy="449698"/>
          </a:xfrm>
        </p:spPr>
        <p:txBody>
          <a:bodyPr/>
          <a:lstStyle/>
          <a:p>
            <a:r>
              <a:rPr kumimoji="1" lang="ja-JP" altLang="en-US" dirty="0"/>
              <a:t>チップの表から裏</a:t>
            </a:r>
            <a:r>
              <a:rPr lang="ja-JP" altLang="en-US" dirty="0"/>
              <a:t>に向けて深い穴を掘って表面積を稼ぐ</a:t>
            </a:r>
            <a:endParaRPr lang="en-US" altLang="ja-JP" dirty="0"/>
          </a:p>
          <a:p>
            <a:pPr lvl="1"/>
            <a:r>
              <a:rPr kumimoji="1" lang="ja-JP" altLang="en-US" dirty="0"/>
              <a:t>コンデンサの容量は表面積に比例</a:t>
            </a:r>
            <a:endParaRPr kumimoji="1" lang="en-US" altLang="ja-JP" dirty="0"/>
          </a:p>
          <a:p>
            <a:pPr lvl="1"/>
            <a:r>
              <a:rPr kumimoji="1" lang="ja-JP" altLang="en-US" dirty="0"/>
              <a:t>トレンチ（塹壕の意味）と呼ばれる</a:t>
            </a:r>
            <a:endParaRPr kumimoji="1" lang="en-US" altLang="ja-JP" dirty="0"/>
          </a:p>
          <a:p>
            <a:pPr lvl="1"/>
            <a:r>
              <a:rPr kumimoji="1" lang="ja-JP" altLang="en-US" dirty="0">
                <a:solidFill>
                  <a:schemeClr val="accent5"/>
                </a:solidFill>
              </a:rPr>
              <a:t>特殊な工程が必要なので通常のトランジスタと混ぜて作るの</a:t>
            </a:r>
            <a:br>
              <a:rPr kumimoji="1" lang="en-US" altLang="ja-JP" dirty="0">
                <a:solidFill>
                  <a:schemeClr val="accent5"/>
                </a:solidFill>
              </a:rPr>
            </a:br>
            <a:r>
              <a:rPr kumimoji="1" lang="ja-JP" altLang="en-US" dirty="0">
                <a:solidFill>
                  <a:schemeClr val="accent5"/>
                </a:solidFill>
              </a:rPr>
              <a:t>が難しい</a:t>
            </a:r>
          </a:p>
        </p:txBody>
      </p:sp>
      <p:pic>
        <p:nvPicPr>
          <p:cNvPr id="4" name="図 3"/>
          <p:cNvPicPr>
            <a:picLocks noChangeAspect="1"/>
          </p:cNvPicPr>
          <p:nvPr/>
        </p:nvPicPr>
        <p:blipFill>
          <a:blip r:embed="rId2"/>
          <a:stretch>
            <a:fillRect/>
          </a:stretch>
        </p:blipFill>
        <p:spPr>
          <a:xfrm>
            <a:off x="341953" y="998973"/>
            <a:ext cx="8172040" cy="3547500"/>
          </a:xfrm>
          <a:prstGeom prst="rect">
            <a:avLst/>
          </a:prstGeom>
        </p:spPr>
      </p:pic>
    </p:spTree>
    <p:extLst>
      <p:ext uri="{BB962C8B-B14F-4D97-AF65-F5344CB8AC3E}">
        <p14:creationId xmlns:p14="http://schemas.microsoft.com/office/powerpoint/2010/main" val="17721865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9A7C45-7EB0-4F27-BADC-7782B7AF473B}"/>
              </a:ext>
            </a:extLst>
          </p:cNvPr>
          <p:cNvSpPr>
            <a:spLocks noGrp="1"/>
          </p:cNvSpPr>
          <p:nvPr>
            <p:ph type="title"/>
          </p:nvPr>
        </p:nvSpPr>
        <p:spPr/>
        <p:txBody>
          <a:bodyPr/>
          <a:lstStyle/>
          <a:p>
            <a:r>
              <a:rPr kumimoji="1" lang="ja-JP" altLang="en-US" dirty="0"/>
              <a:t>メモリ</a:t>
            </a:r>
          </a:p>
        </p:txBody>
      </p:sp>
      <p:sp>
        <p:nvSpPr>
          <p:cNvPr id="3" name="テキスト プレースホルダー 2">
            <a:extLst>
              <a:ext uri="{FF2B5EF4-FFF2-40B4-BE49-F238E27FC236}">
                <a16:creationId xmlns:a16="http://schemas.microsoft.com/office/drawing/2014/main" id="{9A9554BA-573E-4373-B0CB-9B8794EA0391}"/>
              </a:ext>
            </a:extLst>
          </p:cNvPr>
          <p:cNvSpPr>
            <a:spLocks noGrp="1"/>
          </p:cNvSpPr>
          <p:nvPr>
            <p:ph type="body" sz="quarter" idx="10"/>
          </p:nvPr>
        </p:nvSpPr>
        <p:spPr/>
        <p:txBody>
          <a:bodyPr/>
          <a:lstStyle/>
          <a:p>
            <a:pPr marL="457200" indent="-457200">
              <a:buFont typeface="+mj-lt"/>
              <a:buAutoNum type="arabicPeriod"/>
            </a:pPr>
            <a:r>
              <a:rPr lang="ja-JP" altLang="en-US" dirty="0"/>
              <a:t>メモリの基本</a:t>
            </a:r>
            <a:endParaRPr lang="en-US" altLang="ja-JP" dirty="0"/>
          </a:p>
          <a:p>
            <a:pPr marL="817200" lvl="1" indent="-457200">
              <a:buFont typeface="+mj-lt"/>
              <a:buAutoNum type="arabicPeriod"/>
            </a:pPr>
            <a:r>
              <a:rPr lang="ja-JP" altLang="en-US" dirty="0"/>
              <a:t>構造</a:t>
            </a:r>
            <a:endParaRPr lang="en-US" altLang="ja-JP" dirty="0"/>
          </a:p>
          <a:p>
            <a:pPr marL="817200" lvl="1" indent="-457200">
              <a:buFont typeface="+mj-lt"/>
              <a:buAutoNum type="arabicPeriod"/>
            </a:pPr>
            <a:r>
              <a:rPr lang="ja-JP" altLang="en-US" dirty="0"/>
              <a:t>動作</a:t>
            </a:r>
            <a:endParaRPr lang="en-US" altLang="ja-JP" dirty="0"/>
          </a:p>
          <a:p>
            <a:pPr marL="817200" lvl="1" indent="-457200">
              <a:buFont typeface="+mj-lt"/>
              <a:buAutoNum type="arabicPeriod"/>
            </a:pPr>
            <a:r>
              <a:rPr lang="ja-JP" altLang="en-US" dirty="0"/>
              <a:t>アクセス時間</a:t>
            </a:r>
            <a:endParaRPr lang="en-US" altLang="ja-JP" dirty="0"/>
          </a:p>
          <a:p>
            <a:pPr marL="457200" indent="-457200">
              <a:buFont typeface="+mj-lt"/>
              <a:buAutoNum type="arabicPeriod"/>
            </a:pPr>
            <a:r>
              <a:rPr lang="ja-JP" altLang="en-US" dirty="0"/>
              <a:t>メモリの詳細</a:t>
            </a:r>
            <a:endParaRPr lang="en-US" altLang="ja-JP" dirty="0"/>
          </a:p>
          <a:p>
            <a:pPr marL="817200" lvl="1" indent="-457200">
              <a:buFont typeface="+mj-lt"/>
              <a:buAutoNum type="arabicPeriod"/>
            </a:pPr>
            <a:r>
              <a:rPr lang="en-US" altLang="ja-JP" dirty="0"/>
              <a:t>SRAM </a:t>
            </a:r>
            <a:r>
              <a:rPr lang="ja-JP" altLang="en-US" dirty="0"/>
              <a:t>と </a:t>
            </a:r>
            <a:r>
              <a:rPr lang="en-US" altLang="ja-JP" dirty="0"/>
              <a:t>DRAM</a:t>
            </a:r>
          </a:p>
          <a:p>
            <a:pPr marL="817200" lvl="1" indent="-457200">
              <a:buFont typeface="+mj-lt"/>
              <a:buAutoNum type="arabicPeriod"/>
            </a:pPr>
            <a:r>
              <a:rPr lang="ja-JP" altLang="en-US" b="1" dirty="0"/>
              <a:t>なぜメモリが存在するのか？</a:t>
            </a:r>
            <a:endParaRPr lang="en-US" altLang="ja-JP" b="1" dirty="0"/>
          </a:p>
          <a:p>
            <a:pPr marL="817200" lvl="1" indent="-457200">
              <a:buFont typeface="+mj-lt"/>
              <a:buAutoNum type="arabicPeriod"/>
            </a:pPr>
            <a:r>
              <a:rPr lang="ja-JP" altLang="en-US" dirty="0"/>
              <a:t>マルチポート・メモリ</a:t>
            </a:r>
            <a:endParaRPr lang="en-US" altLang="ja-JP" dirty="0"/>
          </a:p>
          <a:p>
            <a:pPr marL="817200" lvl="1" indent="-457200">
              <a:buFont typeface="+mj-lt"/>
              <a:buAutoNum type="arabicPeriod"/>
            </a:pPr>
            <a:r>
              <a:rPr lang="ja-JP" altLang="en-US" dirty="0"/>
              <a:t>メモリを対象にしたアタック</a:t>
            </a:r>
          </a:p>
        </p:txBody>
      </p:sp>
    </p:spTree>
    <p:extLst>
      <p:ext uri="{BB962C8B-B14F-4D97-AF65-F5344CB8AC3E}">
        <p14:creationId xmlns:p14="http://schemas.microsoft.com/office/powerpoint/2010/main" val="2231671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75E16E-4E07-4DD3-B7AE-30384DEDA7DA}"/>
              </a:ext>
            </a:extLst>
          </p:cNvPr>
          <p:cNvSpPr>
            <a:spLocks noGrp="1"/>
          </p:cNvSpPr>
          <p:nvPr>
            <p:ph type="title"/>
          </p:nvPr>
        </p:nvSpPr>
        <p:spPr/>
        <p:txBody>
          <a:bodyPr/>
          <a:lstStyle/>
          <a:p>
            <a:r>
              <a:rPr kumimoji="1" lang="ja-JP" altLang="en-US" dirty="0"/>
              <a:t>メモリの存在する理由</a:t>
            </a:r>
          </a:p>
        </p:txBody>
      </p:sp>
      <p:sp>
        <p:nvSpPr>
          <p:cNvPr id="3" name="テキスト プレースホルダー 2">
            <a:extLst>
              <a:ext uri="{FF2B5EF4-FFF2-40B4-BE49-F238E27FC236}">
                <a16:creationId xmlns:a16="http://schemas.microsoft.com/office/drawing/2014/main" id="{85BC6282-73C9-4184-B25A-1BBCEB8615BE}"/>
              </a:ext>
            </a:extLst>
          </p:cNvPr>
          <p:cNvSpPr>
            <a:spLocks noGrp="1"/>
          </p:cNvSpPr>
          <p:nvPr>
            <p:ph type="body" sz="quarter" idx="10"/>
          </p:nvPr>
        </p:nvSpPr>
        <p:spPr/>
        <p:txBody>
          <a:bodyPr/>
          <a:lstStyle/>
          <a:p>
            <a:r>
              <a:rPr lang="en-US" altLang="ja-JP" dirty="0"/>
              <a:t>D-FF </a:t>
            </a:r>
            <a:r>
              <a:rPr lang="ja-JP" altLang="en-US" dirty="0"/>
              <a:t>とマルチプレクサがあれば，等価な機能は実現できる</a:t>
            </a:r>
            <a:endParaRPr lang="en-US" altLang="ja-JP" dirty="0"/>
          </a:p>
          <a:p>
            <a:pPr lvl="1"/>
            <a:r>
              <a:rPr lang="ja-JP" altLang="en-US" dirty="0"/>
              <a:t>実際には，メモリ専用の回路が用意される</a:t>
            </a:r>
            <a:endParaRPr lang="en-US" altLang="ja-JP" dirty="0"/>
          </a:p>
          <a:p>
            <a:r>
              <a:rPr lang="ja-JP" altLang="en-US" dirty="0"/>
              <a:t>メモリ専用の回路が用意される理由：</a:t>
            </a:r>
            <a:endParaRPr lang="en-US" altLang="ja-JP" dirty="0"/>
          </a:p>
          <a:p>
            <a:pPr lvl="1"/>
            <a:r>
              <a:rPr kumimoji="1" lang="en-US" altLang="ja-JP" dirty="0"/>
              <a:t>D-FF </a:t>
            </a:r>
            <a:r>
              <a:rPr kumimoji="1" lang="ja-JP" altLang="en-US" dirty="0"/>
              <a:t>とマルチプレクサよりも，高密度に実装したいから</a:t>
            </a:r>
            <a:endParaRPr kumimoji="1" lang="en-US" altLang="ja-JP" dirty="0"/>
          </a:p>
          <a:p>
            <a:pPr lvl="1"/>
            <a:r>
              <a:rPr lang="ja-JP" altLang="en-US" dirty="0"/>
              <a:t>同じチップ面積で，より多くの情報を記憶したい</a:t>
            </a:r>
            <a:endParaRPr lang="en-US" altLang="ja-JP" dirty="0"/>
          </a:p>
        </p:txBody>
      </p:sp>
    </p:spTree>
    <p:extLst>
      <p:ext uri="{BB962C8B-B14F-4D97-AF65-F5344CB8AC3E}">
        <p14:creationId xmlns:p14="http://schemas.microsoft.com/office/powerpoint/2010/main" val="7217086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D-FF </a:t>
            </a:r>
            <a:r>
              <a:rPr kumimoji="1" lang="ja-JP" altLang="en-US" dirty="0"/>
              <a:t>とマルチプレクサによる </a:t>
            </a:r>
            <a:r>
              <a:rPr kumimoji="1" lang="en-US" altLang="ja-JP" dirty="0"/>
              <a:t>4bit </a:t>
            </a:r>
            <a:r>
              <a:rPr kumimoji="1" lang="ja-JP" altLang="en-US" dirty="0"/>
              <a:t>の </a:t>
            </a:r>
            <a:r>
              <a:rPr kumimoji="1" lang="en-US" altLang="ja-JP" dirty="0"/>
              <a:t>RAM</a:t>
            </a:r>
            <a:endParaRPr kumimoji="1" lang="ja-JP" altLang="en-US" dirty="0"/>
          </a:p>
        </p:txBody>
      </p:sp>
      <p:sp>
        <p:nvSpPr>
          <p:cNvPr id="3" name="テキスト プレースホルダー 2"/>
          <p:cNvSpPr>
            <a:spLocks noGrp="1"/>
          </p:cNvSpPr>
          <p:nvPr>
            <p:ph type="body" sz="quarter" idx="10"/>
          </p:nvPr>
        </p:nvSpPr>
        <p:spPr>
          <a:xfrm>
            <a:off x="611956" y="5319021"/>
            <a:ext cx="8280092" cy="1169706"/>
          </a:xfrm>
        </p:spPr>
        <p:txBody>
          <a:bodyPr/>
          <a:lstStyle/>
          <a:p>
            <a:r>
              <a:rPr kumimoji="1" lang="ja-JP" altLang="en-US" dirty="0"/>
              <a:t>４エントリの </a:t>
            </a:r>
            <a:r>
              <a:rPr kumimoji="1" lang="en-US" altLang="ja-JP" dirty="0"/>
              <a:t>LUT </a:t>
            </a:r>
            <a:r>
              <a:rPr kumimoji="1" lang="ja-JP" altLang="en-US" dirty="0"/>
              <a:t>を </a:t>
            </a:r>
            <a:r>
              <a:rPr kumimoji="1" lang="en-US" altLang="ja-JP" dirty="0"/>
              <a:t>D-FF </a:t>
            </a:r>
            <a:r>
              <a:rPr kumimoji="1" lang="ja-JP" altLang="en-US" dirty="0"/>
              <a:t>で構成してみる</a:t>
            </a:r>
            <a:endParaRPr kumimoji="1" lang="en-US" altLang="ja-JP" dirty="0"/>
          </a:p>
          <a:p>
            <a:pPr lvl="1"/>
            <a:r>
              <a:rPr kumimoji="1" lang="ja-JP" altLang="en-US" dirty="0"/>
              <a:t>中身を憶える </a:t>
            </a:r>
            <a:r>
              <a:rPr kumimoji="1" lang="en-US" altLang="ja-JP" dirty="0"/>
              <a:t>4</a:t>
            </a:r>
            <a:r>
              <a:rPr kumimoji="1" lang="ja-JP" altLang="en-US" dirty="0"/>
              <a:t>つの </a:t>
            </a:r>
            <a:r>
              <a:rPr kumimoji="1" lang="en-US" altLang="ja-JP" dirty="0"/>
              <a:t>D-FF </a:t>
            </a:r>
          </a:p>
          <a:p>
            <a:pPr lvl="1"/>
            <a:r>
              <a:rPr kumimoji="1" lang="ja-JP" altLang="en-US" dirty="0"/>
              <a:t>場所を指定して選択する</a:t>
            </a:r>
            <a:r>
              <a:rPr kumimoji="1" lang="en-US" altLang="ja-JP" dirty="0"/>
              <a:t>2</a:t>
            </a:r>
            <a:r>
              <a:rPr kumimoji="1" lang="ja-JP" altLang="en-US" dirty="0"/>
              <a:t>段のマルチプレクサ</a:t>
            </a:r>
          </a:p>
        </p:txBody>
      </p:sp>
      <p:grpSp>
        <p:nvGrpSpPr>
          <p:cNvPr id="4" name="グループ化 3"/>
          <p:cNvGrpSpPr/>
          <p:nvPr/>
        </p:nvGrpSpPr>
        <p:grpSpPr>
          <a:xfrm>
            <a:off x="2861981" y="1448978"/>
            <a:ext cx="990011" cy="720008"/>
            <a:chOff x="6369707" y="1718772"/>
            <a:chExt cx="1441450" cy="1085855"/>
          </a:xfrm>
        </p:grpSpPr>
        <p:sp>
          <p:nvSpPr>
            <p:cNvPr id="5"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6"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200"/>
            </a:p>
          </p:txBody>
        </p:sp>
        <p:sp>
          <p:nvSpPr>
            <p:cNvPr id="7" name="Rectangle 7"/>
            <p:cNvSpPr>
              <a:spLocks noChangeArrowheads="1"/>
            </p:cNvSpPr>
            <p:nvPr/>
          </p:nvSpPr>
          <p:spPr bwMode="auto">
            <a:xfrm>
              <a:off x="6893871" y="1990236"/>
              <a:ext cx="360361" cy="360363"/>
            </a:xfrm>
            <a:prstGeom prst="rect">
              <a:avLst/>
            </a:prstGeom>
            <a:noFill/>
            <a:ln w="12700" algn="ctr">
              <a:noFill/>
              <a:miter lim="800000"/>
              <a:headEnd/>
              <a:tailEnd/>
            </a:ln>
            <a:effectLst/>
          </p:spPr>
          <p:txBody>
            <a:bodyPr wrap="none" lIns="90000" tIns="46800" rIns="90000" bIns="46800" anchor="ctr"/>
            <a:lstStyle/>
            <a:p>
              <a:pPr algn="ctr"/>
              <a:r>
                <a:rPr lang="ja-JP" altLang="en-US" sz="2400" dirty="0">
                  <a:solidFill>
                    <a:schemeClr val="accent5"/>
                  </a:solidFill>
                </a:rPr>
                <a:t>０</a:t>
              </a:r>
              <a:endParaRPr lang="en-US" altLang="ja-JP" sz="2400" dirty="0">
                <a:solidFill>
                  <a:schemeClr val="accent5"/>
                </a:solidFill>
              </a:endParaRPr>
            </a:p>
          </p:txBody>
        </p:sp>
        <p:sp>
          <p:nvSpPr>
            <p:cNvPr id="9"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200"/>
            </a:p>
          </p:txBody>
        </p:sp>
        <p:sp>
          <p:nvSpPr>
            <p:cNvPr id="10"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sp>
        <p:nvSpPr>
          <p:cNvPr id="38" name="Line 9"/>
          <p:cNvSpPr>
            <a:spLocks noChangeShapeType="1"/>
          </p:cNvSpPr>
          <p:nvPr/>
        </p:nvSpPr>
        <p:spPr bwMode="auto">
          <a:xfrm>
            <a:off x="4662001" y="2618991"/>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39" name="Line 9"/>
          <p:cNvSpPr>
            <a:spLocks noChangeShapeType="1"/>
          </p:cNvSpPr>
          <p:nvPr/>
        </p:nvSpPr>
        <p:spPr bwMode="auto">
          <a:xfrm>
            <a:off x="4662001" y="3519001"/>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40" name="フローチャート: 手作業 39"/>
          <p:cNvSpPr/>
          <p:nvPr/>
        </p:nvSpPr>
        <p:spPr bwMode="auto">
          <a:xfrm rot="16200000">
            <a:off x="4527000" y="2933994"/>
            <a:ext cx="1260014" cy="270003"/>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ea typeface="メイリオ" panose="020B0604030504040204" pitchFamily="50" charset="-128"/>
            </a:endParaRPr>
          </a:p>
        </p:txBody>
      </p:sp>
      <p:sp>
        <p:nvSpPr>
          <p:cNvPr id="41" name="Freeform 10"/>
          <p:cNvSpPr>
            <a:spLocks/>
          </p:cNvSpPr>
          <p:nvPr/>
        </p:nvSpPr>
        <p:spPr bwMode="auto">
          <a:xfrm flipH="1" flipV="1">
            <a:off x="4391996" y="2078984"/>
            <a:ext cx="270003" cy="54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cs typeface="Times New Roman" pitchFamily="18" charset="0"/>
            </a:endParaRPr>
          </a:p>
        </p:txBody>
      </p:sp>
      <p:sp>
        <p:nvSpPr>
          <p:cNvPr id="42" name="Freeform 10"/>
          <p:cNvSpPr>
            <a:spLocks/>
          </p:cNvSpPr>
          <p:nvPr/>
        </p:nvSpPr>
        <p:spPr bwMode="auto">
          <a:xfrm flipH="1">
            <a:off x="4391996" y="3519002"/>
            <a:ext cx="270003"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cs typeface="Times New Roman" pitchFamily="18" charset="0"/>
            </a:endParaRPr>
          </a:p>
        </p:txBody>
      </p:sp>
      <p:sp>
        <p:nvSpPr>
          <p:cNvPr id="43" name="Line 9"/>
          <p:cNvSpPr>
            <a:spLocks noChangeShapeType="1"/>
          </p:cNvSpPr>
          <p:nvPr/>
        </p:nvSpPr>
        <p:spPr bwMode="auto">
          <a:xfrm>
            <a:off x="5292008" y="3068996"/>
            <a:ext cx="450005" cy="0"/>
          </a:xfrm>
          <a:prstGeom prst="line">
            <a:avLst/>
          </a:prstGeom>
          <a:noFill/>
          <a:ln w="9525">
            <a:solidFill>
              <a:schemeClr val="tx1"/>
            </a:solidFill>
            <a:round/>
            <a:headEnd/>
            <a:tailEnd type="triangle" w="med" len="lg"/>
          </a:ln>
          <a:effectLst/>
        </p:spPr>
        <p:txBody>
          <a:bodyPr wrap="none" lIns="90000" tIns="46800" rIns="90000" bIns="46800" anchor="ctr"/>
          <a:lstStyle/>
          <a:p>
            <a:endParaRPr lang="ja-JP" altLang="en-US" sz="1200"/>
          </a:p>
        </p:txBody>
      </p:sp>
      <p:sp>
        <p:nvSpPr>
          <p:cNvPr id="44" name="Line 9"/>
          <p:cNvSpPr>
            <a:spLocks noChangeShapeType="1"/>
          </p:cNvSpPr>
          <p:nvPr/>
        </p:nvSpPr>
        <p:spPr bwMode="auto">
          <a:xfrm>
            <a:off x="3851992" y="1628980"/>
            <a:ext cx="360004"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46" name="Line 9"/>
          <p:cNvSpPr>
            <a:spLocks noChangeShapeType="1"/>
          </p:cNvSpPr>
          <p:nvPr/>
        </p:nvSpPr>
        <p:spPr bwMode="auto">
          <a:xfrm>
            <a:off x="3851992" y="3429000"/>
            <a:ext cx="360004"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47" name="Line 9"/>
          <p:cNvSpPr>
            <a:spLocks noChangeShapeType="1"/>
          </p:cNvSpPr>
          <p:nvPr/>
        </p:nvSpPr>
        <p:spPr bwMode="auto">
          <a:xfrm>
            <a:off x="3851992" y="4329010"/>
            <a:ext cx="360004"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48" name="Line 9"/>
          <p:cNvSpPr>
            <a:spLocks noChangeShapeType="1"/>
          </p:cNvSpPr>
          <p:nvPr/>
        </p:nvSpPr>
        <p:spPr bwMode="auto">
          <a:xfrm>
            <a:off x="3851992" y="2528990"/>
            <a:ext cx="360004"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cxnSp>
        <p:nvCxnSpPr>
          <p:cNvPr id="66" name="直線コネクタ 65"/>
          <p:cNvCxnSpPr/>
          <p:nvPr/>
        </p:nvCxnSpPr>
        <p:spPr bwMode="auto">
          <a:xfrm>
            <a:off x="4301997" y="1448978"/>
            <a:ext cx="0" cy="1980022"/>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7" name="直線コネクタ 66"/>
          <p:cNvCxnSpPr/>
          <p:nvPr/>
        </p:nvCxnSpPr>
        <p:spPr bwMode="auto">
          <a:xfrm flipH="1">
            <a:off x="5202007" y="1448978"/>
            <a:ext cx="1" cy="1080012"/>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68" name="Rectangle 18"/>
          <p:cNvSpPr>
            <a:spLocks noChangeArrowheads="1"/>
          </p:cNvSpPr>
          <p:nvPr/>
        </p:nvSpPr>
        <p:spPr bwMode="auto">
          <a:xfrm>
            <a:off x="5022006" y="998973"/>
            <a:ext cx="360363" cy="360363"/>
          </a:xfrm>
          <a:prstGeom prst="rect">
            <a:avLst/>
          </a:prstGeom>
          <a:noFill/>
          <a:ln w="28575">
            <a:noFill/>
            <a:miter lim="800000"/>
            <a:headEnd/>
            <a:tailEnd/>
          </a:ln>
          <a:effectLst/>
        </p:spPr>
        <p:txBody>
          <a:bodyPr wrap="none" anchor="ctr"/>
          <a:lstStyle/>
          <a:p>
            <a:pPr algn="ctr"/>
            <a:r>
              <a:rPr lang="en-US" altLang="ja-JP" sz="2000" i="1" dirty="0">
                <a:ea typeface="MeiryoKe_PGothic" pitchFamily="50" charset="-128"/>
              </a:rPr>
              <a:t>a1</a:t>
            </a:r>
            <a:endParaRPr lang="en-US" altLang="ja-JP" sz="2000" i="1" baseline="0" dirty="0">
              <a:ea typeface="MeiryoKe_PGothic" pitchFamily="50" charset="-128"/>
            </a:endParaRPr>
          </a:p>
        </p:txBody>
      </p:sp>
      <p:sp>
        <p:nvSpPr>
          <p:cNvPr id="69" name="Rectangle 20"/>
          <p:cNvSpPr>
            <a:spLocks noChangeArrowheads="1"/>
          </p:cNvSpPr>
          <p:nvPr/>
        </p:nvSpPr>
        <p:spPr bwMode="auto">
          <a:xfrm>
            <a:off x="4121995" y="998973"/>
            <a:ext cx="360363" cy="360363"/>
          </a:xfrm>
          <a:prstGeom prst="rect">
            <a:avLst/>
          </a:prstGeom>
          <a:noFill/>
          <a:ln w="28575">
            <a:noFill/>
            <a:miter lim="800000"/>
            <a:headEnd/>
            <a:tailEnd/>
          </a:ln>
          <a:effectLst/>
        </p:spPr>
        <p:txBody>
          <a:bodyPr wrap="none" anchor="ctr"/>
          <a:lstStyle/>
          <a:p>
            <a:pPr algn="ctr"/>
            <a:r>
              <a:rPr lang="en-US" altLang="ja-JP" sz="2000" i="1" dirty="0">
                <a:ea typeface="MeiryoKe_PGothic" pitchFamily="50" charset="-128"/>
              </a:rPr>
              <a:t>a0</a:t>
            </a:r>
            <a:endParaRPr lang="en-US" altLang="ja-JP" sz="2000" i="1" baseline="0" dirty="0">
              <a:ea typeface="MeiryoKe_PGothic" pitchFamily="50" charset="-128"/>
            </a:endParaRPr>
          </a:p>
        </p:txBody>
      </p:sp>
      <p:sp>
        <p:nvSpPr>
          <p:cNvPr id="37" name="フローチャート: 手作業 36"/>
          <p:cNvSpPr/>
          <p:nvPr/>
        </p:nvSpPr>
        <p:spPr bwMode="auto">
          <a:xfrm rot="16200000">
            <a:off x="3626990" y="3744003"/>
            <a:ext cx="1260014" cy="270003"/>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ea typeface="メイリオ" panose="020B0604030504040204" pitchFamily="50" charset="-128"/>
            </a:endParaRPr>
          </a:p>
        </p:txBody>
      </p:sp>
      <p:sp>
        <p:nvSpPr>
          <p:cNvPr id="36" name="フローチャート: 手作業 35"/>
          <p:cNvSpPr/>
          <p:nvPr/>
        </p:nvSpPr>
        <p:spPr bwMode="auto">
          <a:xfrm rot="16200000">
            <a:off x="3626990" y="1943983"/>
            <a:ext cx="1260014" cy="270003"/>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ea typeface="メイリオ" panose="020B0604030504040204" pitchFamily="50" charset="-128"/>
            </a:endParaRPr>
          </a:p>
        </p:txBody>
      </p:sp>
      <p:cxnSp>
        <p:nvCxnSpPr>
          <p:cNvPr id="73" name="直線コネクタ 72"/>
          <p:cNvCxnSpPr/>
          <p:nvPr/>
        </p:nvCxnSpPr>
        <p:spPr bwMode="auto">
          <a:xfrm>
            <a:off x="4301997" y="1358977"/>
            <a:ext cx="0" cy="270003"/>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76" name="Rectangle 20"/>
          <p:cNvSpPr>
            <a:spLocks noChangeArrowheads="1"/>
          </p:cNvSpPr>
          <p:nvPr/>
        </p:nvSpPr>
        <p:spPr bwMode="auto">
          <a:xfrm>
            <a:off x="5742014" y="2888994"/>
            <a:ext cx="360363" cy="360363"/>
          </a:xfrm>
          <a:prstGeom prst="rect">
            <a:avLst/>
          </a:prstGeom>
          <a:noFill/>
          <a:ln w="28575">
            <a:noFill/>
            <a:miter lim="800000"/>
            <a:headEnd/>
            <a:tailEnd/>
          </a:ln>
          <a:effectLst/>
        </p:spPr>
        <p:txBody>
          <a:bodyPr wrap="none" anchor="ctr"/>
          <a:lstStyle/>
          <a:p>
            <a:pPr algn="ctr"/>
            <a:r>
              <a:rPr lang="ja-JP" altLang="en-US" sz="2000" i="1" dirty="0">
                <a:ea typeface="MeiryoKe_PGothic" pitchFamily="50" charset="-128"/>
              </a:rPr>
              <a:t> </a:t>
            </a:r>
            <a:r>
              <a:rPr lang="en-US" altLang="ja-JP" sz="2000" i="1" baseline="0" dirty="0">
                <a:ea typeface="MeiryoKe_PGothic" pitchFamily="50" charset="-128"/>
              </a:rPr>
              <a:t>out</a:t>
            </a:r>
          </a:p>
        </p:txBody>
      </p:sp>
      <p:grpSp>
        <p:nvGrpSpPr>
          <p:cNvPr id="85" name="グループ化 84"/>
          <p:cNvGrpSpPr/>
          <p:nvPr/>
        </p:nvGrpSpPr>
        <p:grpSpPr>
          <a:xfrm>
            <a:off x="2861981" y="2348988"/>
            <a:ext cx="990011" cy="720008"/>
            <a:chOff x="6369707" y="1718772"/>
            <a:chExt cx="1441450" cy="1085855"/>
          </a:xfrm>
        </p:grpSpPr>
        <p:sp>
          <p:nvSpPr>
            <p:cNvPr id="86"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87"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200"/>
            </a:p>
          </p:txBody>
        </p:sp>
        <p:sp>
          <p:nvSpPr>
            <p:cNvPr id="88" name="Rectangle 7"/>
            <p:cNvSpPr>
              <a:spLocks noChangeArrowheads="1"/>
            </p:cNvSpPr>
            <p:nvPr/>
          </p:nvSpPr>
          <p:spPr bwMode="auto">
            <a:xfrm>
              <a:off x="6893871" y="1990236"/>
              <a:ext cx="360361" cy="360363"/>
            </a:xfrm>
            <a:prstGeom prst="rect">
              <a:avLst/>
            </a:prstGeom>
            <a:noFill/>
            <a:ln w="12700" algn="ctr">
              <a:noFill/>
              <a:miter lim="800000"/>
              <a:headEnd/>
              <a:tailEnd/>
            </a:ln>
            <a:effectLst/>
          </p:spPr>
          <p:txBody>
            <a:bodyPr wrap="none" lIns="90000" tIns="46800" rIns="90000" bIns="46800" anchor="ctr"/>
            <a:lstStyle/>
            <a:p>
              <a:pPr algn="ctr"/>
              <a:r>
                <a:rPr lang="en-US" altLang="ja-JP" sz="2400" dirty="0">
                  <a:solidFill>
                    <a:schemeClr val="accent5"/>
                  </a:solidFill>
                </a:rPr>
                <a:t>1</a:t>
              </a:r>
            </a:p>
          </p:txBody>
        </p:sp>
        <p:sp>
          <p:nvSpPr>
            <p:cNvPr id="89"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200"/>
            </a:p>
          </p:txBody>
        </p:sp>
        <p:sp>
          <p:nvSpPr>
            <p:cNvPr id="90"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grpSp>
        <p:nvGrpSpPr>
          <p:cNvPr id="91" name="グループ化 90"/>
          <p:cNvGrpSpPr/>
          <p:nvPr/>
        </p:nvGrpSpPr>
        <p:grpSpPr>
          <a:xfrm>
            <a:off x="2861981" y="3248998"/>
            <a:ext cx="990011" cy="720008"/>
            <a:chOff x="6369707" y="1718772"/>
            <a:chExt cx="1441450" cy="1085855"/>
          </a:xfrm>
        </p:grpSpPr>
        <p:sp>
          <p:nvSpPr>
            <p:cNvPr id="92"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93"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200"/>
            </a:p>
          </p:txBody>
        </p:sp>
        <p:sp>
          <p:nvSpPr>
            <p:cNvPr id="94" name="Rectangle 7"/>
            <p:cNvSpPr>
              <a:spLocks noChangeArrowheads="1"/>
            </p:cNvSpPr>
            <p:nvPr/>
          </p:nvSpPr>
          <p:spPr bwMode="auto">
            <a:xfrm>
              <a:off x="6893871" y="1990236"/>
              <a:ext cx="360361" cy="360363"/>
            </a:xfrm>
            <a:prstGeom prst="rect">
              <a:avLst/>
            </a:prstGeom>
            <a:noFill/>
            <a:ln w="12700" algn="ctr">
              <a:noFill/>
              <a:miter lim="800000"/>
              <a:headEnd/>
              <a:tailEnd/>
            </a:ln>
            <a:effectLst/>
          </p:spPr>
          <p:txBody>
            <a:bodyPr wrap="none" lIns="90000" tIns="46800" rIns="90000" bIns="46800" anchor="ctr"/>
            <a:lstStyle/>
            <a:p>
              <a:pPr algn="ctr"/>
              <a:r>
                <a:rPr lang="en-US" altLang="ja-JP" sz="2400" dirty="0">
                  <a:solidFill>
                    <a:schemeClr val="accent5"/>
                  </a:solidFill>
                </a:rPr>
                <a:t>2</a:t>
              </a:r>
            </a:p>
          </p:txBody>
        </p:sp>
        <p:sp>
          <p:nvSpPr>
            <p:cNvPr id="95"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200"/>
            </a:p>
          </p:txBody>
        </p:sp>
        <p:sp>
          <p:nvSpPr>
            <p:cNvPr id="96"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grpSp>
        <p:nvGrpSpPr>
          <p:cNvPr id="97" name="グループ化 96"/>
          <p:cNvGrpSpPr/>
          <p:nvPr/>
        </p:nvGrpSpPr>
        <p:grpSpPr>
          <a:xfrm>
            <a:off x="2861981" y="4149008"/>
            <a:ext cx="990011" cy="720008"/>
            <a:chOff x="6369707" y="1718772"/>
            <a:chExt cx="1441450" cy="1085855"/>
          </a:xfrm>
        </p:grpSpPr>
        <p:sp>
          <p:nvSpPr>
            <p:cNvPr id="98"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99"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200"/>
            </a:p>
          </p:txBody>
        </p:sp>
        <p:sp>
          <p:nvSpPr>
            <p:cNvPr id="100" name="Rectangle 7"/>
            <p:cNvSpPr>
              <a:spLocks noChangeArrowheads="1"/>
            </p:cNvSpPr>
            <p:nvPr/>
          </p:nvSpPr>
          <p:spPr bwMode="auto">
            <a:xfrm>
              <a:off x="6893871" y="1990236"/>
              <a:ext cx="360361" cy="360363"/>
            </a:xfrm>
            <a:prstGeom prst="rect">
              <a:avLst/>
            </a:prstGeom>
            <a:noFill/>
            <a:ln w="12700" algn="ctr">
              <a:noFill/>
              <a:miter lim="800000"/>
              <a:headEnd/>
              <a:tailEnd/>
            </a:ln>
            <a:effectLst/>
          </p:spPr>
          <p:txBody>
            <a:bodyPr wrap="none" lIns="90000" tIns="46800" rIns="90000" bIns="46800" anchor="ctr"/>
            <a:lstStyle/>
            <a:p>
              <a:pPr algn="ctr"/>
              <a:r>
                <a:rPr lang="en-US" altLang="ja-JP" sz="2400" dirty="0">
                  <a:solidFill>
                    <a:schemeClr val="accent5"/>
                  </a:solidFill>
                </a:rPr>
                <a:t>3</a:t>
              </a:r>
            </a:p>
          </p:txBody>
        </p:sp>
        <p:sp>
          <p:nvSpPr>
            <p:cNvPr id="101"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200"/>
            </a:p>
          </p:txBody>
        </p:sp>
        <p:sp>
          <p:nvSpPr>
            <p:cNvPr id="102"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spTree>
    <p:extLst>
      <p:ext uri="{BB962C8B-B14F-4D97-AF65-F5344CB8AC3E}">
        <p14:creationId xmlns:p14="http://schemas.microsoft.com/office/powerpoint/2010/main" val="968437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D-FF</a:t>
            </a:r>
            <a:r>
              <a:rPr kumimoji="1" lang="ja-JP" altLang="en-US" dirty="0"/>
              <a:t>：トランジスタ </a:t>
            </a:r>
            <a:r>
              <a:rPr kumimoji="1" lang="en-US" altLang="ja-JP" dirty="0"/>
              <a:t>16</a:t>
            </a:r>
            <a:r>
              <a:rPr kumimoji="1" lang="ja-JP" altLang="en-US" dirty="0"/>
              <a:t>個</a:t>
            </a:r>
          </a:p>
        </p:txBody>
      </p:sp>
      <p:sp>
        <p:nvSpPr>
          <p:cNvPr id="4" name="Freeform 44"/>
          <p:cNvSpPr>
            <a:spLocks/>
          </p:cNvSpPr>
          <p:nvPr/>
        </p:nvSpPr>
        <p:spPr bwMode="auto">
          <a:xfrm>
            <a:off x="2700897" y="2707916"/>
            <a:ext cx="1600588"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5" name="Freeform 43"/>
          <p:cNvSpPr>
            <a:spLocks/>
          </p:cNvSpPr>
          <p:nvPr/>
        </p:nvSpPr>
        <p:spPr bwMode="auto">
          <a:xfrm>
            <a:off x="4860920" y="2707916"/>
            <a:ext cx="1601153" cy="721442"/>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pic>
        <p:nvPicPr>
          <p:cNvPr id="6" name="Picture 30" descr="NOT"/>
          <p:cNvPicPr>
            <a:picLocks noChangeAspect="1" noChangeArrowheads="1"/>
          </p:cNvPicPr>
          <p:nvPr/>
        </p:nvPicPr>
        <p:blipFill>
          <a:blip r:embed="rId2" cstate="print"/>
          <a:srcRect/>
          <a:stretch>
            <a:fillRect/>
          </a:stretch>
        </p:blipFill>
        <p:spPr bwMode="auto">
          <a:xfrm flipH="1">
            <a:off x="3221985" y="2347554"/>
            <a:ext cx="717550" cy="720725"/>
          </a:xfrm>
          <a:prstGeom prst="rect">
            <a:avLst/>
          </a:prstGeom>
          <a:noFill/>
        </p:spPr>
      </p:pic>
      <p:pic>
        <p:nvPicPr>
          <p:cNvPr id="7" name="Picture 31" descr="NOT"/>
          <p:cNvPicPr>
            <a:picLocks noChangeAspect="1" noChangeArrowheads="1"/>
          </p:cNvPicPr>
          <p:nvPr/>
        </p:nvPicPr>
        <p:blipFill>
          <a:blip r:embed="rId2" cstate="print"/>
          <a:srcRect/>
          <a:stretch>
            <a:fillRect/>
          </a:stretch>
        </p:blipFill>
        <p:spPr bwMode="auto">
          <a:xfrm>
            <a:off x="3221985" y="3068279"/>
            <a:ext cx="717550" cy="720725"/>
          </a:xfrm>
          <a:prstGeom prst="rect">
            <a:avLst/>
          </a:prstGeom>
          <a:noFill/>
        </p:spPr>
      </p:pic>
      <p:pic>
        <p:nvPicPr>
          <p:cNvPr id="8" name="Picture 32" descr="NOT"/>
          <p:cNvPicPr>
            <a:picLocks noChangeAspect="1" noChangeArrowheads="1"/>
          </p:cNvPicPr>
          <p:nvPr/>
        </p:nvPicPr>
        <p:blipFill>
          <a:blip r:embed="rId2" cstate="print"/>
          <a:srcRect/>
          <a:stretch>
            <a:fillRect/>
          </a:stretch>
        </p:blipFill>
        <p:spPr bwMode="auto">
          <a:xfrm flipH="1">
            <a:off x="5382573" y="2347554"/>
            <a:ext cx="717550" cy="720725"/>
          </a:xfrm>
          <a:prstGeom prst="rect">
            <a:avLst/>
          </a:prstGeom>
          <a:noFill/>
        </p:spPr>
      </p:pic>
      <p:pic>
        <p:nvPicPr>
          <p:cNvPr id="9" name="Picture 33" descr="NOT"/>
          <p:cNvPicPr>
            <a:picLocks noChangeAspect="1" noChangeArrowheads="1"/>
          </p:cNvPicPr>
          <p:nvPr/>
        </p:nvPicPr>
        <p:blipFill>
          <a:blip r:embed="rId2" cstate="print"/>
          <a:srcRect/>
          <a:stretch>
            <a:fillRect/>
          </a:stretch>
        </p:blipFill>
        <p:spPr bwMode="auto">
          <a:xfrm>
            <a:off x="5382573" y="3068279"/>
            <a:ext cx="717550" cy="720725"/>
          </a:xfrm>
          <a:prstGeom prst="rect">
            <a:avLst/>
          </a:prstGeom>
          <a:noFill/>
        </p:spPr>
      </p:pic>
      <p:sp>
        <p:nvSpPr>
          <p:cNvPr id="10" name="Line 45"/>
          <p:cNvSpPr>
            <a:spLocks noChangeShapeType="1"/>
          </p:cNvSpPr>
          <p:nvPr/>
        </p:nvSpPr>
        <p:spPr bwMode="auto">
          <a:xfrm>
            <a:off x="4301485" y="3428640"/>
            <a:ext cx="739437" cy="718"/>
          </a:xfrm>
          <a:prstGeom prst="line">
            <a:avLst/>
          </a:prstGeom>
          <a:noFill/>
          <a:ln w="9525">
            <a:solidFill>
              <a:schemeClr val="tx1"/>
            </a:solidFill>
            <a:round/>
            <a:headEnd type="oval" w="sm" len="sm"/>
            <a:tailEnd type="triangle" w="med" len="med"/>
          </a:ln>
          <a:effectLst/>
        </p:spPr>
        <p:txBody>
          <a:bodyPr wrap="none" lIns="90000" tIns="46800" rIns="90000" bIns="46800" anchor="ctr"/>
          <a:lstStyle/>
          <a:p>
            <a:endParaRPr lang="ja-JP" altLang="en-US"/>
          </a:p>
        </p:txBody>
      </p:sp>
      <p:sp>
        <p:nvSpPr>
          <p:cNvPr id="11" name="Line 46"/>
          <p:cNvSpPr>
            <a:spLocks noChangeShapeType="1"/>
          </p:cNvSpPr>
          <p:nvPr/>
        </p:nvSpPr>
        <p:spPr bwMode="auto">
          <a:xfrm>
            <a:off x="2142485" y="3428640"/>
            <a:ext cx="738413" cy="718"/>
          </a:xfrm>
          <a:prstGeom prst="line">
            <a:avLst/>
          </a:prstGeom>
          <a:noFill/>
          <a:ln w="9525">
            <a:solidFill>
              <a:schemeClr val="tx1"/>
            </a:solidFill>
            <a:round/>
            <a:headEnd type="none" w="sm" len="sm"/>
            <a:tailEnd type="triangle" w="med" len="med"/>
          </a:ln>
          <a:effectLst/>
        </p:spPr>
        <p:txBody>
          <a:bodyPr wrap="none" lIns="90000" tIns="46800" rIns="90000" bIns="46800" anchor="ctr"/>
          <a:lstStyle/>
          <a:p>
            <a:endParaRPr lang="ja-JP" altLang="en-US"/>
          </a:p>
        </p:txBody>
      </p:sp>
      <p:sp>
        <p:nvSpPr>
          <p:cNvPr id="12" name="Line 56"/>
          <p:cNvSpPr>
            <a:spLocks noChangeShapeType="1"/>
          </p:cNvSpPr>
          <p:nvPr/>
        </p:nvSpPr>
        <p:spPr bwMode="auto">
          <a:xfrm>
            <a:off x="6462073" y="3428641"/>
            <a:ext cx="360362"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sp>
        <p:nvSpPr>
          <p:cNvPr id="13" name="Rectangle 58"/>
          <p:cNvSpPr>
            <a:spLocks noChangeArrowheads="1"/>
          </p:cNvSpPr>
          <p:nvPr/>
        </p:nvSpPr>
        <p:spPr bwMode="auto">
          <a:xfrm>
            <a:off x="1782123" y="3249254"/>
            <a:ext cx="360362" cy="360362"/>
          </a:xfrm>
          <a:prstGeom prst="rect">
            <a:avLst/>
          </a:prstGeom>
          <a:noFill/>
          <a:ln w="12700" algn="ctr">
            <a:noFill/>
            <a:miter lim="800000"/>
            <a:headEnd/>
            <a:tailEnd/>
          </a:ln>
          <a:effectLst/>
        </p:spPr>
        <p:txBody>
          <a:bodyPr wrap="none" lIns="90000" tIns="46800" rIns="90000" bIns="46800" anchor="ctr"/>
          <a:lstStyle/>
          <a:p>
            <a:pPr algn="r"/>
            <a:r>
              <a:rPr lang="en-US" altLang="ja-JP" i="1" dirty="0"/>
              <a:t>d</a:t>
            </a:r>
          </a:p>
        </p:txBody>
      </p:sp>
      <p:sp>
        <p:nvSpPr>
          <p:cNvPr id="14" name="Rectangle 59"/>
          <p:cNvSpPr>
            <a:spLocks noChangeArrowheads="1"/>
          </p:cNvSpPr>
          <p:nvPr/>
        </p:nvSpPr>
        <p:spPr bwMode="auto">
          <a:xfrm>
            <a:off x="6822435" y="3249254"/>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q</a:t>
            </a:r>
          </a:p>
        </p:txBody>
      </p:sp>
      <p:sp>
        <p:nvSpPr>
          <p:cNvPr id="15" name="フローチャート: 手作業 14"/>
          <p:cNvSpPr/>
          <p:nvPr/>
        </p:nvSpPr>
        <p:spPr bwMode="auto">
          <a:xfrm rot="16200000">
            <a:off x="2745897" y="3294356"/>
            <a:ext cx="450005" cy="180002"/>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sp>
        <p:nvSpPr>
          <p:cNvPr id="16" name="Freeform 10"/>
          <p:cNvSpPr>
            <a:spLocks/>
          </p:cNvSpPr>
          <p:nvPr/>
        </p:nvSpPr>
        <p:spPr bwMode="auto">
          <a:xfrm>
            <a:off x="2700896" y="3069354"/>
            <a:ext cx="180002" cy="180002"/>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7" name="フローチャート: 手作業 16"/>
          <p:cNvSpPr/>
          <p:nvPr/>
        </p:nvSpPr>
        <p:spPr bwMode="auto">
          <a:xfrm rot="16200000">
            <a:off x="4905921" y="3294356"/>
            <a:ext cx="450005" cy="180002"/>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sp>
        <p:nvSpPr>
          <p:cNvPr id="18" name="Freeform 10"/>
          <p:cNvSpPr>
            <a:spLocks/>
          </p:cNvSpPr>
          <p:nvPr/>
        </p:nvSpPr>
        <p:spPr bwMode="auto">
          <a:xfrm>
            <a:off x="4860920" y="2979352"/>
            <a:ext cx="180002"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grpSp>
        <p:nvGrpSpPr>
          <p:cNvPr id="48" name="グループ化 47"/>
          <p:cNvGrpSpPr/>
          <p:nvPr/>
        </p:nvGrpSpPr>
        <p:grpSpPr>
          <a:xfrm>
            <a:off x="3150902" y="5424878"/>
            <a:ext cx="1080010" cy="1170013"/>
            <a:chOff x="1871970" y="2562739"/>
            <a:chExt cx="1890019" cy="2559383"/>
          </a:xfrm>
        </p:grpSpPr>
        <p:grpSp>
          <p:nvGrpSpPr>
            <p:cNvPr id="21" name="グループ化 20"/>
            <p:cNvGrpSpPr/>
            <p:nvPr/>
          </p:nvGrpSpPr>
          <p:grpSpPr>
            <a:xfrm>
              <a:off x="2996967" y="4942097"/>
              <a:ext cx="360048" cy="180025"/>
              <a:chOff x="1736601" y="2511982"/>
              <a:chExt cx="360048" cy="180025"/>
            </a:xfrm>
          </p:grpSpPr>
          <p:cxnSp>
            <p:nvCxnSpPr>
              <p:cNvPr id="22" name="直線コネクタ 21"/>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5" name="グループ化 24"/>
            <p:cNvGrpSpPr/>
            <p:nvPr/>
          </p:nvGrpSpPr>
          <p:grpSpPr>
            <a:xfrm>
              <a:off x="2861981" y="4059007"/>
              <a:ext cx="270036" cy="360048"/>
              <a:chOff x="6282228" y="1988808"/>
              <a:chExt cx="270036" cy="360048"/>
            </a:xfrm>
          </p:grpSpPr>
          <p:cxnSp>
            <p:nvCxnSpPr>
              <p:cNvPr id="26" name="直線コネクタ 25"/>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30" name="直線コネクタ 29"/>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33"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4"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35" name="グループ化 34"/>
            <p:cNvGrpSpPr/>
            <p:nvPr/>
          </p:nvGrpSpPr>
          <p:grpSpPr>
            <a:xfrm>
              <a:off x="2771980" y="2978995"/>
              <a:ext cx="360048" cy="360048"/>
              <a:chOff x="3131808" y="1628760"/>
              <a:chExt cx="360048" cy="360048"/>
            </a:xfrm>
          </p:grpSpPr>
          <p:cxnSp>
            <p:nvCxnSpPr>
              <p:cNvPr id="36" name="直線コネクタ 35"/>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40" name="円/楕円 39"/>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42" name="直線コネクタ 41"/>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76" name="グループ化 75"/>
          <p:cNvGrpSpPr/>
          <p:nvPr/>
        </p:nvGrpSpPr>
        <p:grpSpPr>
          <a:xfrm rot="10800000">
            <a:off x="3150902" y="4059365"/>
            <a:ext cx="1080010" cy="1170013"/>
            <a:chOff x="1871970" y="2562739"/>
            <a:chExt cx="1890019" cy="2559383"/>
          </a:xfrm>
        </p:grpSpPr>
        <p:grpSp>
          <p:nvGrpSpPr>
            <p:cNvPr id="77" name="グループ化 76"/>
            <p:cNvGrpSpPr/>
            <p:nvPr/>
          </p:nvGrpSpPr>
          <p:grpSpPr>
            <a:xfrm>
              <a:off x="2996967" y="4942097"/>
              <a:ext cx="360048" cy="180025"/>
              <a:chOff x="1736601" y="2511982"/>
              <a:chExt cx="360048" cy="180025"/>
            </a:xfrm>
          </p:grpSpPr>
          <p:cxnSp>
            <p:nvCxnSpPr>
              <p:cNvPr id="97" name="直線コネクタ 96"/>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8" name="直線コネクタ 97"/>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9" name="直線コネクタ 98"/>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78" name="グループ化 77"/>
            <p:cNvGrpSpPr/>
            <p:nvPr/>
          </p:nvGrpSpPr>
          <p:grpSpPr>
            <a:xfrm>
              <a:off x="2861981" y="4059007"/>
              <a:ext cx="270036" cy="360048"/>
              <a:chOff x="6282228" y="1988808"/>
              <a:chExt cx="270036" cy="360048"/>
            </a:xfrm>
          </p:grpSpPr>
          <p:cxnSp>
            <p:nvCxnSpPr>
              <p:cNvPr id="93" name="直線コネクタ 92"/>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5" name="直線コネクタ 94"/>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79" name="直線コネクタ 78"/>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82"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83"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84" name="グループ化 83"/>
            <p:cNvGrpSpPr/>
            <p:nvPr/>
          </p:nvGrpSpPr>
          <p:grpSpPr>
            <a:xfrm>
              <a:off x="2771980" y="2978995"/>
              <a:ext cx="360048" cy="360048"/>
              <a:chOff x="3131808" y="1628760"/>
              <a:chExt cx="360048" cy="360048"/>
            </a:xfrm>
          </p:grpSpPr>
          <p:cxnSp>
            <p:nvCxnSpPr>
              <p:cNvPr id="88" name="直線コネクタ 87"/>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92" name="円/楕円 91"/>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85" name="直線コネクタ 84"/>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00" name="Line 46"/>
          <p:cNvSpPr>
            <a:spLocks noChangeShapeType="1"/>
          </p:cNvSpPr>
          <p:nvPr/>
        </p:nvSpPr>
        <p:spPr bwMode="auto">
          <a:xfrm flipV="1">
            <a:off x="4230914"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113" name="グループ化 112"/>
          <p:cNvGrpSpPr/>
          <p:nvPr/>
        </p:nvGrpSpPr>
        <p:grpSpPr>
          <a:xfrm rot="5400000">
            <a:off x="2565879" y="5829899"/>
            <a:ext cx="270041" cy="180007"/>
            <a:chOff x="1601967" y="3609002"/>
            <a:chExt cx="540039" cy="360048"/>
          </a:xfrm>
        </p:grpSpPr>
        <p:grpSp>
          <p:nvGrpSpPr>
            <p:cNvPr id="114" name="グループ化 113"/>
            <p:cNvGrpSpPr/>
            <p:nvPr/>
          </p:nvGrpSpPr>
          <p:grpSpPr>
            <a:xfrm rot="10800000">
              <a:off x="1871970" y="3609002"/>
              <a:ext cx="270036" cy="360048"/>
              <a:chOff x="6282228" y="1988808"/>
              <a:chExt cx="270036" cy="360048"/>
            </a:xfrm>
          </p:grpSpPr>
          <p:cxnSp>
            <p:nvCxnSpPr>
              <p:cNvPr id="121" name="直線コネクタ 120"/>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3" name="直線コネクタ 122"/>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15" name="グループ化 114"/>
            <p:cNvGrpSpPr/>
            <p:nvPr/>
          </p:nvGrpSpPr>
          <p:grpSpPr>
            <a:xfrm>
              <a:off x="1601967" y="3609002"/>
              <a:ext cx="360048" cy="360048"/>
              <a:chOff x="3131808" y="1628760"/>
              <a:chExt cx="360048" cy="360048"/>
            </a:xfrm>
          </p:grpSpPr>
          <p:cxnSp>
            <p:nvCxnSpPr>
              <p:cNvPr id="116" name="直線コネクタ 115"/>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7" name="直線コネクタ 116"/>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20" name="円/楕円 119"/>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125" name="グループ化 124"/>
          <p:cNvGrpSpPr/>
          <p:nvPr/>
        </p:nvGrpSpPr>
        <p:grpSpPr>
          <a:xfrm>
            <a:off x="2880899" y="5229378"/>
            <a:ext cx="270041" cy="180007"/>
            <a:chOff x="1601967" y="3609002"/>
            <a:chExt cx="540039" cy="360048"/>
          </a:xfrm>
        </p:grpSpPr>
        <p:grpSp>
          <p:nvGrpSpPr>
            <p:cNvPr id="126" name="グループ化 125"/>
            <p:cNvGrpSpPr/>
            <p:nvPr/>
          </p:nvGrpSpPr>
          <p:grpSpPr>
            <a:xfrm rot="10800000">
              <a:off x="1871970" y="3609002"/>
              <a:ext cx="270036" cy="360048"/>
              <a:chOff x="6282228" y="1988808"/>
              <a:chExt cx="270036" cy="360048"/>
            </a:xfrm>
          </p:grpSpPr>
          <p:cxnSp>
            <p:nvCxnSpPr>
              <p:cNvPr id="133" name="直線コネクタ 132"/>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5" name="直線コネクタ 134"/>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6" name="直線コネクタ 135"/>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27" name="グループ化 126"/>
            <p:cNvGrpSpPr/>
            <p:nvPr/>
          </p:nvGrpSpPr>
          <p:grpSpPr>
            <a:xfrm>
              <a:off x="1601967" y="3609002"/>
              <a:ext cx="360048" cy="360048"/>
              <a:chOff x="3131808" y="1628760"/>
              <a:chExt cx="360048" cy="360048"/>
            </a:xfrm>
          </p:grpSpPr>
          <p:cxnSp>
            <p:nvCxnSpPr>
              <p:cNvPr id="128" name="直線コネクタ 127"/>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9" name="直線コネクタ 128"/>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32" name="円/楕円 131"/>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137" name="Line 46"/>
          <p:cNvSpPr>
            <a:spLocks noChangeShapeType="1"/>
          </p:cNvSpPr>
          <p:nvPr/>
        </p:nvSpPr>
        <p:spPr bwMode="auto">
          <a:xfrm>
            <a:off x="2790898"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38" name="Line 46"/>
          <p:cNvSpPr>
            <a:spLocks noChangeShapeType="1"/>
          </p:cNvSpPr>
          <p:nvPr/>
        </p:nvSpPr>
        <p:spPr bwMode="auto">
          <a:xfrm flipH="1" flipV="1">
            <a:off x="3045403"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139" name="Line 46"/>
          <p:cNvSpPr>
            <a:spLocks noChangeShapeType="1"/>
          </p:cNvSpPr>
          <p:nvPr/>
        </p:nvSpPr>
        <p:spPr bwMode="auto">
          <a:xfrm flipH="1" flipV="1">
            <a:off x="3029905"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40" name="Line 46"/>
          <p:cNvSpPr>
            <a:spLocks noChangeShapeType="1"/>
          </p:cNvSpPr>
          <p:nvPr/>
        </p:nvSpPr>
        <p:spPr bwMode="auto">
          <a:xfrm flipV="1">
            <a:off x="3017394"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42" name="Line 46"/>
          <p:cNvSpPr>
            <a:spLocks noChangeShapeType="1"/>
          </p:cNvSpPr>
          <p:nvPr/>
        </p:nvSpPr>
        <p:spPr bwMode="auto">
          <a:xfrm>
            <a:off x="2250893"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44" name="Line 46"/>
          <p:cNvSpPr>
            <a:spLocks noChangeShapeType="1"/>
          </p:cNvSpPr>
          <p:nvPr/>
        </p:nvSpPr>
        <p:spPr bwMode="auto">
          <a:xfrm flipV="1">
            <a:off x="4230914" y="5949386"/>
            <a:ext cx="450005"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nvGrpSpPr>
          <p:cNvPr id="145" name="グループ化 144"/>
          <p:cNvGrpSpPr/>
          <p:nvPr/>
        </p:nvGrpSpPr>
        <p:grpSpPr>
          <a:xfrm>
            <a:off x="5220924" y="5424878"/>
            <a:ext cx="1080010" cy="1170013"/>
            <a:chOff x="1871970" y="2562739"/>
            <a:chExt cx="1890019" cy="2559383"/>
          </a:xfrm>
        </p:grpSpPr>
        <p:grpSp>
          <p:nvGrpSpPr>
            <p:cNvPr id="146" name="グループ化 145"/>
            <p:cNvGrpSpPr/>
            <p:nvPr/>
          </p:nvGrpSpPr>
          <p:grpSpPr>
            <a:xfrm>
              <a:off x="2996967" y="4942097"/>
              <a:ext cx="360048" cy="180025"/>
              <a:chOff x="1736601" y="2511982"/>
              <a:chExt cx="360048" cy="180025"/>
            </a:xfrm>
          </p:grpSpPr>
          <p:cxnSp>
            <p:nvCxnSpPr>
              <p:cNvPr id="166" name="直線コネクタ 165"/>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7" name="直線コネクタ 166"/>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8" name="直線コネクタ 167"/>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47" name="グループ化 146"/>
            <p:cNvGrpSpPr/>
            <p:nvPr/>
          </p:nvGrpSpPr>
          <p:grpSpPr>
            <a:xfrm>
              <a:off x="2861981" y="4059007"/>
              <a:ext cx="270036" cy="360048"/>
              <a:chOff x="6282228" y="1988808"/>
              <a:chExt cx="270036" cy="360048"/>
            </a:xfrm>
          </p:grpSpPr>
          <p:cxnSp>
            <p:nvCxnSpPr>
              <p:cNvPr id="162" name="直線コネクタ 161"/>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3" name="直線コネクタ 162"/>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4" name="直線コネクタ 163"/>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5" name="直線コネクタ 164"/>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48" name="直線コネクタ 147"/>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51"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2"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53" name="グループ化 152"/>
            <p:cNvGrpSpPr/>
            <p:nvPr/>
          </p:nvGrpSpPr>
          <p:grpSpPr>
            <a:xfrm>
              <a:off x="2771980" y="2978995"/>
              <a:ext cx="360048" cy="360048"/>
              <a:chOff x="3131808" y="1628760"/>
              <a:chExt cx="360048" cy="360048"/>
            </a:xfrm>
          </p:grpSpPr>
          <p:cxnSp>
            <p:nvCxnSpPr>
              <p:cNvPr id="157" name="直線コネクタ 156"/>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9" name="直線コネクタ 158"/>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0" name="直線コネクタ 159"/>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61" name="円/楕円 160"/>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54" name="直線コネクタ 153"/>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55" name="直線コネクタ 154"/>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69" name="グループ化 168"/>
          <p:cNvGrpSpPr/>
          <p:nvPr/>
        </p:nvGrpSpPr>
        <p:grpSpPr>
          <a:xfrm rot="10800000">
            <a:off x="5220924" y="4059365"/>
            <a:ext cx="1080010" cy="1170013"/>
            <a:chOff x="1871970" y="2562739"/>
            <a:chExt cx="1890019" cy="2559383"/>
          </a:xfrm>
        </p:grpSpPr>
        <p:grpSp>
          <p:nvGrpSpPr>
            <p:cNvPr id="170" name="グループ化 169"/>
            <p:cNvGrpSpPr/>
            <p:nvPr/>
          </p:nvGrpSpPr>
          <p:grpSpPr>
            <a:xfrm>
              <a:off x="2996967" y="4942097"/>
              <a:ext cx="360048" cy="180025"/>
              <a:chOff x="1736601" y="2511982"/>
              <a:chExt cx="360048" cy="180025"/>
            </a:xfrm>
          </p:grpSpPr>
          <p:cxnSp>
            <p:nvCxnSpPr>
              <p:cNvPr id="190" name="直線コネクタ 189"/>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71" name="グループ化 170"/>
            <p:cNvGrpSpPr/>
            <p:nvPr/>
          </p:nvGrpSpPr>
          <p:grpSpPr>
            <a:xfrm>
              <a:off x="2861981" y="4059007"/>
              <a:ext cx="270036" cy="360048"/>
              <a:chOff x="6282228" y="1988808"/>
              <a:chExt cx="270036" cy="360048"/>
            </a:xfrm>
          </p:grpSpPr>
          <p:cxnSp>
            <p:nvCxnSpPr>
              <p:cNvPr id="186" name="直線コネクタ 185"/>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72" name="直線コネクタ 171"/>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73" name="直線コネクタ 172"/>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74" name="直線コネクタ 173"/>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75"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76"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77" name="グループ化 176"/>
            <p:cNvGrpSpPr/>
            <p:nvPr/>
          </p:nvGrpSpPr>
          <p:grpSpPr>
            <a:xfrm>
              <a:off x="2771980" y="2978995"/>
              <a:ext cx="360048" cy="360048"/>
              <a:chOff x="3131808" y="1628760"/>
              <a:chExt cx="360048" cy="360048"/>
            </a:xfrm>
          </p:grpSpPr>
          <p:cxnSp>
            <p:nvCxnSpPr>
              <p:cNvPr id="181" name="直線コネクタ 180"/>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85" name="円/楕円 184"/>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78" name="直線コネクタ 177"/>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79" name="直線コネクタ 178"/>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80" name="直線コネクタ 179"/>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93" name="Line 46"/>
          <p:cNvSpPr>
            <a:spLocks noChangeShapeType="1"/>
          </p:cNvSpPr>
          <p:nvPr/>
        </p:nvSpPr>
        <p:spPr bwMode="auto">
          <a:xfrm flipV="1">
            <a:off x="6300936"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194" name="グループ化 193"/>
          <p:cNvGrpSpPr/>
          <p:nvPr/>
        </p:nvGrpSpPr>
        <p:grpSpPr>
          <a:xfrm rot="5400000">
            <a:off x="4635901" y="5829899"/>
            <a:ext cx="270041" cy="180007"/>
            <a:chOff x="1601967" y="3609002"/>
            <a:chExt cx="540039" cy="360048"/>
          </a:xfrm>
        </p:grpSpPr>
        <p:grpSp>
          <p:nvGrpSpPr>
            <p:cNvPr id="195" name="グループ化 194"/>
            <p:cNvGrpSpPr/>
            <p:nvPr/>
          </p:nvGrpSpPr>
          <p:grpSpPr>
            <a:xfrm rot="10800000">
              <a:off x="1871970" y="3609002"/>
              <a:ext cx="270036" cy="360048"/>
              <a:chOff x="6282228" y="1988808"/>
              <a:chExt cx="270036" cy="360048"/>
            </a:xfrm>
          </p:grpSpPr>
          <p:cxnSp>
            <p:nvCxnSpPr>
              <p:cNvPr id="202" name="直線コネクタ 201"/>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3" name="直線コネクタ 202"/>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96" name="グループ化 195"/>
            <p:cNvGrpSpPr/>
            <p:nvPr/>
          </p:nvGrpSpPr>
          <p:grpSpPr>
            <a:xfrm>
              <a:off x="1601967" y="3609002"/>
              <a:ext cx="360048" cy="360048"/>
              <a:chOff x="3131808" y="1628760"/>
              <a:chExt cx="360048" cy="360048"/>
            </a:xfrm>
          </p:grpSpPr>
          <p:cxnSp>
            <p:nvCxnSpPr>
              <p:cNvPr id="197" name="直線コネクタ 196"/>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8" name="直線コネクタ 197"/>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9" name="直線コネクタ 198"/>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0" name="直線コネクタ 199"/>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01" name="円/楕円 200"/>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206" name="グループ化 205"/>
          <p:cNvGrpSpPr/>
          <p:nvPr/>
        </p:nvGrpSpPr>
        <p:grpSpPr>
          <a:xfrm>
            <a:off x="4950921" y="5229378"/>
            <a:ext cx="270041" cy="180007"/>
            <a:chOff x="1601967" y="3609002"/>
            <a:chExt cx="540039" cy="360048"/>
          </a:xfrm>
        </p:grpSpPr>
        <p:grpSp>
          <p:nvGrpSpPr>
            <p:cNvPr id="207" name="グループ化 206"/>
            <p:cNvGrpSpPr/>
            <p:nvPr/>
          </p:nvGrpSpPr>
          <p:grpSpPr>
            <a:xfrm rot="10800000">
              <a:off x="1871970" y="3609002"/>
              <a:ext cx="270036" cy="360048"/>
              <a:chOff x="6282228" y="1988808"/>
              <a:chExt cx="270036" cy="360048"/>
            </a:xfrm>
          </p:grpSpPr>
          <p:cxnSp>
            <p:nvCxnSpPr>
              <p:cNvPr id="214" name="直線コネクタ 213"/>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6" name="直線コネクタ 215"/>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7" name="直線コネクタ 216"/>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08" name="グループ化 207"/>
            <p:cNvGrpSpPr/>
            <p:nvPr/>
          </p:nvGrpSpPr>
          <p:grpSpPr>
            <a:xfrm>
              <a:off x="1601967" y="3609002"/>
              <a:ext cx="360048" cy="360048"/>
              <a:chOff x="3131808" y="1628760"/>
              <a:chExt cx="360048" cy="360048"/>
            </a:xfrm>
          </p:grpSpPr>
          <p:cxnSp>
            <p:nvCxnSpPr>
              <p:cNvPr id="209" name="直線コネクタ 208"/>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0" name="直線コネクタ 209"/>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1" name="直線コネクタ 210"/>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13" name="円/楕円 212"/>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218" name="Line 46"/>
          <p:cNvSpPr>
            <a:spLocks noChangeShapeType="1"/>
          </p:cNvSpPr>
          <p:nvPr/>
        </p:nvSpPr>
        <p:spPr bwMode="auto">
          <a:xfrm>
            <a:off x="4860920"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219" name="Line 46"/>
          <p:cNvSpPr>
            <a:spLocks noChangeShapeType="1"/>
          </p:cNvSpPr>
          <p:nvPr/>
        </p:nvSpPr>
        <p:spPr bwMode="auto">
          <a:xfrm flipH="1" flipV="1">
            <a:off x="5115425"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220" name="Line 46"/>
          <p:cNvSpPr>
            <a:spLocks noChangeShapeType="1"/>
          </p:cNvSpPr>
          <p:nvPr/>
        </p:nvSpPr>
        <p:spPr bwMode="auto">
          <a:xfrm flipH="1" flipV="1">
            <a:off x="5099927"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221" name="Line 46"/>
          <p:cNvSpPr>
            <a:spLocks noChangeShapeType="1"/>
          </p:cNvSpPr>
          <p:nvPr/>
        </p:nvSpPr>
        <p:spPr bwMode="auto">
          <a:xfrm flipV="1">
            <a:off x="5087416"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223" name="Line 46"/>
          <p:cNvSpPr>
            <a:spLocks noChangeShapeType="1"/>
          </p:cNvSpPr>
          <p:nvPr/>
        </p:nvSpPr>
        <p:spPr bwMode="auto">
          <a:xfrm flipV="1">
            <a:off x="6300936" y="5949386"/>
            <a:ext cx="540006"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nvGrpSpPr>
          <p:cNvPr id="224" name="グループ化 223"/>
          <p:cNvGrpSpPr/>
          <p:nvPr/>
        </p:nvGrpSpPr>
        <p:grpSpPr>
          <a:xfrm>
            <a:off x="4031994" y="998973"/>
            <a:ext cx="990011" cy="720008"/>
            <a:chOff x="6369707" y="1718772"/>
            <a:chExt cx="1441450" cy="1085855"/>
          </a:xfrm>
        </p:grpSpPr>
        <p:sp>
          <p:nvSpPr>
            <p:cNvPr id="225"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226"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400"/>
            </a:p>
          </p:txBody>
        </p:sp>
        <p:sp>
          <p:nvSpPr>
            <p:cNvPr id="227" name="Rectangle 7"/>
            <p:cNvSpPr>
              <a:spLocks noChangeArrowheads="1"/>
            </p:cNvSpPr>
            <p:nvPr/>
          </p:nvSpPr>
          <p:spPr bwMode="auto">
            <a:xfrm>
              <a:off x="7088845" y="1817206"/>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q</a:t>
              </a:r>
              <a:endParaRPr lang="en-US" altLang="ja-JP" sz="1400" dirty="0"/>
            </a:p>
          </p:txBody>
        </p:sp>
        <p:sp>
          <p:nvSpPr>
            <p:cNvPr id="228" name="Rectangle 8"/>
            <p:cNvSpPr>
              <a:spLocks noChangeArrowheads="1"/>
            </p:cNvSpPr>
            <p:nvPr/>
          </p:nvSpPr>
          <p:spPr bwMode="auto">
            <a:xfrm>
              <a:off x="6730070" y="1817206"/>
              <a:ext cx="360362" cy="360363"/>
            </a:xfrm>
            <a:prstGeom prst="rect">
              <a:avLst/>
            </a:prstGeom>
            <a:noFill/>
            <a:ln w="12700" algn="ctr">
              <a:noFill/>
              <a:miter lim="800000"/>
              <a:headEnd/>
              <a:tailEnd/>
            </a:ln>
            <a:effectLst/>
          </p:spPr>
          <p:txBody>
            <a:bodyPr wrap="none" lIns="90000" tIns="46800" rIns="90000" bIns="46800" anchor="ctr"/>
            <a:lstStyle/>
            <a:p>
              <a:pPr algn="l"/>
              <a:r>
                <a:rPr lang="en-US" altLang="ja-JP" sz="1400" i="1" dirty="0"/>
                <a:t>d</a:t>
              </a:r>
              <a:endParaRPr lang="en-US" altLang="ja-JP" sz="1400" dirty="0"/>
            </a:p>
          </p:txBody>
        </p:sp>
        <p:sp>
          <p:nvSpPr>
            <p:cNvPr id="229"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400"/>
            </a:p>
          </p:txBody>
        </p:sp>
        <p:sp>
          <p:nvSpPr>
            <p:cNvPr id="230"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231" name="Rectangle 11"/>
            <p:cNvSpPr>
              <a:spLocks noChangeArrowheads="1"/>
            </p:cNvSpPr>
            <p:nvPr/>
          </p:nvSpPr>
          <p:spPr bwMode="auto">
            <a:xfrm>
              <a:off x="6642023" y="2348988"/>
              <a:ext cx="720097" cy="360049"/>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clk</a:t>
              </a:r>
              <a:endParaRPr lang="en-US" altLang="ja-JP" sz="1400" dirty="0"/>
            </a:p>
          </p:txBody>
        </p:sp>
      </p:grpSp>
    </p:spTree>
    <p:extLst>
      <p:ext uri="{BB962C8B-B14F-4D97-AF65-F5344CB8AC3E}">
        <p14:creationId xmlns:p14="http://schemas.microsoft.com/office/powerpoint/2010/main" val="3759277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また、基礎的な質問で申し訳ないのですが、あるソフトウェアをコンパイルするときにそのアセンブリが命令メモリに格納されるアドレスは常に共通なのでしょうか。ローカル履歴を参照する分岐予測のやり方ではこれが成立していないとあまり機能しないのではないかと考えました。（そもそも言葉が正しいか不安なので、認識に誤りがあれば訂正をお願いします）</a:t>
            </a:r>
          </a:p>
        </p:txBody>
      </p:sp>
    </p:spTree>
    <p:extLst>
      <p:ext uri="{BB962C8B-B14F-4D97-AF65-F5344CB8AC3E}">
        <p14:creationId xmlns:p14="http://schemas.microsoft.com/office/powerpoint/2010/main" val="39706811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マルチプレクサ：トランジスタ </a:t>
            </a:r>
            <a:r>
              <a:rPr kumimoji="1" lang="en-US" altLang="ja-JP" dirty="0"/>
              <a:t>6</a:t>
            </a:r>
            <a:r>
              <a:rPr kumimoji="1" lang="ja-JP" altLang="en-US" dirty="0"/>
              <a:t>個</a:t>
            </a:r>
          </a:p>
        </p:txBody>
      </p:sp>
      <p:sp>
        <p:nvSpPr>
          <p:cNvPr id="232" name="Line 9"/>
          <p:cNvSpPr>
            <a:spLocks noChangeShapeType="1"/>
          </p:cNvSpPr>
          <p:nvPr/>
        </p:nvSpPr>
        <p:spPr bwMode="auto">
          <a:xfrm>
            <a:off x="3671990" y="1988984"/>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233" name="Line 9"/>
          <p:cNvSpPr>
            <a:spLocks noChangeShapeType="1"/>
          </p:cNvSpPr>
          <p:nvPr/>
        </p:nvSpPr>
        <p:spPr bwMode="auto">
          <a:xfrm>
            <a:off x="3671990" y="2708992"/>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234" name="Line 9"/>
          <p:cNvSpPr>
            <a:spLocks noChangeShapeType="1"/>
          </p:cNvSpPr>
          <p:nvPr/>
        </p:nvSpPr>
        <p:spPr bwMode="auto">
          <a:xfrm>
            <a:off x="4301997" y="2348988"/>
            <a:ext cx="450005" cy="0"/>
          </a:xfrm>
          <a:prstGeom prst="line">
            <a:avLst/>
          </a:prstGeom>
          <a:noFill/>
          <a:ln w="9525">
            <a:solidFill>
              <a:schemeClr val="tx1"/>
            </a:solidFill>
            <a:round/>
            <a:headEnd/>
            <a:tailEnd type="triangle" w="med" len="lg"/>
          </a:ln>
          <a:effectLst/>
        </p:spPr>
        <p:txBody>
          <a:bodyPr wrap="none" lIns="90000" tIns="46800" rIns="90000" bIns="46800" anchor="ctr"/>
          <a:lstStyle/>
          <a:p>
            <a:endParaRPr lang="ja-JP" altLang="en-US" sz="1200"/>
          </a:p>
        </p:txBody>
      </p:sp>
      <p:sp>
        <p:nvSpPr>
          <p:cNvPr id="222" name="フローチャート: 手作業 221"/>
          <p:cNvSpPr/>
          <p:nvPr/>
        </p:nvSpPr>
        <p:spPr bwMode="auto">
          <a:xfrm rot="16200000">
            <a:off x="3626990" y="2213986"/>
            <a:ext cx="1260014" cy="270003"/>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ea typeface="メイリオ" panose="020B0604030504040204" pitchFamily="50" charset="-128"/>
            </a:endParaRPr>
          </a:p>
        </p:txBody>
      </p:sp>
      <p:sp>
        <p:nvSpPr>
          <p:cNvPr id="310" name="Line 9"/>
          <p:cNvSpPr>
            <a:spLocks noChangeShapeType="1"/>
          </p:cNvSpPr>
          <p:nvPr/>
        </p:nvSpPr>
        <p:spPr bwMode="auto">
          <a:xfrm>
            <a:off x="4301998" y="1538979"/>
            <a:ext cx="0" cy="360004"/>
          </a:xfrm>
          <a:prstGeom prst="line">
            <a:avLst/>
          </a:prstGeom>
          <a:noFill/>
          <a:ln w="9525">
            <a:solidFill>
              <a:schemeClr val="tx1"/>
            </a:solidFill>
            <a:round/>
            <a:headEnd/>
            <a:tailEnd type="triangle" w="med" len="lg"/>
          </a:ln>
          <a:effectLst/>
        </p:spPr>
        <p:txBody>
          <a:bodyPr wrap="none" lIns="90000" tIns="46800" rIns="90000" bIns="46800" anchor="ctr"/>
          <a:lstStyle/>
          <a:p>
            <a:endParaRPr lang="ja-JP" altLang="en-US" sz="1200"/>
          </a:p>
        </p:txBody>
      </p:sp>
      <p:grpSp>
        <p:nvGrpSpPr>
          <p:cNvPr id="19" name="グループ化 18"/>
          <p:cNvGrpSpPr/>
          <p:nvPr/>
        </p:nvGrpSpPr>
        <p:grpSpPr>
          <a:xfrm>
            <a:off x="3221985" y="3789004"/>
            <a:ext cx="2521029" cy="1530055"/>
            <a:chOff x="2361128" y="5229020"/>
            <a:chExt cx="1489701" cy="810047"/>
          </a:xfrm>
        </p:grpSpPr>
        <p:grpSp>
          <p:nvGrpSpPr>
            <p:cNvPr id="286" name="グループ化 285"/>
            <p:cNvGrpSpPr/>
            <p:nvPr/>
          </p:nvGrpSpPr>
          <p:grpSpPr>
            <a:xfrm rot="16200000">
              <a:off x="2906965" y="5814043"/>
              <a:ext cx="270041" cy="180007"/>
              <a:chOff x="1601967" y="3609002"/>
              <a:chExt cx="540039" cy="360048"/>
            </a:xfrm>
          </p:grpSpPr>
          <p:grpSp>
            <p:nvGrpSpPr>
              <p:cNvPr id="287" name="グループ化 286"/>
              <p:cNvGrpSpPr/>
              <p:nvPr/>
            </p:nvGrpSpPr>
            <p:grpSpPr>
              <a:xfrm rot="10800000">
                <a:off x="1871970" y="3609002"/>
                <a:ext cx="270036" cy="360048"/>
                <a:chOff x="6282228" y="1988808"/>
                <a:chExt cx="270036" cy="360048"/>
              </a:xfrm>
            </p:grpSpPr>
            <p:cxnSp>
              <p:nvCxnSpPr>
                <p:cNvPr id="294" name="直線コネクタ 293"/>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5" name="直線コネクタ 294"/>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6" name="直線コネクタ 295"/>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7" name="直線コネクタ 296"/>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88" name="グループ化 287"/>
              <p:cNvGrpSpPr/>
              <p:nvPr/>
            </p:nvGrpSpPr>
            <p:grpSpPr>
              <a:xfrm>
                <a:off x="1601967" y="3609002"/>
                <a:ext cx="360048" cy="360048"/>
                <a:chOff x="3131808" y="1628760"/>
                <a:chExt cx="360048" cy="360048"/>
              </a:xfrm>
            </p:grpSpPr>
            <p:cxnSp>
              <p:nvCxnSpPr>
                <p:cNvPr id="289" name="直線コネクタ 288"/>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0" name="直線コネクタ 289"/>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1" name="直線コネクタ 290"/>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2" name="直線コネクタ 291"/>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93" name="円/楕円 292"/>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298" name="グループ化 297"/>
            <p:cNvGrpSpPr/>
            <p:nvPr/>
          </p:nvGrpSpPr>
          <p:grpSpPr>
            <a:xfrm rot="5400000">
              <a:off x="2906965" y="5274037"/>
              <a:ext cx="270041" cy="180007"/>
              <a:chOff x="1601967" y="3609002"/>
              <a:chExt cx="540039" cy="360048"/>
            </a:xfrm>
          </p:grpSpPr>
          <p:grpSp>
            <p:nvGrpSpPr>
              <p:cNvPr id="299" name="グループ化 298"/>
              <p:cNvGrpSpPr/>
              <p:nvPr/>
            </p:nvGrpSpPr>
            <p:grpSpPr>
              <a:xfrm rot="10800000">
                <a:off x="1871970" y="3609002"/>
                <a:ext cx="270036" cy="360048"/>
                <a:chOff x="6282228" y="1988808"/>
                <a:chExt cx="270036" cy="360048"/>
              </a:xfrm>
            </p:grpSpPr>
            <p:cxnSp>
              <p:nvCxnSpPr>
                <p:cNvPr id="306" name="直線コネクタ 305"/>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07" name="直線コネクタ 306"/>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08" name="直線コネクタ 307"/>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09" name="直線コネクタ 308"/>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300" name="グループ化 299"/>
              <p:cNvGrpSpPr/>
              <p:nvPr/>
            </p:nvGrpSpPr>
            <p:grpSpPr>
              <a:xfrm>
                <a:off x="1601967" y="3609002"/>
                <a:ext cx="360048" cy="360048"/>
                <a:chOff x="3131808" y="1628760"/>
                <a:chExt cx="360048" cy="360048"/>
              </a:xfrm>
            </p:grpSpPr>
            <p:cxnSp>
              <p:nvCxnSpPr>
                <p:cNvPr id="301" name="直線コネクタ 300"/>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02" name="直線コネクタ 301"/>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03" name="直線コネクタ 302"/>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04" name="直線コネクタ 303"/>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305" name="円/楕円 304"/>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311" name="Line 46"/>
            <p:cNvSpPr>
              <a:spLocks noChangeShapeType="1"/>
            </p:cNvSpPr>
            <p:nvPr/>
          </p:nvSpPr>
          <p:spPr bwMode="auto">
            <a:xfrm flipH="1" flipV="1">
              <a:off x="3041983" y="5499022"/>
              <a:ext cx="0" cy="24777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312" name="Line 46"/>
            <p:cNvSpPr>
              <a:spLocks noChangeShapeType="1"/>
            </p:cNvSpPr>
            <p:nvPr/>
          </p:nvSpPr>
          <p:spPr bwMode="auto">
            <a:xfrm flipV="1">
              <a:off x="2681979" y="538577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313" name="Line 46"/>
            <p:cNvSpPr>
              <a:spLocks noChangeShapeType="1"/>
            </p:cNvSpPr>
            <p:nvPr/>
          </p:nvSpPr>
          <p:spPr bwMode="auto">
            <a:xfrm flipV="1">
              <a:off x="2681979" y="587452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314" name="Line 46"/>
            <p:cNvSpPr>
              <a:spLocks noChangeShapeType="1"/>
            </p:cNvSpPr>
            <p:nvPr/>
          </p:nvSpPr>
          <p:spPr bwMode="auto">
            <a:xfrm flipV="1">
              <a:off x="3131984" y="587452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315" name="Freeform 10"/>
            <p:cNvSpPr>
              <a:spLocks/>
            </p:cNvSpPr>
            <p:nvPr/>
          </p:nvSpPr>
          <p:spPr bwMode="auto">
            <a:xfrm rot="5400000" flipV="1">
              <a:off x="3019216" y="5498542"/>
              <a:ext cx="49554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17" name="Line 9"/>
            <p:cNvSpPr>
              <a:spLocks noChangeShapeType="1"/>
            </p:cNvSpPr>
            <p:nvPr/>
          </p:nvSpPr>
          <p:spPr bwMode="auto">
            <a:xfrm>
              <a:off x="3400824" y="5625038"/>
              <a:ext cx="450005" cy="0"/>
            </a:xfrm>
            <a:prstGeom prst="line">
              <a:avLst/>
            </a:prstGeom>
            <a:noFill/>
            <a:ln w="9525">
              <a:solidFill>
                <a:schemeClr val="tx1"/>
              </a:solidFill>
              <a:round/>
              <a:headEnd type="oval"/>
              <a:tailEnd type="triangle" w="med" len="lg"/>
            </a:ln>
            <a:effectLst/>
          </p:spPr>
          <p:txBody>
            <a:bodyPr wrap="none" lIns="90000" tIns="46800" rIns="90000" bIns="46800" anchor="ctr"/>
            <a:lstStyle/>
            <a:p>
              <a:endParaRPr lang="ja-JP" altLang="en-US" sz="1200"/>
            </a:p>
          </p:txBody>
        </p:sp>
        <p:sp>
          <p:nvSpPr>
            <p:cNvPr id="320" name="Line 46"/>
            <p:cNvSpPr>
              <a:spLocks noChangeShapeType="1"/>
            </p:cNvSpPr>
            <p:nvPr/>
          </p:nvSpPr>
          <p:spPr bwMode="auto">
            <a:xfrm flipV="1">
              <a:off x="2361128" y="5626621"/>
              <a:ext cx="680728" cy="0"/>
            </a:xfrm>
            <a:prstGeom prst="line">
              <a:avLst/>
            </a:prstGeom>
            <a:noFill/>
            <a:ln w="9525">
              <a:solidFill>
                <a:schemeClr val="tx1"/>
              </a:solidFill>
              <a:round/>
              <a:headEnd type="none" w="sm" len="sm"/>
              <a:tailEnd type="oval" w="med" len="med"/>
            </a:ln>
            <a:effectLst/>
          </p:spPr>
          <p:txBody>
            <a:bodyPr wrap="none" lIns="90000" tIns="46800" rIns="90000" bIns="46800" anchor="ctr"/>
            <a:lstStyle/>
            <a:p>
              <a:endParaRPr lang="ja-JP" altLang="en-US"/>
            </a:p>
          </p:txBody>
        </p:sp>
      </p:grpSp>
      <p:grpSp>
        <p:nvGrpSpPr>
          <p:cNvPr id="322" name="グループ化 321"/>
          <p:cNvGrpSpPr/>
          <p:nvPr/>
        </p:nvGrpSpPr>
        <p:grpSpPr>
          <a:xfrm>
            <a:off x="1511966" y="3803518"/>
            <a:ext cx="1712994" cy="1671274"/>
            <a:chOff x="1871970" y="2562739"/>
            <a:chExt cx="1890019" cy="2559383"/>
          </a:xfrm>
        </p:grpSpPr>
        <p:grpSp>
          <p:nvGrpSpPr>
            <p:cNvPr id="323" name="グループ化 322"/>
            <p:cNvGrpSpPr/>
            <p:nvPr/>
          </p:nvGrpSpPr>
          <p:grpSpPr>
            <a:xfrm>
              <a:off x="2996967" y="4942097"/>
              <a:ext cx="360048" cy="180025"/>
              <a:chOff x="1736601" y="2511982"/>
              <a:chExt cx="360048" cy="180025"/>
            </a:xfrm>
          </p:grpSpPr>
          <p:cxnSp>
            <p:nvCxnSpPr>
              <p:cNvPr id="343" name="直線コネクタ 342"/>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4" name="直線コネクタ 343"/>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5" name="直線コネクタ 344"/>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324" name="グループ化 323"/>
            <p:cNvGrpSpPr/>
            <p:nvPr/>
          </p:nvGrpSpPr>
          <p:grpSpPr>
            <a:xfrm>
              <a:off x="2861981" y="4059007"/>
              <a:ext cx="270036" cy="360048"/>
              <a:chOff x="6282228" y="1988808"/>
              <a:chExt cx="270036" cy="360048"/>
            </a:xfrm>
          </p:grpSpPr>
          <p:cxnSp>
            <p:nvCxnSpPr>
              <p:cNvPr id="339" name="直線コネクタ 33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0" name="直線コネクタ 33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1" name="直線コネクタ 34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2" name="直線コネクタ 34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325" name="直線コネクタ 324"/>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326" name="直線コネクタ 325"/>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27" name="直線コネクタ 326"/>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328"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29"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330" name="グループ化 329"/>
            <p:cNvGrpSpPr/>
            <p:nvPr/>
          </p:nvGrpSpPr>
          <p:grpSpPr>
            <a:xfrm>
              <a:off x="2771980" y="2978995"/>
              <a:ext cx="360048" cy="360048"/>
              <a:chOff x="3131808" y="1628760"/>
              <a:chExt cx="360048" cy="360048"/>
            </a:xfrm>
          </p:grpSpPr>
          <p:cxnSp>
            <p:nvCxnSpPr>
              <p:cNvPr id="334" name="直線コネクタ 33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35" name="直線コネクタ 33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36" name="直線コネクタ 33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37" name="直線コネクタ 33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338" name="円/楕円 33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331" name="直線コネクタ 330"/>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332" name="直線コネクタ 331"/>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33" name="直線コネクタ 332"/>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346" name="Rectangle 59"/>
          <p:cNvSpPr>
            <a:spLocks noChangeArrowheads="1"/>
          </p:cNvSpPr>
          <p:nvPr/>
        </p:nvSpPr>
        <p:spPr bwMode="auto">
          <a:xfrm>
            <a:off x="4752002" y="2168986"/>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o</a:t>
            </a:r>
          </a:p>
        </p:txBody>
      </p:sp>
      <p:sp>
        <p:nvSpPr>
          <p:cNvPr id="347" name="Rectangle 59"/>
          <p:cNvSpPr>
            <a:spLocks noChangeArrowheads="1"/>
          </p:cNvSpPr>
          <p:nvPr/>
        </p:nvSpPr>
        <p:spPr bwMode="auto">
          <a:xfrm>
            <a:off x="4211996" y="1178975"/>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s</a:t>
            </a:r>
          </a:p>
        </p:txBody>
      </p:sp>
      <p:sp>
        <p:nvSpPr>
          <p:cNvPr id="348" name="Rectangle 59"/>
          <p:cNvSpPr>
            <a:spLocks noChangeArrowheads="1"/>
          </p:cNvSpPr>
          <p:nvPr/>
        </p:nvSpPr>
        <p:spPr bwMode="auto">
          <a:xfrm>
            <a:off x="3401987" y="1718981"/>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i0</a:t>
            </a:r>
          </a:p>
        </p:txBody>
      </p:sp>
      <p:sp>
        <p:nvSpPr>
          <p:cNvPr id="349" name="Rectangle 59"/>
          <p:cNvSpPr>
            <a:spLocks noChangeArrowheads="1"/>
          </p:cNvSpPr>
          <p:nvPr/>
        </p:nvSpPr>
        <p:spPr bwMode="auto">
          <a:xfrm>
            <a:off x="3401987" y="2438989"/>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i1</a:t>
            </a:r>
          </a:p>
        </p:txBody>
      </p:sp>
      <p:sp>
        <p:nvSpPr>
          <p:cNvPr id="350" name="Rectangle 59"/>
          <p:cNvSpPr>
            <a:spLocks noChangeArrowheads="1"/>
          </p:cNvSpPr>
          <p:nvPr/>
        </p:nvSpPr>
        <p:spPr bwMode="auto">
          <a:xfrm>
            <a:off x="1241963" y="4329010"/>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s</a:t>
            </a:r>
          </a:p>
        </p:txBody>
      </p:sp>
      <p:sp>
        <p:nvSpPr>
          <p:cNvPr id="351" name="Rectangle 59"/>
          <p:cNvSpPr>
            <a:spLocks noChangeArrowheads="1"/>
          </p:cNvSpPr>
          <p:nvPr/>
        </p:nvSpPr>
        <p:spPr bwMode="auto">
          <a:xfrm>
            <a:off x="4214973" y="3429000"/>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s</a:t>
            </a:r>
          </a:p>
        </p:txBody>
      </p:sp>
      <p:sp>
        <p:nvSpPr>
          <p:cNvPr id="352" name="Rectangle 59"/>
          <p:cNvSpPr>
            <a:spLocks noChangeArrowheads="1"/>
          </p:cNvSpPr>
          <p:nvPr/>
        </p:nvSpPr>
        <p:spPr bwMode="auto">
          <a:xfrm>
            <a:off x="3404964" y="3879005"/>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i0</a:t>
            </a:r>
          </a:p>
        </p:txBody>
      </p:sp>
      <p:sp>
        <p:nvSpPr>
          <p:cNvPr id="353" name="Rectangle 59"/>
          <p:cNvSpPr>
            <a:spLocks noChangeArrowheads="1"/>
          </p:cNvSpPr>
          <p:nvPr/>
        </p:nvSpPr>
        <p:spPr bwMode="auto">
          <a:xfrm>
            <a:off x="3401987" y="4869016"/>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i1</a:t>
            </a:r>
          </a:p>
        </p:txBody>
      </p:sp>
      <p:sp>
        <p:nvSpPr>
          <p:cNvPr id="354" name="Rectangle 59"/>
          <p:cNvSpPr>
            <a:spLocks noChangeArrowheads="1"/>
          </p:cNvSpPr>
          <p:nvPr/>
        </p:nvSpPr>
        <p:spPr bwMode="auto">
          <a:xfrm>
            <a:off x="5834991" y="4329010"/>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o</a:t>
            </a:r>
          </a:p>
        </p:txBody>
      </p:sp>
      <p:sp>
        <p:nvSpPr>
          <p:cNvPr id="355" name="Rectangle 59"/>
          <p:cNvSpPr>
            <a:spLocks noChangeArrowheads="1"/>
          </p:cNvSpPr>
          <p:nvPr/>
        </p:nvSpPr>
        <p:spPr bwMode="auto">
          <a:xfrm>
            <a:off x="4214973" y="5229020"/>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s</a:t>
            </a:r>
          </a:p>
        </p:txBody>
      </p:sp>
    </p:spTree>
    <p:extLst>
      <p:ext uri="{BB962C8B-B14F-4D97-AF65-F5344CB8AC3E}">
        <p14:creationId xmlns:p14="http://schemas.microsoft.com/office/powerpoint/2010/main" val="20067703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4bit </a:t>
            </a:r>
            <a:r>
              <a:rPr kumimoji="1" lang="ja-JP" altLang="en-US" dirty="0"/>
              <a:t>メモリに必要なトランジスタ数：</a:t>
            </a:r>
            <a:r>
              <a:rPr kumimoji="1" lang="en-US" altLang="ja-JP" dirty="0"/>
              <a:t>82</a:t>
            </a:r>
            <a:endParaRPr kumimoji="1" lang="ja-JP" altLang="en-US" dirty="0"/>
          </a:p>
        </p:txBody>
      </p:sp>
      <p:grpSp>
        <p:nvGrpSpPr>
          <p:cNvPr id="1618" name="グループ化 1617"/>
          <p:cNvGrpSpPr/>
          <p:nvPr/>
        </p:nvGrpSpPr>
        <p:grpSpPr>
          <a:xfrm>
            <a:off x="2411976" y="1538979"/>
            <a:ext cx="4318072" cy="5040056"/>
            <a:chOff x="793934" y="998973"/>
            <a:chExt cx="4318072" cy="5040056"/>
          </a:xfrm>
        </p:grpSpPr>
        <p:grpSp>
          <p:nvGrpSpPr>
            <p:cNvPr id="161" name="グループ化 160"/>
            <p:cNvGrpSpPr/>
            <p:nvPr/>
          </p:nvGrpSpPr>
          <p:grpSpPr>
            <a:xfrm>
              <a:off x="793934" y="998973"/>
              <a:ext cx="2070023" cy="1080012"/>
              <a:chOff x="2250893" y="4059365"/>
              <a:chExt cx="4590049" cy="2535526"/>
            </a:xfrm>
          </p:grpSpPr>
          <p:grpSp>
            <p:nvGrpSpPr>
              <p:cNvPr id="4" name="グループ化 3"/>
              <p:cNvGrpSpPr/>
              <p:nvPr/>
            </p:nvGrpSpPr>
            <p:grpSpPr>
              <a:xfrm>
                <a:off x="3150902" y="5424878"/>
                <a:ext cx="1080010" cy="1170013"/>
                <a:chOff x="1871970" y="2562739"/>
                <a:chExt cx="1890019" cy="2559383"/>
              </a:xfrm>
            </p:grpSpPr>
            <p:grpSp>
              <p:nvGrpSpPr>
                <p:cNvPr id="5" name="グループ化 4"/>
                <p:cNvGrpSpPr/>
                <p:nvPr/>
              </p:nvGrpSpPr>
              <p:grpSpPr>
                <a:xfrm>
                  <a:off x="2996967" y="4942097"/>
                  <a:ext cx="360048" cy="180025"/>
                  <a:chOff x="1736601" y="2511982"/>
                  <a:chExt cx="360048" cy="180025"/>
                </a:xfrm>
              </p:grpSpPr>
              <p:cxnSp>
                <p:nvCxnSpPr>
                  <p:cNvPr id="25" name="直線コネクタ 24"/>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6" name="グループ化 5"/>
                <p:cNvGrpSpPr/>
                <p:nvPr/>
              </p:nvGrpSpPr>
              <p:grpSpPr>
                <a:xfrm>
                  <a:off x="2861981" y="4059007"/>
                  <a:ext cx="270036" cy="360048"/>
                  <a:chOff x="6282228" y="1988808"/>
                  <a:chExt cx="270036" cy="360048"/>
                </a:xfrm>
              </p:grpSpPr>
              <p:cxnSp>
                <p:nvCxnSpPr>
                  <p:cNvPr id="21" name="直線コネクタ 20"/>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7" name="直線コネクタ 6"/>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0"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1"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2" name="グループ化 11"/>
                <p:cNvGrpSpPr/>
                <p:nvPr/>
              </p:nvGrpSpPr>
              <p:grpSpPr>
                <a:xfrm>
                  <a:off x="2771980" y="2978995"/>
                  <a:ext cx="360048" cy="360048"/>
                  <a:chOff x="3131808" y="1628760"/>
                  <a:chExt cx="360048" cy="360048"/>
                </a:xfrm>
              </p:grpSpPr>
              <p:cxnSp>
                <p:nvCxnSpPr>
                  <p:cNvPr id="16" name="直線コネクタ 15"/>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0" name="円/楕円 19"/>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3" name="直線コネクタ 12"/>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8" name="グループ化 27"/>
              <p:cNvGrpSpPr/>
              <p:nvPr/>
            </p:nvGrpSpPr>
            <p:grpSpPr>
              <a:xfrm rot="10800000">
                <a:off x="3150902" y="4059365"/>
                <a:ext cx="1080010" cy="1170013"/>
                <a:chOff x="1871970" y="2562739"/>
                <a:chExt cx="1890019" cy="2559383"/>
              </a:xfrm>
            </p:grpSpPr>
            <p:grpSp>
              <p:nvGrpSpPr>
                <p:cNvPr id="29" name="グループ化 28"/>
                <p:cNvGrpSpPr/>
                <p:nvPr/>
              </p:nvGrpSpPr>
              <p:grpSpPr>
                <a:xfrm>
                  <a:off x="2996967" y="4942097"/>
                  <a:ext cx="360048" cy="180025"/>
                  <a:chOff x="1736601" y="2511982"/>
                  <a:chExt cx="360048" cy="180025"/>
                </a:xfrm>
              </p:grpSpPr>
              <p:cxnSp>
                <p:nvCxnSpPr>
                  <p:cNvPr id="49" name="直線コネクタ 48"/>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30" name="グループ化 29"/>
                <p:cNvGrpSpPr/>
                <p:nvPr/>
              </p:nvGrpSpPr>
              <p:grpSpPr>
                <a:xfrm>
                  <a:off x="2861981" y="4059007"/>
                  <a:ext cx="270036" cy="360048"/>
                  <a:chOff x="6282228" y="1988808"/>
                  <a:chExt cx="270036" cy="360048"/>
                </a:xfrm>
              </p:grpSpPr>
              <p:cxnSp>
                <p:nvCxnSpPr>
                  <p:cNvPr id="45" name="直線コネクタ 44"/>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31" name="直線コネクタ 30"/>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34"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5"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36" name="グループ化 35"/>
                <p:cNvGrpSpPr/>
                <p:nvPr/>
              </p:nvGrpSpPr>
              <p:grpSpPr>
                <a:xfrm>
                  <a:off x="2771980" y="2978995"/>
                  <a:ext cx="360048" cy="360048"/>
                  <a:chOff x="3131808" y="1628760"/>
                  <a:chExt cx="360048" cy="360048"/>
                </a:xfrm>
              </p:grpSpPr>
              <p:cxnSp>
                <p:nvCxnSpPr>
                  <p:cNvPr id="40" name="直線コネクタ 39"/>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44" name="円/楕円 43"/>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37" name="直線コネクタ 36"/>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52" name="Line 46"/>
              <p:cNvSpPr>
                <a:spLocks noChangeShapeType="1"/>
              </p:cNvSpPr>
              <p:nvPr/>
            </p:nvSpPr>
            <p:spPr bwMode="auto">
              <a:xfrm flipV="1">
                <a:off x="4230914"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53" name="グループ化 52"/>
              <p:cNvGrpSpPr/>
              <p:nvPr/>
            </p:nvGrpSpPr>
            <p:grpSpPr>
              <a:xfrm rot="5400000">
                <a:off x="2565879" y="5829899"/>
                <a:ext cx="270041" cy="180007"/>
                <a:chOff x="1601967" y="3609002"/>
                <a:chExt cx="540039" cy="360048"/>
              </a:xfrm>
            </p:grpSpPr>
            <p:grpSp>
              <p:nvGrpSpPr>
                <p:cNvPr id="54" name="グループ化 53"/>
                <p:cNvGrpSpPr/>
                <p:nvPr/>
              </p:nvGrpSpPr>
              <p:grpSpPr>
                <a:xfrm rot="10800000">
                  <a:off x="1871970" y="3609002"/>
                  <a:ext cx="270036" cy="360048"/>
                  <a:chOff x="6282228" y="1988808"/>
                  <a:chExt cx="270036" cy="360048"/>
                </a:xfrm>
              </p:grpSpPr>
              <p:cxnSp>
                <p:nvCxnSpPr>
                  <p:cNvPr id="61" name="直線コネクタ 60"/>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55" name="グループ化 54"/>
                <p:cNvGrpSpPr/>
                <p:nvPr/>
              </p:nvGrpSpPr>
              <p:grpSpPr>
                <a:xfrm>
                  <a:off x="1601967" y="3609002"/>
                  <a:ext cx="360048" cy="360048"/>
                  <a:chOff x="3131808" y="1628760"/>
                  <a:chExt cx="360048" cy="360048"/>
                </a:xfrm>
              </p:grpSpPr>
              <p:cxnSp>
                <p:nvCxnSpPr>
                  <p:cNvPr id="56" name="直線コネクタ 55"/>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60" name="円/楕円 59"/>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65" name="グループ化 64"/>
              <p:cNvGrpSpPr/>
              <p:nvPr/>
            </p:nvGrpSpPr>
            <p:grpSpPr>
              <a:xfrm>
                <a:off x="2880899" y="5229378"/>
                <a:ext cx="270041" cy="180007"/>
                <a:chOff x="1601967" y="3609002"/>
                <a:chExt cx="540039" cy="360048"/>
              </a:xfrm>
            </p:grpSpPr>
            <p:grpSp>
              <p:nvGrpSpPr>
                <p:cNvPr id="66" name="グループ化 65"/>
                <p:cNvGrpSpPr/>
                <p:nvPr/>
              </p:nvGrpSpPr>
              <p:grpSpPr>
                <a:xfrm rot="10800000">
                  <a:off x="1871970" y="3609002"/>
                  <a:ext cx="270036" cy="360048"/>
                  <a:chOff x="6282228" y="1988808"/>
                  <a:chExt cx="270036" cy="360048"/>
                </a:xfrm>
              </p:grpSpPr>
              <p:cxnSp>
                <p:nvCxnSpPr>
                  <p:cNvPr id="73" name="直線コネクタ 72"/>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6" name="直線コネクタ 75"/>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67" name="グループ化 66"/>
                <p:cNvGrpSpPr/>
                <p:nvPr/>
              </p:nvGrpSpPr>
              <p:grpSpPr>
                <a:xfrm>
                  <a:off x="1601967" y="3609002"/>
                  <a:ext cx="360048" cy="360048"/>
                  <a:chOff x="3131808" y="1628760"/>
                  <a:chExt cx="360048" cy="360048"/>
                </a:xfrm>
              </p:grpSpPr>
              <p:cxnSp>
                <p:nvCxnSpPr>
                  <p:cNvPr id="68" name="直線コネクタ 67"/>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72" name="円/楕円 71"/>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77" name="Line 46"/>
              <p:cNvSpPr>
                <a:spLocks noChangeShapeType="1"/>
              </p:cNvSpPr>
              <p:nvPr/>
            </p:nvSpPr>
            <p:spPr bwMode="auto">
              <a:xfrm>
                <a:off x="2790898"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78" name="Line 46"/>
              <p:cNvSpPr>
                <a:spLocks noChangeShapeType="1"/>
              </p:cNvSpPr>
              <p:nvPr/>
            </p:nvSpPr>
            <p:spPr bwMode="auto">
              <a:xfrm flipH="1" flipV="1">
                <a:off x="3045403"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79" name="Line 46"/>
              <p:cNvSpPr>
                <a:spLocks noChangeShapeType="1"/>
              </p:cNvSpPr>
              <p:nvPr/>
            </p:nvSpPr>
            <p:spPr bwMode="auto">
              <a:xfrm flipH="1" flipV="1">
                <a:off x="3029905"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80" name="Line 46"/>
              <p:cNvSpPr>
                <a:spLocks noChangeShapeType="1"/>
              </p:cNvSpPr>
              <p:nvPr/>
            </p:nvSpPr>
            <p:spPr bwMode="auto">
              <a:xfrm flipV="1">
                <a:off x="3017394"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81" name="Line 46"/>
              <p:cNvSpPr>
                <a:spLocks noChangeShapeType="1"/>
              </p:cNvSpPr>
              <p:nvPr/>
            </p:nvSpPr>
            <p:spPr bwMode="auto">
              <a:xfrm>
                <a:off x="2250893"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82" name="Line 46"/>
              <p:cNvSpPr>
                <a:spLocks noChangeShapeType="1"/>
              </p:cNvSpPr>
              <p:nvPr/>
            </p:nvSpPr>
            <p:spPr bwMode="auto">
              <a:xfrm flipV="1">
                <a:off x="4230914" y="5949386"/>
                <a:ext cx="450005"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nvGrpSpPr>
              <p:cNvPr id="83" name="グループ化 82"/>
              <p:cNvGrpSpPr/>
              <p:nvPr/>
            </p:nvGrpSpPr>
            <p:grpSpPr>
              <a:xfrm>
                <a:off x="5220924" y="5424878"/>
                <a:ext cx="1080010" cy="1170013"/>
                <a:chOff x="1871970" y="2562739"/>
                <a:chExt cx="1890019" cy="2559383"/>
              </a:xfrm>
            </p:grpSpPr>
            <p:grpSp>
              <p:nvGrpSpPr>
                <p:cNvPr id="84" name="グループ化 83"/>
                <p:cNvGrpSpPr/>
                <p:nvPr/>
              </p:nvGrpSpPr>
              <p:grpSpPr>
                <a:xfrm>
                  <a:off x="2996967" y="4942097"/>
                  <a:ext cx="360048" cy="180025"/>
                  <a:chOff x="1736601" y="2511982"/>
                  <a:chExt cx="360048" cy="180025"/>
                </a:xfrm>
              </p:grpSpPr>
              <p:cxnSp>
                <p:nvCxnSpPr>
                  <p:cNvPr id="104" name="直線コネクタ 103"/>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85" name="グループ化 84"/>
                <p:cNvGrpSpPr/>
                <p:nvPr/>
              </p:nvGrpSpPr>
              <p:grpSpPr>
                <a:xfrm>
                  <a:off x="2861981" y="4059007"/>
                  <a:ext cx="270036" cy="360048"/>
                  <a:chOff x="6282228" y="1988808"/>
                  <a:chExt cx="270036" cy="360048"/>
                </a:xfrm>
              </p:grpSpPr>
              <p:cxnSp>
                <p:nvCxnSpPr>
                  <p:cNvPr id="100" name="直線コネクタ 99"/>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1" name="直線コネクタ 100"/>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2" name="直線コネクタ 101"/>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86" name="直線コネクタ 85"/>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89"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90"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91" name="グループ化 90"/>
                <p:cNvGrpSpPr/>
                <p:nvPr/>
              </p:nvGrpSpPr>
              <p:grpSpPr>
                <a:xfrm>
                  <a:off x="2771980" y="2978995"/>
                  <a:ext cx="360048" cy="360048"/>
                  <a:chOff x="3131808" y="1628760"/>
                  <a:chExt cx="360048" cy="360048"/>
                </a:xfrm>
              </p:grpSpPr>
              <p:cxnSp>
                <p:nvCxnSpPr>
                  <p:cNvPr id="95" name="直線コネクタ 94"/>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7" name="直線コネクタ 96"/>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8" name="直線コネクタ 97"/>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99" name="円/楕円 98"/>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92" name="直線コネクタ 91"/>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07" name="グループ化 106"/>
              <p:cNvGrpSpPr/>
              <p:nvPr/>
            </p:nvGrpSpPr>
            <p:grpSpPr>
              <a:xfrm rot="10800000">
                <a:off x="5220924" y="4059365"/>
                <a:ext cx="1080010" cy="1170013"/>
                <a:chOff x="1871970" y="2562739"/>
                <a:chExt cx="1890019" cy="2559383"/>
              </a:xfrm>
            </p:grpSpPr>
            <p:grpSp>
              <p:nvGrpSpPr>
                <p:cNvPr id="108" name="グループ化 107"/>
                <p:cNvGrpSpPr/>
                <p:nvPr/>
              </p:nvGrpSpPr>
              <p:grpSpPr>
                <a:xfrm>
                  <a:off x="2996967" y="4942097"/>
                  <a:ext cx="360048" cy="180025"/>
                  <a:chOff x="1736601" y="2511982"/>
                  <a:chExt cx="360048" cy="180025"/>
                </a:xfrm>
              </p:grpSpPr>
              <p:cxnSp>
                <p:nvCxnSpPr>
                  <p:cNvPr id="128" name="直線コネクタ 127"/>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9" name="直線コネクタ 128"/>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09" name="グループ化 108"/>
                <p:cNvGrpSpPr/>
                <p:nvPr/>
              </p:nvGrpSpPr>
              <p:grpSpPr>
                <a:xfrm>
                  <a:off x="2861981" y="4059007"/>
                  <a:ext cx="270036" cy="360048"/>
                  <a:chOff x="6282228" y="1988808"/>
                  <a:chExt cx="270036" cy="360048"/>
                </a:xfrm>
              </p:grpSpPr>
              <p:cxnSp>
                <p:nvCxnSpPr>
                  <p:cNvPr id="124" name="直線コネクタ 123"/>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10" name="直線コネクタ 109"/>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11" name="直線コネクタ 110"/>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12" name="直線コネクタ 111"/>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13"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14"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15" name="グループ化 114"/>
                <p:cNvGrpSpPr/>
                <p:nvPr/>
              </p:nvGrpSpPr>
              <p:grpSpPr>
                <a:xfrm>
                  <a:off x="2771980" y="2978995"/>
                  <a:ext cx="360048" cy="360048"/>
                  <a:chOff x="3131808" y="1628760"/>
                  <a:chExt cx="360048" cy="360048"/>
                </a:xfrm>
              </p:grpSpPr>
              <p:cxnSp>
                <p:nvCxnSpPr>
                  <p:cNvPr id="119" name="直線コネクタ 118"/>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0" name="直線コネクタ 119"/>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1" name="直線コネクタ 120"/>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23" name="円/楕円 122"/>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16" name="直線コネクタ 115"/>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17" name="直線コネクタ 116"/>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31" name="Line 46"/>
              <p:cNvSpPr>
                <a:spLocks noChangeShapeType="1"/>
              </p:cNvSpPr>
              <p:nvPr/>
            </p:nvSpPr>
            <p:spPr bwMode="auto">
              <a:xfrm flipV="1">
                <a:off x="6300936"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132" name="グループ化 131"/>
              <p:cNvGrpSpPr/>
              <p:nvPr/>
            </p:nvGrpSpPr>
            <p:grpSpPr>
              <a:xfrm rot="5400000">
                <a:off x="4635901" y="5829899"/>
                <a:ext cx="270041" cy="180007"/>
                <a:chOff x="1601967" y="3609002"/>
                <a:chExt cx="540039" cy="360048"/>
              </a:xfrm>
            </p:grpSpPr>
            <p:grpSp>
              <p:nvGrpSpPr>
                <p:cNvPr id="133" name="グループ化 132"/>
                <p:cNvGrpSpPr/>
                <p:nvPr/>
              </p:nvGrpSpPr>
              <p:grpSpPr>
                <a:xfrm rot="10800000">
                  <a:off x="1871970" y="3609002"/>
                  <a:ext cx="270036" cy="360048"/>
                  <a:chOff x="6282228" y="1988808"/>
                  <a:chExt cx="270036" cy="360048"/>
                </a:xfrm>
              </p:grpSpPr>
              <p:cxnSp>
                <p:nvCxnSpPr>
                  <p:cNvPr id="140" name="直線コネクタ 139"/>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1" name="直線コネクタ 140"/>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2" name="直線コネクタ 141"/>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34" name="グループ化 133"/>
                <p:cNvGrpSpPr/>
                <p:nvPr/>
              </p:nvGrpSpPr>
              <p:grpSpPr>
                <a:xfrm>
                  <a:off x="1601967" y="3609002"/>
                  <a:ext cx="360048" cy="360048"/>
                  <a:chOff x="3131808" y="1628760"/>
                  <a:chExt cx="360048" cy="360048"/>
                </a:xfrm>
              </p:grpSpPr>
              <p:cxnSp>
                <p:nvCxnSpPr>
                  <p:cNvPr id="135" name="直線コネクタ 134"/>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6" name="直線コネクタ 135"/>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8" name="直線コネクタ 137"/>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39" name="円/楕円 138"/>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144" name="グループ化 143"/>
              <p:cNvGrpSpPr/>
              <p:nvPr/>
            </p:nvGrpSpPr>
            <p:grpSpPr>
              <a:xfrm>
                <a:off x="4950921" y="5229378"/>
                <a:ext cx="270041" cy="180007"/>
                <a:chOff x="1601967" y="3609002"/>
                <a:chExt cx="540039" cy="360048"/>
              </a:xfrm>
            </p:grpSpPr>
            <p:grpSp>
              <p:nvGrpSpPr>
                <p:cNvPr id="145" name="グループ化 144"/>
                <p:cNvGrpSpPr/>
                <p:nvPr/>
              </p:nvGrpSpPr>
              <p:grpSpPr>
                <a:xfrm rot="10800000">
                  <a:off x="1871970" y="3609002"/>
                  <a:ext cx="270036" cy="360048"/>
                  <a:chOff x="6282228" y="1988808"/>
                  <a:chExt cx="270036" cy="360048"/>
                </a:xfrm>
              </p:grpSpPr>
              <p:cxnSp>
                <p:nvCxnSpPr>
                  <p:cNvPr id="152" name="直線コネクタ 151"/>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3" name="直線コネクタ 152"/>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46" name="グループ化 145"/>
                <p:cNvGrpSpPr/>
                <p:nvPr/>
              </p:nvGrpSpPr>
              <p:grpSpPr>
                <a:xfrm>
                  <a:off x="1601967" y="3609002"/>
                  <a:ext cx="360048" cy="360048"/>
                  <a:chOff x="3131808" y="1628760"/>
                  <a:chExt cx="360048" cy="360048"/>
                </a:xfrm>
              </p:grpSpPr>
              <p:cxnSp>
                <p:nvCxnSpPr>
                  <p:cNvPr id="147" name="直線コネクタ 146"/>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8" name="直線コネクタ 147"/>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51" name="円/楕円 150"/>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156" name="Line 46"/>
              <p:cNvSpPr>
                <a:spLocks noChangeShapeType="1"/>
              </p:cNvSpPr>
              <p:nvPr/>
            </p:nvSpPr>
            <p:spPr bwMode="auto">
              <a:xfrm>
                <a:off x="4860920"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57" name="Line 46"/>
              <p:cNvSpPr>
                <a:spLocks noChangeShapeType="1"/>
              </p:cNvSpPr>
              <p:nvPr/>
            </p:nvSpPr>
            <p:spPr bwMode="auto">
              <a:xfrm flipH="1" flipV="1">
                <a:off x="5115425"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158" name="Line 46"/>
              <p:cNvSpPr>
                <a:spLocks noChangeShapeType="1"/>
              </p:cNvSpPr>
              <p:nvPr/>
            </p:nvSpPr>
            <p:spPr bwMode="auto">
              <a:xfrm flipH="1" flipV="1">
                <a:off x="5099927"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59" name="Line 46"/>
              <p:cNvSpPr>
                <a:spLocks noChangeShapeType="1"/>
              </p:cNvSpPr>
              <p:nvPr/>
            </p:nvSpPr>
            <p:spPr bwMode="auto">
              <a:xfrm flipV="1">
                <a:off x="5087416"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60" name="Line 46"/>
              <p:cNvSpPr>
                <a:spLocks noChangeShapeType="1"/>
              </p:cNvSpPr>
              <p:nvPr/>
            </p:nvSpPr>
            <p:spPr bwMode="auto">
              <a:xfrm flipV="1">
                <a:off x="6300936" y="5949386"/>
                <a:ext cx="540006"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grpSp>
          <p:nvGrpSpPr>
            <p:cNvPr id="162" name="グループ化 161"/>
            <p:cNvGrpSpPr/>
            <p:nvPr/>
          </p:nvGrpSpPr>
          <p:grpSpPr>
            <a:xfrm>
              <a:off x="793934" y="2348988"/>
              <a:ext cx="2070023" cy="1080012"/>
              <a:chOff x="2250893" y="4059365"/>
              <a:chExt cx="4590049" cy="2535526"/>
            </a:xfrm>
          </p:grpSpPr>
          <p:grpSp>
            <p:nvGrpSpPr>
              <p:cNvPr id="163" name="グループ化 162"/>
              <p:cNvGrpSpPr/>
              <p:nvPr/>
            </p:nvGrpSpPr>
            <p:grpSpPr>
              <a:xfrm>
                <a:off x="3150902" y="5424878"/>
                <a:ext cx="1080010" cy="1170013"/>
                <a:chOff x="1871970" y="2562739"/>
                <a:chExt cx="1890019" cy="2559383"/>
              </a:xfrm>
            </p:grpSpPr>
            <p:grpSp>
              <p:nvGrpSpPr>
                <p:cNvPr id="297" name="グループ化 296"/>
                <p:cNvGrpSpPr/>
                <p:nvPr/>
              </p:nvGrpSpPr>
              <p:grpSpPr>
                <a:xfrm>
                  <a:off x="2996967" y="4942097"/>
                  <a:ext cx="360048" cy="180025"/>
                  <a:chOff x="1736601" y="2511982"/>
                  <a:chExt cx="360048" cy="180025"/>
                </a:xfrm>
              </p:grpSpPr>
              <p:cxnSp>
                <p:nvCxnSpPr>
                  <p:cNvPr id="317" name="直線コネクタ 316"/>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18" name="直線コネクタ 317"/>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19" name="直線コネクタ 318"/>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98" name="グループ化 297"/>
                <p:cNvGrpSpPr/>
                <p:nvPr/>
              </p:nvGrpSpPr>
              <p:grpSpPr>
                <a:xfrm>
                  <a:off x="2861981" y="4059007"/>
                  <a:ext cx="270036" cy="360048"/>
                  <a:chOff x="6282228" y="1988808"/>
                  <a:chExt cx="270036" cy="360048"/>
                </a:xfrm>
              </p:grpSpPr>
              <p:cxnSp>
                <p:nvCxnSpPr>
                  <p:cNvPr id="313" name="直線コネクタ 312"/>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14" name="直線コネクタ 313"/>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15" name="直線コネクタ 314"/>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16" name="直線コネクタ 315"/>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99" name="直線コネクタ 298"/>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300" name="直線コネクタ 299"/>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01" name="直線コネクタ 300"/>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302"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03"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304" name="グループ化 303"/>
                <p:cNvGrpSpPr/>
                <p:nvPr/>
              </p:nvGrpSpPr>
              <p:grpSpPr>
                <a:xfrm>
                  <a:off x="2771980" y="2978995"/>
                  <a:ext cx="360048" cy="360048"/>
                  <a:chOff x="3131808" y="1628760"/>
                  <a:chExt cx="360048" cy="360048"/>
                </a:xfrm>
              </p:grpSpPr>
              <p:cxnSp>
                <p:nvCxnSpPr>
                  <p:cNvPr id="308" name="直線コネクタ 307"/>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09" name="直線コネクタ 308"/>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10" name="直線コネクタ 309"/>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11" name="直線コネクタ 310"/>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312" name="円/楕円 311"/>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305" name="直線コネクタ 304"/>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306" name="直線コネクタ 305"/>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07" name="直線コネクタ 306"/>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64" name="グループ化 163"/>
              <p:cNvGrpSpPr/>
              <p:nvPr/>
            </p:nvGrpSpPr>
            <p:grpSpPr>
              <a:xfrm rot="10800000">
                <a:off x="3150902" y="4059365"/>
                <a:ext cx="1080010" cy="1170013"/>
                <a:chOff x="1871970" y="2562739"/>
                <a:chExt cx="1890019" cy="2559383"/>
              </a:xfrm>
            </p:grpSpPr>
            <p:grpSp>
              <p:nvGrpSpPr>
                <p:cNvPr id="274" name="グループ化 273"/>
                <p:cNvGrpSpPr/>
                <p:nvPr/>
              </p:nvGrpSpPr>
              <p:grpSpPr>
                <a:xfrm>
                  <a:off x="2996967" y="4942097"/>
                  <a:ext cx="360048" cy="180025"/>
                  <a:chOff x="1736601" y="2511982"/>
                  <a:chExt cx="360048" cy="180025"/>
                </a:xfrm>
              </p:grpSpPr>
              <p:cxnSp>
                <p:nvCxnSpPr>
                  <p:cNvPr id="294" name="直線コネクタ 293"/>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5" name="直線コネクタ 294"/>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6" name="直線コネクタ 295"/>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75" name="グループ化 274"/>
                <p:cNvGrpSpPr/>
                <p:nvPr/>
              </p:nvGrpSpPr>
              <p:grpSpPr>
                <a:xfrm>
                  <a:off x="2861981" y="4059007"/>
                  <a:ext cx="270036" cy="360048"/>
                  <a:chOff x="6282228" y="1988808"/>
                  <a:chExt cx="270036" cy="360048"/>
                </a:xfrm>
              </p:grpSpPr>
              <p:cxnSp>
                <p:nvCxnSpPr>
                  <p:cNvPr id="290" name="直線コネクタ 289"/>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1" name="直線コネクタ 290"/>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2" name="直線コネクタ 291"/>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3" name="直線コネクタ 292"/>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76" name="直線コネクタ 275"/>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77" name="直線コネクタ 276"/>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278" name="直線コネクタ 277"/>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279"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280"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281" name="グループ化 280"/>
                <p:cNvGrpSpPr/>
                <p:nvPr/>
              </p:nvGrpSpPr>
              <p:grpSpPr>
                <a:xfrm>
                  <a:off x="2771980" y="2978995"/>
                  <a:ext cx="360048" cy="360048"/>
                  <a:chOff x="3131808" y="1628760"/>
                  <a:chExt cx="360048" cy="360048"/>
                </a:xfrm>
              </p:grpSpPr>
              <p:cxnSp>
                <p:nvCxnSpPr>
                  <p:cNvPr id="285" name="直線コネクタ 284"/>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6" name="直線コネクタ 285"/>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7" name="直線コネクタ 286"/>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8" name="直線コネクタ 287"/>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89" name="円/楕円 288"/>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282" name="直線コネクタ 281"/>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83" name="直線コネクタ 282"/>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284" name="直線コネクタ 283"/>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65" name="Line 46"/>
              <p:cNvSpPr>
                <a:spLocks noChangeShapeType="1"/>
              </p:cNvSpPr>
              <p:nvPr/>
            </p:nvSpPr>
            <p:spPr bwMode="auto">
              <a:xfrm flipV="1">
                <a:off x="4230914"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166" name="グループ化 165"/>
              <p:cNvGrpSpPr/>
              <p:nvPr/>
            </p:nvGrpSpPr>
            <p:grpSpPr>
              <a:xfrm rot="5400000">
                <a:off x="2565879" y="5829899"/>
                <a:ext cx="270041" cy="180007"/>
                <a:chOff x="1601967" y="3609002"/>
                <a:chExt cx="540039" cy="360048"/>
              </a:xfrm>
            </p:grpSpPr>
            <p:grpSp>
              <p:nvGrpSpPr>
                <p:cNvPr id="263" name="グループ化 262"/>
                <p:cNvGrpSpPr/>
                <p:nvPr/>
              </p:nvGrpSpPr>
              <p:grpSpPr>
                <a:xfrm rot="10800000">
                  <a:off x="1871970" y="3609002"/>
                  <a:ext cx="270036" cy="360048"/>
                  <a:chOff x="6282228" y="1988808"/>
                  <a:chExt cx="270036" cy="360048"/>
                </a:xfrm>
              </p:grpSpPr>
              <p:cxnSp>
                <p:nvCxnSpPr>
                  <p:cNvPr id="270" name="直線コネクタ 269"/>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1" name="直線コネクタ 270"/>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2" name="直線コネクタ 271"/>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3" name="直線コネクタ 272"/>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64" name="グループ化 263"/>
                <p:cNvGrpSpPr/>
                <p:nvPr/>
              </p:nvGrpSpPr>
              <p:grpSpPr>
                <a:xfrm>
                  <a:off x="1601967" y="3609002"/>
                  <a:ext cx="360048" cy="360048"/>
                  <a:chOff x="3131808" y="1628760"/>
                  <a:chExt cx="360048" cy="360048"/>
                </a:xfrm>
              </p:grpSpPr>
              <p:cxnSp>
                <p:nvCxnSpPr>
                  <p:cNvPr id="265" name="直線コネクタ 264"/>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6" name="直線コネクタ 265"/>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7" name="直線コネクタ 266"/>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8" name="直線コネクタ 267"/>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69" name="円/楕円 268"/>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167" name="グループ化 166"/>
              <p:cNvGrpSpPr/>
              <p:nvPr/>
            </p:nvGrpSpPr>
            <p:grpSpPr>
              <a:xfrm>
                <a:off x="2880899" y="5229378"/>
                <a:ext cx="270041" cy="180007"/>
                <a:chOff x="1601967" y="3609002"/>
                <a:chExt cx="540039" cy="360048"/>
              </a:xfrm>
            </p:grpSpPr>
            <p:grpSp>
              <p:nvGrpSpPr>
                <p:cNvPr id="252" name="グループ化 251"/>
                <p:cNvGrpSpPr/>
                <p:nvPr/>
              </p:nvGrpSpPr>
              <p:grpSpPr>
                <a:xfrm rot="10800000">
                  <a:off x="1871970" y="3609002"/>
                  <a:ext cx="270036" cy="360048"/>
                  <a:chOff x="6282228" y="1988808"/>
                  <a:chExt cx="270036" cy="360048"/>
                </a:xfrm>
              </p:grpSpPr>
              <p:cxnSp>
                <p:nvCxnSpPr>
                  <p:cNvPr id="259" name="直線コネクタ 25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0" name="直線コネクタ 25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1" name="直線コネクタ 26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2" name="直線コネクタ 26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53" name="グループ化 252"/>
                <p:cNvGrpSpPr/>
                <p:nvPr/>
              </p:nvGrpSpPr>
              <p:grpSpPr>
                <a:xfrm>
                  <a:off x="1601967" y="3609002"/>
                  <a:ext cx="360048" cy="360048"/>
                  <a:chOff x="3131808" y="1628760"/>
                  <a:chExt cx="360048" cy="360048"/>
                </a:xfrm>
              </p:grpSpPr>
              <p:cxnSp>
                <p:nvCxnSpPr>
                  <p:cNvPr id="254" name="直線コネクタ 25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5" name="直線コネクタ 25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6" name="直線コネクタ 25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7" name="直線コネクタ 25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58" name="円/楕円 25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168" name="Line 46"/>
              <p:cNvSpPr>
                <a:spLocks noChangeShapeType="1"/>
              </p:cNvSpPr>
              <p:nvPr/>
            </p:nvSpPr>
            <p:spPr bwMode="auto">
              <a:xfrm>
                <a:off x="2790898"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69" name="Line 46"/>
              <p:cNvSpPr>
                <a:spLocks noChangeShapeType="1"/>
              </p:cNvSpPr>
              <p:nvPr/>
            </p:nvSpPr>
            <p:spPr bwMode="auto">
              <a:xfrm flipH="1" flipV="1">
                <a:off x="3045403"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170" name="Line 46"/>
              <p:cNvSpPr>
                <a:spLocks noChangeShapeType="1"/>
              </p:cNvSpPr>
              <p:nvPr/>
            </p:nvSpPr>
            <p:spPr bwMode="auto">
              <a:xfrm flipH="1" flipV="1">
                <a:off x="3029905"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71" name="Line 46"/>
              <p:cNvSpPr>
                <a:spLocks noChangeShapeType="1"/>
              </p:cNvSpPr>
              <p:nvPr/>
            </p:nvSpPr>
            <p:spPr bwMode="auto">
              <a:xfrm flipV="1">
                <a:off x="3017394"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72" name="Line 46"/>
              <p:cNvSpPr>
                <a:spLocks noChangeShapeType="1"/>
              </p:cNvSpPr>
              <p:nvPr/>
            </p:nvSpPr>
            <p:spPr bwMode="auto">
              <a:xfrm>
                <a:off x="2250893"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73" name="Line 46"/>
              <p:cNvSpPr>
                <a:spLocks noChangeShapeType="1"/>
              </p:cNvSpPr>
              <p:nvPr/>
            </p:nvSpPr>
            <p:spPr bwMode="auto">
              <a:xfrm flipV="1">
                <a:off x="4230914" y="5949386"/>
                <a:ext cx="450005"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nvGrpSpPr>
              <p:cNvPr id="174" name="グループ化 173"/>
              <p:cNvGrpSpPr/>
              <p:nvPr/>
            </p:nvGrpSpPr>
            <p:grpSpPr>
              <a:xfrm>
                <a:off x="5220924" y="5424878"/>
                <a:ext cx="1080010" cy="1170013"/>
                <a:chOff x="1871970" y="2562739"/>
                <a:chExt cx="1890019" cy="2559383"/>
              </a:xfrm>
            </p:grpSpPr>
            <p:grpSp>
              <p:nvGrpSpPr>
                <p:cNvPr id="229" name="グループ化 228"/>
                <p:cNvGrpSpPr/>
                <p:nvPr/>
              </p:nvGrpSpPr>
              <p:grpSpPr>
                <a:xfrm>
                  <a:off x="2996967" y="4942097"/>
                  <a:ext cx="360048" cy="180025"/>
                  <a:chOff x="1736601" y="2511982"/>
                  <a:chExt cx="360048" cy="180025"/>
                </a:xfrm>
              </p:grpSpPr>
              <p:cxnSp>
                <p:nvCxnSpPr>
                  <p:cNvPr id="249" name="直線コネクタ 248"/>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0" name="直線コネクタ 249"/>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1" name="直線コネクタ 250"/>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30" name="グループ化 229"/>
                <p:cNvGrpSpPr/>
                <p:nvPr/>
              </p:nvGrpSpPr>
              <p:grpSpPr>
                <a:xfrm>
                  <a:off x="2861981" y="4059007"/>
                  <a:ext cx="270036" cy="360048"/>
                  <a:chOff x="6282228" y="1988808"/>
                  <a:chExt cx="270036" cy="360048"/>
                </a:xfrm>
              </p:grpSpPr>
              <p:cxnSp>
                <p:nvCxnSpPr>
                  <p:cNvPr id="245" name="直線コネクタ 244"/>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6" name="直線コネクタ 245"/>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7" name="直線コネクタ 246"/>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31" name="直線コネクタ 230"/>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32" name="直線コネクタ 231"/>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233" name="直線コネクタ 232"/>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234"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235"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236" name="グループ化 235"/>
                <p:cNvGrpSpPr/>
                <p:nvPr/>
              </p:nvGrpSpPr>
              <p:grpSpPr>
                <a:xfrm>
                  <a:off x="2771980" y="2978995"/>
                  <a:ext cx="360048" cy="360048"/>
                  <a:chOff x="3131808" y="1628760"/>
                  <a:chExt cx="360048" cy="360048"/>
                </a:xfrm>
              </p:grpSpPr>
              <p:cxnSp>
                <p:nvCxnSpPr>
                  <p:cNvPr id="240" name="直線コネクタ 239"/>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1" name="直線コネクタ 240"/>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2" name="直線コネクタ 241"/>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3" name="直線コネクタ 242"/>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44" name="円/楕円 243"/>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237" name="直線コネクタ 236"/>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38" name="直線コネクタ 237"/>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239" name="直線コネクタ 238"/>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75" name="グループ化 174"/>
              <p:cNvGrpSpPr/>
              <p:nvPr/>
            </p:nvGrpSpPr>
            <p:grpSpPr>
              <a:xfrm rot="10800000">
                <a:off x="5220924" y="4059365"/>
                <a:ext cx="1080010" cy="1170013"/>
                <a:chOff x="1871970" y="2562739"/>
                <a:chExt cx="1890019" cy="2559383"/>
              </a:xfrm>
            </p:grpSpPr>
            <p:grpSp>
              <p:nvGrpSpPr>
                <p:cNvPr id="206" name="グループ化 205"/>
                <p:cNvGrpSpPr/>
                <p:nvPr/>
              </p:nvGrpSpPr>
              <p:grpSpPr>
                <a:xfrm>
                  <a:off x="2996967" y="4942097"/>
                  <a:ext cx="360048" cy="180025"/>
                  <a:chOff x="1736601" y="2511982"/>
                  <a:chExt cx="360048" cy="180025"/>
                </a:xfrm>
              </p:grpSpPr>
              <p:cxnSp>
                <p:nvCxnSpPr>
                  <p:cNvPr id="226" name="直線コネクタ 225"/>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8" name="直線コネクタ 227"/>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07" name="グループ化 206"/>
                <p:cNvGrpSpPr/>
                <p:nvPr/>
              </p:nvGrpSpPr>
              <p:grpSpPr>
                <a:xfrm>
                  <a:off x="2861981" y="4059007"/>
                  <a:ext cx="270036" cy="360048"/>
                  <a:chOff x="6282228" y="1988808"/>
                  <a:chExt cx="270036" cy="360048"/>
                </a:xfrm>
              </p:grpSpPr>
              <p:cxnSp>
                <p:nvCxnSpPr>
                  <p:cNvPr id="222" name="直線コネクタ 221"/>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3" name="直線コネクタ 222"/>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5" name="直線コネクタ 224"/>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08" name="直線コネクタ 207"/>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09" name="直線コネクタ 208"/>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210" name="直線コネクタ 209"/>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211"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212"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213" name="グループ化 212"/>
                <p:cNvGrpSpPr/>
                <p:nvPr/>
              </p:nvGrpSpPr>
              <p:grpSpPr>
                <a:xfrm>
                  <a:off x="2771980" y="2978995"/>
                  <a:ext cx="360048" cy="360048"/>
                  <a:chOff x="3131808" y="1628760"/>
                  <a:chExt cx="360048" cy="360048"/>
                </a:xfrm>
              </p:grpSpPr>
              <p:cxnSp>
                <p:nvCxnSpPr>
                  <p:cNvPr id="217" name="直線コネクタ 216"/>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9" name="直線コネクタ 218"/>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0" name="直線コネクタ 219"/>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21" name="円/楕円 220"/>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214" name="直線コネクタ 213"/>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15" name="直線コネクタ 214"/>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216" name="直線コネクタ 215"/>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76" name="Line 46"/>
              <p:cNvSpPr>
                <a:spLocks noChangeShapeType="1"/>
              </p:cNvSpPr>
              <p:nvPr/>
            </p:nvSpPr>
            <p:spPr bwMode="auto">
              <a:xfrm flipV="1">
                <a:off x="6300936"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177" name="グループ化 176"/>
              <p:cNvGrpSpPr/>
              <p:nvPr/>
            </p:nvGrpSpPr>
            <p:grpSpPr>
              <a:xfrm rot="5400000">
                <a:off x="4635901" y="5829899"/>
                <a:ext cx="270041" cy="180007"/>
                <a:chOff x="1601967" y="3609002"/>
                <a:chExt cx="540039" cy="360048"/>
              </a:xfrm>
            </p:grpSpPr>
            <p:grpSp>
              <p:nvGrpSpPr>
                <p:cNvPr id="195" name="グループ化 194"/>
                <p:cNvGrpSpPr/>
                <p:nvPr/>
              </p:nvGrpSpPr>
              <p:grpSpPr>
                <a:xfrm rot="10800000">
                  <a:off x="1871970" y="3609002"/>
                  <a:ext cx="270036" cy="360048"/>
                  <a:chOff x="6282228" y="1988808"/>
                  <a:chExt cx="270036" cy="360048"/>
                </a:xfrm>
              </p:grpSpPr>
              <p:cxnSp>
                <p:nvCxnSpPr>
                  <p:cNvPr id="202" name="直線コネクタ 201"/>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3" name="直線コネクタ 202"/>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96" name="グループ化 195"/>
                <p:cNvGrpSpPr/>
                <p:nvPr/>
              </p:nvGrpSpPr>
              <p:grpSpPr>
                <a:xfrm>
                  <a:off x="1601967" y="3609002"/>
                  <a:ext cx="360048" cy="360048"/>
                  <a:chOff x="3131808" y="1628760"/>
                  <a:chExt cx="360048" cy="360048"/>
                </a:xfrm>
              </p:grpSpPr>
              <p:cxnSp>
                <p:nvCxnSpPr>
                  <p:cNvPr id="197" name="直線コネクタ 196"/>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8" name="直線コネクタ 197"/>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9" name="直線コネクタ 198"/>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0" name="直線コネクタ 199"/>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01" name="円/楕円 200"/>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178" name="グループ化 177"/>
              <p:cNvGrpSpPr/>
              <p:nvPr/>
            </p:nvGrpSpPr>
            <p:grpSpPr>
              <a:xfrm>
                <a:off x="4950921" y="5229378"/>
                <a:ext cx="270041" cy="180007"/>
                <a:chOff x="1601967" y="3609002"/>
                <a:chExt cx="540039" cy="360048"/>
              </a:xfrm>
            </p:grpSpPr>
            <p:grpSp>
              <p:nvGrpSpPr>
                <p:cNvPr id="184" name="グループ化 183"/>
                <p:cNvGrpSpPr/>
                <p:nvPr/>
              </p:nvGrpSpPr>
              <p:grpSpPr>
                <a:xfrm rot="10800000">
                  <a:off x="1871970" y="3609002"/>
                  <a:ext cx="270036" cy="360048"/>
                  <a:chOff x="6282228" y="1988808"/>
                  <a:chExt cx="270036" cy="360048"/>
                </a:xfrm>
              </p:grpSpPr>
              <p:cxnSp>
                <p:nvCxnSpPr>
                  <p:cNvPr id="191" name="直線コネクタ 190"/>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85" name="グループ化 184"/>
                <p:cNvGrpSpPr/>
                <p:nvPr/>
              </p:nvGrpSpPr>
              <p:grpSpPr>
                <a:xfrm>
                  <a:off x="1601967" y="3609002"/>
                  <a:ext cx="360048" cy="360048"/>
                  <a:chOff x="3131808" y="1628760"/>
                  <a:chExt cx="360048" cy="360048"/>
                </a:xfrm>
              </p:grpSpPr>
              <p:cxnSp>
                <p:nvCxnSpPr>
                  <p:cNvPr id="186" name="直線コネクタ 185"/>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90" name="円/楕円 189"/>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179" name="Line 46"/>
              <p:cNvSpPr>
                <a:spLocks noChangeShapeType="1"/>
              </p:cNvSpPr>
              <p:nvPr/>
            </p:nvSpPr>
            <p:spPr bwMode="auto">
              <a:xfrm>
                <a:off x="4860920"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80" name="Line 46"/>
              <p:cNvSpPr>
                <a:spLocks noChangeShapeType="1"/>
              </p:cNvSpPr>
              <p:nvPr/>
            </p:nvSpPr>
            <p:spPr bwMode="auto">
              <a:xfrm flipH="1" flipV="1">
                <a:off x="5115425"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181" name="Line 46"/>
              <p:cNvSpPr>
                <a:spLocks noChangeShapeType="1"/>
              </p:cNvSpPr>
              <p:nvPr/>
            </p:nvSpPr>
            <p:spPr bwMode="auto">
              <a:xfrm flipH="1" flipV="1">
                <a:off x="5099927"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82" name="Line 46"/>
              <p:cNvSpPr>
                <a:spLocks noChangeShapeType="1"/>
              </p:cNvSpPr>
              <p:nvPr/>
            </p:nvSpPr>
            <p:spPr bwMode="auto">
              <a:xfrm flipV="1">
                <a:off x="5087416"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83" name="Line 46"/>
              <p:cNvSpPr>
                <a:spLocks noChangeShapeType="1"/>
              </p:cNvSpPr>
              <p:nvPr/>
            </p:nvSpPr>
            <p:spPr bwMode="auto">
              <a:xfrm flipV="1">
                <a:off x="6300936" y="5949386"/>
                <a:ext cx="540006"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grpSp>
          <p:nvGrpSpPr>
            <p:cNvPr id="698" name="グループ化 697"/>
            <p:cNvGrpSpPr/>
            <p:nvPr/>
          </p:nvGrpSpPr>
          <p:grpSpPr>
            <a:xfrm>
              <a:off x="2593954" y="2078985"/>
              <a:ext cx="1276461" cy="720046"/>
              <a:chOff x="4034971" y="2618991"/>
              <a:chExt cx="2838485" cy="1530055"/>
            </a:xfrm>
          </p:grpSpPr>
          <p:grpSp>
            <p:nvGrpSpPr>
              <p:cNvPr id="636" name="グループ化 635"/>
              <p:cNvGrpSpPr/>
              <p:nvPr/>
            </p:nvGrpSpPr>
            <p:grpSpPr>
              <a:xfrm>
                <a:off x="5112005" y="2618991"/>
                <a:ext cx="1761451" cy="1530055"/>
                <a:chOff x="2361128" y="5229020"/>
                <a:chExt cx="1040859" cy="810047"/>
              </a:xfrm>
            </p:grpSpPr>
            <p:grpSp>
              <p:nvGrpSpPr>
                <p:cNvPr id="637" name="グループ化 636"/>
                <p:cNvGrpSpPr/>
                <p:nvPr/>
              </p:nvGrpSpPr>
              <p:grpSpPr>
                <a:xfrm rot="16200000">
                  <a:off x="2906965" y="5814043"/>
                  <a:ext cx="270041" cy="180007"/>
                  <a:chOff x="1601967" y="3609002"/>
                  <a:chExt cx="540039" cy="360048"/>
                </a:xfrm>
              </p:grpSpPr>
              <p:grpSp>
                <p:nvGrpSpPr>
                  <p:cNvPr id="657" name="グループ化 656"/>
                  <p:cNvGrpSpPr/>
                  <p:nvPr/>
                </p:nvGrpSpPr>
                <p:grpSpPr>
                  <a:xfrm rot="10800000">
                    <a:off x="1871970" y="3609002"/>
                    <a:ext cx="270036" cy="360048"/>
                    <a:chOff x="6282228" y="1988808"/>
                    <a:chExt cx="270036" cy="360048"/>
                  </a:xfrm>
                </p:grpSpPr>
                <p:cxnSp>
                  <p:nvCxnSpPr>
                    <p:cNvPr id="664" name="直線コネクタ 663"/>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65" name="直線コネクタ 664"/>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66" name="直線コネクタ 665"/>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67" name="直線コネクタ 666"/>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658" name="グループ化 657"/>
                  <p:cNvGrpSpPr/>
                  <p:nvPr/>
                </p:nvGrpSpPr>
                <p:grpSpPr>
                  <a:xfrm>
                    <a:off x="1601967" y="3609002"/>
                    <a:ext cx="360048" cy="360048"/>
                    <a:chOff x="3131808" y="1628760"/>
                    <a:chExt cx="360048" cy="360048"/>
                  </a:xfrm>
                </p:grpSpPr>
                <p:cxnSp>
                  <p:nvCxnSpPr>
                    <p:cNvPr id="659" name="直線コネクタ 658"/>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60" name="直線コネクタ 659"/>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61" name="直線コネクタ 660"/>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62" name="直線コネクタ 661"/>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663" name="円/楕円 662"/>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638" name="グループ化 637"/>
                <p:cNvGrpSpPr/>
                <p:nvPr/>
              </p:nvGrpSpPr>
              <p:grpSpPr>
                <a:xfrm rot="5400000">
                  <a:off x="2906965" y="5274037"/>
                  <a:ext cx="270041" cy="180007"/>
                  <a:chOff x="1601967" y="3609002"/>
                  <a:chExt cx="540039" cy="360048"/>
                </a:xfrm>
              </p:grpSpPr>
              <p:grpSp>
                <p:nvGrpSpPr>
                  <p:cNvPr id="646" name="グループ化 645"/>
                  <p:cNvGrpSpPr/>
                  <p:nvPr/>
                </p:nvGrpSpPr>
                <p:grpSpPr>
                  <a:xfrm rot="10800000">
                    <a:off x="1871970" y="3609002"/>
                    <a:ext cx="270036" cy="360048"/>
                    <a:chOff x="6282228" y="1988808"/>
                    <a:chExt cx="270036" cy="360048"/>
                  </a:xfrm>
                </p:grpSpPr>
                <p:cxnSp>
                  <p:nvCxnSpPr>
                    <p:cNvPr id="653" name="直線コネクタ 652"/>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54" name="直線コネクタ 653"/>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55" name="直線コネクタ 654"/>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56" name="直線コネクタ 655"/>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647" name="グループ化 646"/>
                  <p:cNvGrpSpPr/>
                  <p:nvPr/>
                </p:nvGrpSpPr>
                <p:grpSpPr>
                  <a:xfrm>
                    <a:off x="1601967" y="3609002"/>
                    <a:ext cx="360048" cy="360048"/>
                    <a:chOff x="3131808" y="1628760"/>
                    <a:chExt cx="360048" cy="360048"/>
                  </a:xfrm>
                </p:grpSpPr>
                <p:cxnSp>
                  <p:nvCxnSpPr>
                    <p:cNvPr id="648" name="直線コネクタ 647"/>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49" name="直線コネクタ 648"/>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50" name="直線コネクタ 649"/>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51" name="直線コネクタ 650"/>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652" name="円/楕円 651"/>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639" name="Line 46"/>
                <p:cNvSpPr>
                  <a:spLocks noChangeShapeType="1"/>
                </p:cNvSpPr>
                <p:nvPr/>
              </p:nvSpPr>
              <p:spPr bwMode="auto">
                <a:xfrm flipH="1" flipV="1">
                  <a:off x="3041983" y="5499022"/>
                  <a:ext cx="0" cy="24777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640" name="Line 46"/>
                <p:cNvSpPr>
                  <a:spLocks noChangeShapeType="1"/>
                </p:cNvSpPr>
                <p:nvPr/>
              </p:nvSpPr>
              <p:spPr bwMode="auto">
                <a:xfrm flipV="1">
                  <a:off x="2681979" y="538577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641" name="Line 46"/>
                <p:cNvSpPr>
                  <a:spLocks noChangeShapeType="1"/>
                </p:cNvSpPr>
                <p:nvPr/>
              </p:nvSpPr>
              <p:spPr bwMode="auto">
                <a:xfrm flipV="1">
                  <a:off x="2681979" y="587452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642" name="Line 46"/>
                <p:cNvSpPr>
                  <a:spLocks noChangeShapeType="1"/>
                </p:cNvSpPr>
                <p:nvPr/>
              </p:nvSpPr>
              <p:spPr bwMode="auto">
                <a:xfrm flipV="1">
                  <a:off x="3131984" y="587452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643" name="Freeform 10"/>
                <p:cNvSpPr>
                  <a:spLocks/>
                </p:cNvSpPr>
                <p:nvPr/>
              </p:nvSpPr>
              <p:spPr bwMode="auto">
                <a:xfrm rot="5400000" flipV="1">
                  <a:off x="3019216" y="5498542"/>
                  <a:ext cx="49554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645" name="Line 46"/>
                <p:cNvSpPr>
                  <a:spLocks noChangeShapeType="1"/>
                </p:cNvSpPr>
                <p:nvPr/>
              </p:nvSpPr>
              <p:spPr bwMode="auto">
                <a:xfrm flipV="1">
                  <a:off x="2361128" y="5626621"/>
                  <a:ext cx="680728" cy="0"/>
                </a:xfrm>
                <a:prstGeom prst="line">
                  <a:avLst/>
                </a:prstGeom>
                <a:noFill/>
                <a:ln w="9525">
                  <a:solidFill>
                    <a:schemeClr val="tx1"/>
                  </a:solidFill>
                  <a:round/>
                  <a:headEnd type="none" w="sm" len="sm"/>
                  <a:tailEnd type="oval" w="sm" len="sm"/>
                </a:ln>
                <a:effectLst/>
              </p:spPr>
              <p:txBody>
                <a:bodyPr wrap="none" lIns="90000" tIns="46800" rIns="90000" bIns="46800" anchor="ctr"/>
                <a:lstStyle/>
                <a:p>
                  <a:endParaRPr lang="ja-JP" altLang="en-US"/>
                </a:p>
              </p:txBody>
            </p:sp>
          </p:grpSp>
          <p:grpSp>
            <p:nvGrpSpPr>
              <p:cNvPr id="668" name="グループ化 667"/>
              <p:cNvGrpSpPr/>
              <p:nvPr/>
            </p:nvGrpSpPr>
            <p:grpSpPr>
              <a:xfrm>
                <a:off x="4034971" y="2850249"/>
                <a:ext cx="1080010" cy="1170013"/>
                <a:chOff x="1871970" y="2562739"/>
                <a:chExt cx="1890019" cy="2559383"/>
              </a:xfrm>
            </p:grpSpPr>
            <p:grpSp>
              <p:nvGrpSpPr>
                <p:cNvPr id="669" name="グループ化 668"/>
                <p:cNvGrpSpPr/>
                <p:nvPr/>
              </p:nvGrpSpPr>
              <p:grpSpPr>
                <a:xfrm>
                  <a:off x="2996967" y="4942097"/>
                  <a:ext cx="360048" cy="180025"/>
                  <a:chOff x="1736601" y="2511982"/>
                  <a:chExt cx="360048" cy="180025"/>
                </a:xfrm>
              </p:grpSpPr>
              <p:cxnSp>
                <p:nvCxnSpPr>
                  <p:cNvPr id="689" name="直線コネクタ 688"/>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90" name="直線コネクタ 689"/>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91" name="直線コネクタ 690"/>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670" name="グループ化 669"/>
                <p:cNvGrpSpPr/>
                <p:nvPr/>
              </p:nvGrpSpPr>
              <p:grpSpPr>
                <a:xfrm>
                  <a:off x="2861981" y="4059007"/>
                  <a:ext cx="270036" cy="360048"/>
                  <a:chOff x="6282228" y="1988808"/>
                  <a:chExt cx="270036" cy="360048"/>
                </a:xfrm>
              </p:grpSpPr>
              <p:cxnSp>
                <p:nvCxnSpPr>
                  <p:cNvPr id="685" name="直線コネクタ 684"/>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86" name="直線コネクタ 685"/>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87" name="直線コネクタ 686"/>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88" name="直線コネクタ 687"/>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671" name="直線コネクタ 670"/>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672" name="直線コネクタ 671"/>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673" name="直線コネクタ 672"/>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674"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675"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676" name="グループ化 675"/>
                <p:cNvGrpSpPr/>
                <p:nvPr/>
              </p:nvGrpSpPr>
              <p:grpSpPr>
                <a:xfrm>
                  <a:off x="2771980" y="2978995"/>
                  <a:ext cx="360048" cy="360048"/>
                  <a:chOff x="3131808" y="1628760"/>
                  <a:chExt cx="360048" cy="360048"/>
                </a:xfrm>
              </p:grpSpPr>
              <p:cxnSp>
                <p:nvCxnSpPr>
                  <p:cNvPr id="680" name="直線コネクタ 679"/>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81" name="直線コネクタ 680"/>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82" name="直線コネクタ 681"/>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83" name="直線コネクタ 682"/>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684" name="円/楕円 683"/>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677" name="直線コネクタ 676"/>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678" name="直線コネクタ 677"/>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679" name="直線コネクタ 678"/>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grpSp>
          <p:nvGrpSpPr>
            <p:cNvPr id="756" name="グループ化 755"/>
            <p:cNvGrpSpPr/>
            <p:nvPr/>
          </p:nvGrpSpPr>
          <p:grpSpPr>
            <a:xfrm>
              <a:off x="3493964" y="3338999"/>
              <a:ext cx="1618042" cy="720046"/>
              <a:chOff x="4034971" y="2618991"/>
              <a:chExt cx="3598064" cy="1530055"/>
            </a:xfrm>
          </p:grpSpPr>
          <p:grpSp>
            <p:nvGrpSpPr>
              <p:cNvPr id="757" name="グループ化 756"/>
              <p:cNvGrpSpPr/>
              <p:nvPr/>
            </p:nvGrpSpPr>
            <p:grpSpPr>
              <a:xfrm>
                <a:off x="5112006" y="2618991"/>
                <a:ext cx="2521029" cy="1530055"/>
                <a:chOff x="2361128" y="5229020"/>
                <a:chExt cx="1489701" cy="810047"/>
              </a:xfrm>
            </p:grpSpPr>
            <p:grpSp>
              <p:nvGrpSpPr>
                <p:cNvPr id="782" name="グループ化 781"/>
                <p:cNvGrpSpPr/>
                <p:nvPr/>
              </p:nvGrpSpPr>
              <p:grpSpPr>
                <a:xfrm rot="16200000">
                  <a:off x="2906965" y="5814043"/>
                  <a:ext cx="270041" cy="180007"/>
                  <a:chOff x="1601967" y="3609002"/>
                  <a:chExt cx="540039" cy="360048"/>
                </a:xfrm>
              </p:grpSpPr>
              <p:grpSp>
                <p:nvGrpSpPr>
                  <p:cNvPr id="802" name="グループ化 801"/>
                  <p:cNvGrpSpPr/>
                  <p:nvPr/>
                </p:nvGrpSpPr>
                <p:grpSpPr>
                  <a:xfrm rot="10800000">
                    <a:off x="1871970" y="3609002"/>
                    <a:ext cx="270036" cy="360048"/>
                    <a:chOff x="6282228" y="1988808"/>
                    <a:chExt cx="270036" cy="360048"/>
                  </a:xfrm>
                </p:grpSpPr>
                <p:cxnSp>
                  <p:nvCxnSpPr>
                    <p:cNvPr id="809" name="直線コネクタ 80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10" name="直線コネクタ 80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11" name="直線コネクタ 81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12" name="直線コネクタ 81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803" name="グループ化 802"/>
                  <p:cNvGrpSpPr/>
                  <p:nvPr/>
                </p:nvGrpSpPr>
                <p:grpSpPr>
                  <a:xfrm>
                    <a:off x="1601967" y="3609002"/>
                    <a:ext cx="360048" cy="360048"/>
                    <a:chOff x="3131808" y="1628760"/>
                    <a:chExt cx="360048" cy="360048"/>
                  </a:xfrm>
                </p:grpSpPr>
                <p:cxnSp>
                  <p:nvCxnSpPr>
                    <p:cNvPr id="804" name="直線コネクタ 80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05" name="直線コネクタ 80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06" name="直線コネクタ 80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07" name="直線コネクタ 80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808" name="円/楕円 80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783" name="グループ化 782"/>
                <p:cNvGrpSpPr/>
                <p:nvPr/>
              </p:nvGrpSpPr>
              <p:grpSpPr>
                <a:xfrm rot="5400000">
                  <a:off x="2906965" y="5274037"/>
                  <a:ext cx="270041" cy="180007"/>
                  <a:chOff x="1601967" y="3609002"/>
                  <a:chExt cx="540039" cy="360048"/>
                </a:xfrm>
              </p:grpSpPr>
              <p:grpSp>
                <p:nvGrpSpPr>
                  <p:cNvPr id="791" name="グループ化 790"/>
                  <p:cNvGrpSpPr/>
                  <p:nvPr/>
                </p:nvGrpSpPr>
                <p:grpSpPr>
                  <a:xfrm rot="10800000">
                    <a:off x="1871970" y="3609002"/>
                    <a:ext cx="270036" cy="360048"/>
                    <a:chOff x="6282228" y="1988808"/>
                    <a:chExt cx="270036" cy="360048"/>
                  </a:xfrm>
                </p:grpSpPr>
                <p:cxnSp>
                  <p:nvCxnSpPr>
                    <p:cNvPr id="798" name="直線コネクタ 797"/>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99" name="直線コネクタ 798"/>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00" name="直線コネクタ 799"/>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01" name="直線コネクタ 800"/>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792" name="グループ化 791"/>
                  <p:cNvGrpSpPr/>
                  <p:nvPr/>
                </p:nvGrpSpPr>
                <p:grpSpPr>
                  <a:xfrm>
                    <a:off x="1601967" y="3609002"/>
                    <a:ext cx="360048" cy="360048"/>
                    <a:chOff x="3131808" y="1628760"/>
                    <a:chExt cx="360048" cy="360048"/>
                  </a:xfrm>
                </p:grpSpPr>
                <p:cxnSp>
                  <p:nvCxnSpPr>
                    <p:cNvPr id="793" name="直線コネクタ 792"/>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94" name="直線コネクタ 793"/>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95" name="直線コネクタ 794"/>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96" name="直線コネクタ 795"/>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797" name="円/楕円 796"/>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784" name="Line 46"/>
                <p:cNvSpPr>
                  <a:spLocks noChangeShapeType="1"/>
                </p:cNvSpPr>
                <p:nvPr/>
              </p:nvSpPr>
              <p:spPr bwMode="auto">
                <a:xfrm flipH="1" flipV="1">
                  <a:off x="3041983" y="5499022"/>
                  <a:ext cx="0" cy="24777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785" name="Line 46"/>
                <p:cNvSpPr>
                  <a:spLocks noChangeShapeType="1"/>
                </p:cNvSpPr>
                <p:nvPr/>
              </p:nvSpPr>
              <p:spPr bwMode="auto">
                <a:xfrm flipV="1">
                  <a:off x="2681979" y="538577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786" name="Line 46"/>
                <p:cNvSpPr>
                  <a:spLocks noChangeShapeType="1"/>
                </p:cNvSpPr>
                <p:nvPr/>
              </p:nvSpPr>
              <p:spPr bwMode="auto">
                <a:xfrm flipV="1">
                  <a:off x="2681979" y="587452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787" name="Line 46"/>
                <p:cNvSpPr>
                  <a:spLocks noChangeShapeType="1"/>
                </p:cNvSpPr>
                <p:nvPr/>
              </p:nvSpPr>
              <p:spPr bwMode="auto">
                <a:xfrm flipV="1">
                  <a:off x="3131984" y="587452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788" name="Freeform 10"/>
                <p:cNvSpPr>
                  <a:spLocks/>
                </p:cNvSpPr>
                <p:nvPr/>
              </p:nvSpPr>
              <p:spPr bwMode="auto">
                <a:xfrm rot="5400000" flipV="1">
                  <a:off x="3019216" y="5498542"/>
                  <a:ext cx="49554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789" name="Line 9"/>
                <p:cNvSpPr>
                  <a:spLocks noChangeShapeType="1"/>
                </p:cNvSpPr>
                <p:nvPr/>
              </p:nvSpPr>
              <p:spPr bwMode="auto">
                <a:xfrm>
                  <a:off x="3400824" y="5625038"/>
                  <a:ext cx="450005" cy="0"/>
                </a:xfrm>
                <a:prstGeom prst="line">
                  <a:avLst/>
                </a:prstGeom>
                <a:noFill/>
                <a:ln w="9525">
                  <a:solidFill>
                    <a:schemeClr val="tx1"/>
                  </a:solidFill>
                  <a:round/>
                  <a:headEnd type="oval"/>
                  <a:tailEnd type="triangle" w="med" len="lg"/>
                </a:ln>
                <a:effectLst/>
              </p:spPr>
              <p:txBody>
                <a:bodyPr wrap="none" lIns="90000" tIns="46800" rIns="90000" bIns="46800" anchor="ctr"/>
                <a:lstStyle/>
                <a:p>
                  <a:endParaRPr lang="ja-JP" altLang="en-US" sz="1200"/>
                </a:p>
              </p:txBody>
            </p:sp>
            <p:sp>
              <p:nvSpPr>
                <p:cNvPr id="790" name="Line 46"/>
                <p:cNvSpPr>
                  <a:spLocks noChangeShapeType="1"/>
                </p:cNvSpPr>
                <p:nvPr/>
              </p:nvSpPr>
              <p:spPr bwMode="auto">
                <a:xfrm flipV="1">
                  <a:off x="2361128" y="5626621"/>
                  <a:ext cx="680728" cy="0"/>
                </a:xfrm>
                <a:prstGeom prst="line">
                  <a:avLst/>
                </a:prstGeom>
                <a:noFill/>
                <a:ln w="9525">
                  <a:solidFill>
                    <a:schemeClr val="tx1"/>
                  </a:solidFill>
                  <a:round/>
                  <a:headEnd type="none" w="sm" len="sm"/>
                  <a:tailEnd type="oval" w="med" len="med"/>
                </a:ln>
                <a:effectLst/>
              </p:spPr>
              <p:txBody>
                <a:bodyPr wrap="none" lIns="90000" tIns="46800" rIns="90000" bIns="46800" anchor="ctr"/>
                <a:lstStyle/>
                <a:p>
                  <a:endParaRPr lang="ja-JP" altLang="en-US"/>
                </a:p>
              </p:txBody>
            </p:sp>
          </p:grpSp>
          <p:grpSp>
            <p:nvGrpSpPr>
              <p:cNvPr id="758" name="グループ化 757"/>
              <p:cNvGrpSpPr/>
              <p:nvPr/>
            </p:nvGrpSpPr>
            <p:grpSpPr>
              <a:xfrm>
                <a:off x="4034971" y="2850249"/>
                <a:ext cx="1080010" cy="1170013"/>
                <a:chOff x="1871970" y="2562739"/>
                <a:chExt cx="1890019" cy="2559383"/>
              </a:xfrm>
            </p:grpSpPr>
            <p:grpSp>
              <p:nvGrpSpPr>
                <p:cNvPr id="759" name="グループ化 758"/>
                <p:cNvGrpSpPr/>
                <p:nvPr/>
              </p:nvGrpSpPr>
              <p:grpSpPr>
                <a:xfrm>
                  <a:off x="2996967" y="4942097"/>
                  <a:ext cx="360048" cy="180025"/>
                  <a:chOff x="1736601" y="2511982"/>
                  <a:chExt cx="360048" cy="180025"/>
                </a:xfrm>
              </p:grpSpPr>
              <p:cxnSp>
                <p:nvCxnSpPr>
                  <p:cNvPr id="779" name="直線コネクタ 778"/>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80" name="直線コネクタ 779"/>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81" name="直線コネクタ 780"/>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760" name="グループ化 759"/>
                <p:cNvGrpSpPr/>
                <p:nvPr/>
              </p:nvGrpSpPr>
              <p:grpSpPr>
                <a:xfrm>
                  <a:off x="2861981" y="4059007"/>
                  <a:ext cx="270036" cy="360048"/>
                  <a:chOff x="6282228" y="1988808"/>
                  <a:chExt cx="270036" cy="360048"/>
                </a:xfrm>
              </p:grpSpPr>
              <p:cxnSp>
                <p:nvCxnSpPr>
                  <p:cNvPr id="775" name="直線コネクタ 774"/>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6" name="直線コネクタ 775"/>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7" name="直線コネクタ 776"/>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8" name="直線コネクタ 777"/>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761" name="直線コネクタ 760"/>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762" name="直線コネクタ 761"/>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763" name="直線コネクタ 762"/>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764"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765"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766" name="グループ化 765"/>
                <p:cNvGrpSpPr/>
                <p:nvPr/>
              </p:nvGrpSpPr>
              <p:grpSpPr>
                <a:xfrm>
                  <a:off x="2771980" y="2978995"/>
                  <a:ext cx="360048" cy="360048"/>
                  <a:chOff x="3131808" y="1628760"/>
                  <a:chExt cx="360048" cy="360048"/>
                </a:xfrm>
              </p:grpSpPr>
              <p:cxnSp>
                <p:nvCxnSpPr>
                  <p:cNvPr id="770" name="直線コネクタ 769"/>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1" name="直線コネクタ 770"/>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2" name="直線コネクタ 771"/>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3" name="直線コネクタ 772"/>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774" name="円/楕円 773"/>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767" name="直線コネクタ 766"/>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768" name="直線コネクタ 767"/>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769" name="直線コネクタ 768"/>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sp>
          <p:nvSpPr>
            <p:cNvPr id="814" name="Freeform 10"/>
            <p:cNvSpPr>
              <a:spLocks/>
            </p:cNvSpPr>
            <p:nvPr/>
          </p:nvSpPr>
          <p:spPr bwMode="auto">
            <a:xfrm rot="5400000" flipV="1">
              <a:off x="2872962" y="1799980"/>
              <a:ext cx="432000" cy="450005"/>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815" name="Freeform 10"/>
            <p:cNvSpPr>
              <a:spLocks/>
            </p:cNvSpPr>
            <p:nvPr/>
          </p:nvSpPr>
          <p:spPr bwMode="auto">
            <a:xfrm rot="5400000" flipH="1" flipV="1">
              <a:off x="2836962" y="2673996"/>
              <a:ext cx="504000" cy="45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grpSp>
          <p:nvGrpSpPr>
            <p:cNvPr id="1191" name="グループ化 1190"/>
            <p:cNvGrpSpPr/>
            <p:nvPr/>
          </p:nvGrpSpPr>
          <p:grpSpPr>
            <a:xfrm>
              <a:off x="793934" y="3609002"/>
              <a:ext cx="2070023" cy="1080012"/>
              <a:chOff x="2250893" y="4059365"/>
              <a:chExt cx="4590049" cy="2535526"/>
            </a:xfrm>
          </p:grpSpPr>
          <p:grpSp>
            <p:nvGrpSpPr>
              <p:cNvPr id="1192" name="グループ化 1191"/>
              <p:cNvGrpSpPr/>
              <p:nvPr/>
            </p:nvGrpSpPr>
            <p:grpSpPr>
              <a:xfrm>
                <a:off x="3150902" y="5424878"/>
                <a:ext cx="1080010" cy="1170013"/>
                <a:chOff x="1871970" y="2562739"/>
                <a:chExt cx="1890019" cy="2559383"/>
              </a:xfrm>
            </p:grpSpPr>
            <p:grpSp>
              <p:nvGrpSpPr>
                <p:cNvPr id="1326" name="グループ化 1325"/>
                <p:cNvGrpSpPr/>
                <p:nvPr/>
              </p:nvGrpSpPr>
              <p:grpSpPr>
                <a:xfrm>
                  <a:off x="2996967" y="4942097"/>
                  <a:ext cx="360048" cy="180025"/>
                  <a:chOff x="1736601" y="2511982"/>
                  <a:chExt cx="360048" cy="180025"/>
                </a:xfrm>
              </p:grpSpPr>
              <p:cxnSp>
                <p:nvCxnSpPr>
                  <p:cNvPr id="1346" name="直線コネクタ 1345"/>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47" name="直線コネクタ 1346"/>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48" name="直線コネクタ 1347"/>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327" name="グループ化 1326"/>
                <p:cNvGrpSpPr/>
                <p:nvPr/>
              </p:nvGrpSpPr>
              <p:grpSpPr>
                <a:xfrm>
                  <a:off x="2861981" y="4059007"/>
                  <a:ext cx="270036" cy="360048"/>
                  <a:chOff x="6282228" y="1988808"/>
                  <a:chExt cx="270036" cy="360048"/>
                </a:xfrm>
              </p:grpSpPr>
              <p:cxnSp>
                <p:nvCxnSpPr>
                  <p:cNvPr id="1342" name="直線コネクタ 1341"/>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43" name="直線コネクタ 1342"/>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44" name="直線コネクタ 1343"/>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45" name="直線コネクタ 1344"/>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328" name="直線コネクタ 1327"/>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329" name="直線コネクタ 1328"/>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330" name="直線コネクタ 1329"/>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331"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332"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333" name="グループ化 1332"/>
                <p:cNvGrpSpPr/>
                <p:nvPr/>
              </p:nvGrpSpPr>
              <p:grpSpPr>
                <a:xfrm>
                  <a:off x="2771980" y="2978995"/>
                  <a:ext cx="360048" cy="360048"/>
                  <a:chOff x="3131808" y="1628760"/>
                  <a:chExt cx="360048" cy="360048"/>
                </a:xfrm>
              </p:grpSpPr>
              <p:cxnSp>
                <p:nvCxnSpPr>
                  <p:cNvPr id="1337" name="直線コネクタ 1336"/>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38" name="直線コネクタ 1337"/>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39" name="直線コネクタ 1338"/>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40" name="直線コネクタ 1339"/>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341" name="円/楕円 1340"/>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334" name="直線コネクタ 1333"/>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335" name="直線コネクタ 1334"/>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336" name="直線コネクタ 1335"/>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193" name="グループ化 1192"/>
              <p:cNvGrpSpPr/>
              <p:nvPr/>
            </p:nvGrpSpPr>
            <p:grpSpPr>
              <a:xfrm rot="10800000">
                <a:off x="3150902" y="4059365"/>
                <a:ext cx="1080010" cy="1170013"/>
                <a:chOff x="1871970" y="2562739"/>
                <a:chExt cx="1890019" cy="2559383"/>
              </a:xfrm>
            </p:grpSpPr>
            <p:grpSp>
              <p:nvGrpSpPr>
                <p:cNvPr id="1303" name="グループ化 1302"/>
                <p:cNvGrpSpPr/>
                <p:nvPr/>
              </p:nvGrpSpPr>
              <p:grpSpPr>
                <a:xfrm>
                  <a:off x="2996967" y="4942097"/>
                  <a:ext cx="360048" cy="180025"/>
                  <a:chOff x="1736601" y="2511982"/>
                  <a:chExt cx="360048" cy="180025"/>
                </a:xfrm>
              </p:grpSpPr>
              <p:cxnSp>
                <p:nvCxnSpPr>
                  <p:cNvPr id="1323" name="直線コネクタ 1322"/>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24" name="直線コネクタ 1323"/>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25" name="直線コネクタ 1324"/>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304" name="グループ化 1303"/>
                <p:cNvGrpSpPr/>
                <p:nvPr/>
              </p:nvGrpSpPr>
              <p:grpSpPr>
                <a:xfrm>
                  <a:off x="2861981" y="4059007"/>
                  <a:ext cx="270036" cy="360048"/>
                  <a:chOff x="6282228" y="1988808"/>
                  <a:chExt cx="270036" cy="360048"/>
                </a:xfrm>
              </p:grpSpPr>
              <p:cxnSp>
                <p:nvCxnSpPr>
                  <p:cNvPr id="1319" name="直線コネクタ 131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20" name="直線コネクタ 131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21" name="直線コネクタ 132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22" name="直線コネクタ 132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305" name="直線コネクタ 1304"/>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306" name="直線コネクタ 1305"/>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307" name="直線コネクタ 1306"/>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308"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309"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310" name="グループ化 1309"/>
                <p:cNvGrpSpPr/>
                <p:nvPr/>
              </p:nvGrpSpPr>
              <p:grpSpPr>
                <a:xfrm>
                  <a:off x="2771980" y="2978995"/>
                  <a:ext cx="360048" cy="360048"/>
                  <a:chOff x="3131808" y="1628760"/>
                  <a:chExt cx="360048" cy="360048"/>
                </a:xfrm>
              </p:grpSpPr>
              <p:cxnSp>
                <p:nvCxnSpPr>
                  <p:cNvPr id="1314" name="直線コネクタ 131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15" name="直線コネクタ 131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16" name="直線コネクタ 131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17" name="直線コネクタ 131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318" name="円/楕円 131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311" name="直線コネクタ 1310"/>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312" name="直線コネクタ 1311"/>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313" name="直線コネクタ 1312"/>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194" name="Line 46"/>
              <p:cNvSpPr>
                <a:spLocks noChangeShapeType="1"/>
              </p:cNvSpPr>
              <p:nvPr/>
            </p:nvSpPr>
            <p:spPr bwMode="auto">
              <a:xfrm flipV="1">
                <a:off x="4230914"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1195" name="グループ化 1194"/>
              <p:cNvGrpSpPr/>
              <p:nvPr/>
            </p:nvGrpSpPr>
            <p:grpSpPr>
              <a:xfrm rot="5400000">
                <a:off x="2565879" y="5829899"/>
                <a:ext cx="270041" cy="180007"/>
                <a:chOff x="1601967" y="3609002"/>
                <a:chExt cx="540039" cy="360048"/>
              </a:xfrm>
            </p:grpSpPr>
            <p:grpSp>
              <p:nvGrpSpPr>
                <p:cNvPr id="1292" name="グループ化 1291"/>
                <p:cNvGrpSpPr/>
                <p:nvPr/>
              </p:nvGrpSpPr>
              <p:grpSpPr>
                <a:xfrm rot="10800000">
                  <a:off x="1871970" y="3609002"/>
                  <a:ext cx="270036" cy="360048"/>
                  <a:chOff x="6282228" y="1988808"/>
                  <a:chExt cx="270036" cy="360048"/>
                </a:xfrm>
              </p:grpSpPr>
              <p:cxnSp>
                <p:nvCxnSpPr>
                  <p:cNvPr id="1299" name="直線コネクタ 129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00" name="直線コネクタ 129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01" name="直線コネクタ 130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02" name="直線コネクタ 130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293" name="グループ化 1292"/>
                <p:cNvGrpSpPr/>
                <p:nvPr/>
              </p:nvGrpSpPr>
              <p:grpSpPr>
                <a:xfrm>
                  <a:off x="1601967" y="3609002"/>
                  <a:ext cx="360048" cy="360048"/>
                  <a:chOff x="3131808" y="1628760"/>
                  <a:chExt cx="360048" cy="360048"/>
                </a:xfrm>
              </p:grpSpPr>
              <p:cxnSp>
                <p:nvCxnSpPr>
                  <p:cNvPr id="1294" name="直線コネクタ 129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95" name="直線コネクタ 129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96" name="直線コネクタ 129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97" name="直線コネクタ 129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298" name="円/楕円 129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1196" name="グループ化 1195"/>
              <p:cNvGrpSpPr/>
              <p:nvPr/>
            </p:nvGrpSpPr>
            <p:grpSpPr>
              <a:xfrm>
                <a:off x="2880899" y="5229378"/>
                <a:ext cx="270041" cy="180007"/>
                <a:chOff x="1601967" y="3609002"/>
                <a:chExt cx="540039" cy="360048"/>
              </a:xfrm>
            </p:grpSpPr>
            <p:grpSp>
              <p:nvGrpSpPr>
                <p:cNvPr id="1281" name="グループ化 1280"/>
                <p:cNvGrpSpPr/>
                <p:nvPr/>
              </p:nvGrpSpPr>
              <p:grpSpPr>
                <a:xfrm rot="10800000">
                  <a:off x="1871970" y="3609002"/>
                  <a:ext cx="270036" cy="360048"/>
                  <a:chOff x="6282228" y="1988808"/>
                  <a:chExt cx="270036" cy="360048"/>
                </a:xfrm>
              </p:grpSpPr>
              <p:cxnSp>
                <p:nvCxnSpPr>
                  <p:cNvPr id="1288" name="直線コネクタ 1287"/>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89" name="直線コネクタ 1288"/>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90" name="直線コネクタ 1289"/>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91" name="直線コネクタ 1290"/>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282" name="グループ化 1281"/>
                <p:cNvGrpSpPr/>
                <p:nvPr/>
              </p:nvGrpSpPr>
              <p:grpSpPr>
                <a:xfrm>
                  <a:off x="1601967" y="3609002"/>
                  <a:ext cx="360048" cy="360048"/>
                  <a:chOff x="3131808" y="1628760"/>
                  <a:chExt cx="360048" cy="360048"/>
                </a:xfrm>
              </p:grpSpPr>
              <p:cxnSp>
                <p:nvCxnSpPr>
                  <p:cNvPr id="1283" name="直線コネクタ 1282"/>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84" name="直線コネクタ 1283"/>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85" name="直線コネクタ 1284"/>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86" name="直線コネクタ 1285"/>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287" name="円/楕円 1286"/>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1197" name="Line 46"/>
              <p:cNvSpPr>
                <a:spLocks noChangeShapeType="1"/>
              </p:cNvSpPr>
              <p:nvPr/>
            </p:nvSpPr>
            <p:spPr bwMode="auto">
              <a:xfrm>
                <a:off x="2790898"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198" name="Line 46"/>
              <p:cNvSpPr>
                <a:spLocks noChangeShapeType="1"/>
              </p:cNvSpPr>
              <p:nvPr/>
            </p:nvSpPr>
            <p:spPr bwMode="auto">
              <a:xfrm flipH="1" flipV="1">
                <a:off x="3045403"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1199" name="Line 46"/>
              <p:cNvSpPr>
                <a:spLocks noChangeShapeType="1"/>
              </p:cNvSpPr>
              <p:nvPr/>
            </p:nvSpPr>
            <p:spPr bwMode="auto">
              <a:xfrm flipH="1" flipV="1">
                <a:off x="3029905"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200" name="Line 46"/>
              <p:cNvSpPr>
                <a:spLocks noChangeShapeType="1"/>
              </p:cNvSpPr>
              <p:nvPr/>
            </p:nvSpPr>
            <p:spPr bwMode="auto">
              <a:xfrm flipV="1">
                <a:off x="3017394"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201" name="Line 46"/>
              <p:cNvSpPr>
                <a:spLocks noChangeShapeType="1"/>
              </p:cNvSpPr>
              <p:nvPr/>
            </p:nvSpPr>
            <p:spPr bwMode="auto">
              <a:xfrm>
                <a:off x="2250893"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202" name="Line 46"/>
              <p:cNvSpPr>
                <a:spLocks noChangeShapeType="1"/>
              </p:cNvSpPr>
              <p:nvPr/>
            </p:nvSpPr>
            <p:spPr bwMode="auto">
              <a:xfrm flipV="1">
                <a:off x="4230914" y="5949386"/>
                <a:ext cx="450005"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nvGrpSpPr>
              <p:cNvPr id="1203" name="グループ化 1202"/>
              <p:cNvGrpSpPr/>
              <p:nvPr/>
            </p:nvGrpSpPr>
            <p:grpSpPr>
              <a:xfrm>
                <a:off x="5220924" y="5424878"/>
                <a:ext cx="1080010" cy="1170013"/>
                <a:chOff x="1871970" y="2562739"/>
                <a:chExt cx="1890019" cy="2559383"/>
              </a:xfrm>
            </p:grpSpPr>
            <p:grpSp>
              <p:nvGrpSpPr>
                <p:cNvPr id="1258" name="グループ化 1257"/>
                <p:cNvGrpSpPr/>
                <p:nvPr/>
              </p:nvGrpSpPr>
              <p:grpSpPr>
                <a:xfrm>
                  <a:off x="2996967" y="4942097"/>
                  <a:ext cx="360048" cy="180025"/>
                  <a:chOff x="1736601" y="2511982"/>
                  <a:chExt cx="360048" cy="180025"/>
                </a:xfrm>
              </p:grpSpPr>
              <p:cxnSp>
                <p:nvCxnSpPr>
                  <p:cNvPr id="1278" name="直線コネクタ 1277"/>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79" name="直線コネクタ 1278"/>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80" name="直線コネクタ 1279"/>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259" name="グループ化 1258"/>
                <p:cNvGrpSpPr/>
                <p:nvPr/>
              </p:nvGrpSpPr>
              <p:grpSpPr>
                <a:xfrm>
                  <a:off x="2861981" y="4059007"/>
                  <a:ext cx="270036" cy="360048"/>
                  <a:chOff x="6282228" y="1988808"/>
                  <a:chExt cx="270036" cy="360048"/>
                </a:xfrm>
              </p:grpSpPr>
              <p:cxnSp>
                <p:nvCxnSpPr>
                  <p:cNvPr id="1274" name="直線コネクタ 1273"/>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75" name="直線コネクタ 1274"/>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76" name="直線コネクタ 1275"/>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77" name="直線コネクタ 1276"/>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260" name="直線コネクタ 1259"/>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261" name="直線コネクタ 1260"/>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262" name="直線コネクタ 1261"/>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263"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264"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265" name="グループ化 1264"/>
                <p:cNvGrpSpPr/>
                <p:nvPr/>
              </p:nvGrpSpPr>
              <p:grpSpPr>
                <a:xfrm>
                  <a:off x="2771980" y="2978995"/>
                  <a:ext cx="360048" cy="360048"/>
                  <a:chOff x="3131808" y="1628760"/>
                  <a:chExt cx="360048" cy="360048"/>
                </a:xfrm>
              </p:grpSpPr>
              <p:cxnSp>
                <p:nvCxnSpPr>
                  <p:cNvPr id="1269" name="直線コネクタ 1268"/>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70" name="直線コネクタ 1269"/>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71" name="直線コネクタ 1270"/>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72" name="直線コネクタ 1271"/>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273" name="円/楕円 1272"/>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266" name="直線コネクタ 1265"/>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267" name="直線コネクタ 1266"/>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268" name="直線コネクタ 1267"/>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204" name="グループ化 1203"/>
              <p:cNvGrpSpPr/>
              <p:nvPr/>
            </p:nvGrpSpPr>
            <p:grpSpPr>
              <a:xfrm rot="10800000">
                <a:off x="5220924" y="4059365"/>
                <a:ext cx="1080010" cy="1170013"/>
                <a:chOff x="1871970" y="2562739"/>
                <a:chExt cx="1890019" cy="2559383"/>
              </a:xfrm>
            </p:grpSpPr>
            <p:grpSp>
              <p:nvGrpSpPr>
                <p:cNvPr id="1235" name="グループ化 1234"/>
                <p:cNvGrpSpPr/>
                <p:nvPr/>
              </p:nvGrpSpPr>
              <p:grpSpPr>
                <a:xfrm>
                  <a:off x="2996967" y="4942097"/>
                  <a:ext cx="360048" cy="180025"/>
                  <a:chOff x="1736601" y="2511982"/>
                  <a:chExt cx="360048" cy="180025"/>
                </a:xfrm>
              </p:grpSpPr>
              <p:cxnSp>
                <p:nvCxnSpPr>
                  <p:cNvPr id="1255" name="直線コネクタ 1254"/>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56" name="直線コネクタ 1255"/>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57" name="直線コネクタ 1256"/>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236" name="グループ化 1235"/>
                <p:cNvGrpSpPr/>
                <p:nvPr/>
              </p:nvGrpSpPr>
              <p:grpSpPr>
                <a:xfrm>
                  <a:off x="2861981" y="4059007"/>
                  <a:ext cx="270036" cy="360048"/>
                  <a:chOff x="6282228" y="1988808"/>
                  <a:chExt cx="270036" cy="360048"/>
                </a:xfrm>
              </p:grpSpPr>
              <p:cxnSp>
                <p:nvCxnSpPr>
                  <p:cNvPr id="1251" name="直線コネクタ 1250"/>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52" name="直線コネクタ 1251"/>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53" name="直線コネクタ 1252"/>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54" name="直線コネクタ 1253"/>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237" name="直線コネクタ 1236"/>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238" name="直線コネクタ 1237"/>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239" name="直線コネクタ 1238"/>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240"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241"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242" name="グループ化 1241"/>
                <p:cNvGrpSpPr/>
                <p:nvPr/>
              </p:nvGrpSpPr>
              <p:grpSpPr>
                <a:xfrm>
                  <a:off x="2771980" y="2978995"/>
                  <a:ext cx="360048" cy="360048"/>
                  <a:chOff x="3131808" y="1628760"/>
                  <a:chExt cx="360048" cy="360048"/>
                </a:xfrm>
              </p:grpSpPr>
              <p:cxnSp>
                <p:nvCxnSpPr>
                  <p:cNvPr id="1246" name="直線コネクタ 1245"/>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47" name="直線コネクタ 1246"/>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48" name="直線コネクタ 1247"/>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49" name="直線コネクタ 1248"/>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250" name="円/楕円 1249"/>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243" name="直線コネクタ 1242"/>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244" name="直線コネクタ 1243"/>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245" name="直線コネクタ 1244"/>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205" name="Line 46"/>
              <p:cNvSpPr>
                <a:spLocks noChangeShapeType="1"/>
              </p:cNvSpPr>
              <p:nvPr/>
            </p:nvSpPr>
            <p:spPr bwMode="auto">
              <a:xfrm flipV="1">
                <a:off x="6300936"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1206" name="グループ化 1205"/>
              <p:cNvGrpSpPr/>
              <p:nvPr/>
            </p:nvGrpSpPr>
            <p:grpSpPr>
              <a:xfrm rot="5400000">
                <a:off x="4635901" y="5829899"/>
                <a:ext cx="270041" cy="180007"/>
                <a:chOff x="1601967" y="3609002"/>
                <a:chExt cx="540039" cy="360048"/>
              </a:xfrm>
            </p:grpSpPr>
            <p:grpSp>
              <p:nvGrpSpPr>
                <p:cNvPr id="1224" name="グループ化 1223"/>
                <p:cNvGrpSpPr/>
                <p:nvPr/>
              </p:nvGrpSpPr>
              <p:grpSpPr>
                <a:xfrm rot="10800000">
                  <a:off x="1871970" y="3609002"/>
                  <a:ext cx="270036" cy="360048"/>
                  <a:chOff x="6282228" y="1988808"/>
                  <a:chExt cx="270036" cy="360048"/>
                </a:xfrm>
              </p:grpSpPr>
              <p:cxnSp>
                <p:nvCxnSpPr>
                  <p:cNvPr id="1231" name="直線コネクタ 1230"/>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32" name="直線コネクタ 1231"/>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33" name="直線コネクタ 1232"/>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34" name="直線コネクタ 1233"/>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225" name="グループ化 1224"/>
                <p:cNvGrpSpPr/>
                <p:nvPr/>
              </p:nvGrpSpPr>
              <p:grpSpPr>
                <a:xfrm>
                  <a:off x="1601967" y="3609002"/>
                  <a:ext cx="360048" cy="360048"/>
                  <a:chOff x="3131808" y="1628760"/>
                  <a:chExt cx="360048" cy="360048"/>
                </a:xfrm>
              </p:grpSpPr>
              <p:cxnSp>
                <p:nvCxnSpPr>
                  <p:cNvPr id="1226" name="直線コネクタ 1225"/>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7" name="直線コネクタ 1226"/>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8" name="直線コネクタ 1227"/>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9" name="直線コネクタ 1228"/>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230" name="円/楕円 1229"/>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1207" name="グループ化 1206"/>
              <p:cNvGrpSpPr/>
              <p:nvPr/>
            </p:nvGrpSpPr>
            <p:grpSpPr>
              <a:xfrm>
                <a:off x="4950921" y="5229378"/>
                <a:ext cx="270041" cy="180007"/>
                <a:chOff x="1601967" y="3609002"/>
                <a:chExt cx="540039" cy="360048"/>
              </a:xfrm>
            </p:grpSpPr>
            <p:grpSp>
              <p:nvGrpSpPr>
                <p:cNvPr id="1213" name="グループ化 1212"/>
                <p:cNvGrpSpPr/>
                <p:nvPr/>
              </p:nvGrpSpPr>
              <p:grpSpPr>
                <a:xfrm rot="10800000">
                  <a:off x="1871970" y="3609002"/>
                  <a:ext cx="270036" cy="360048"/>
                  <a:chOff x="6282228" y="1988808"/>
                  <a:chExt cx="270036" cy="360048"/>
                </a:xfrm>
              </p:grpSpPr>
              <p:cxnSp>
                <p:nvCxnSpPr>
                  <p:cNvPr id="1220" name="直線コネクタ 1219"/>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1" name="直線コネクタ 1220"/>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2" name="直線コネクタ 1221"/>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3" name="直線コネクタ 1222"/>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214" name="グループ化 1213"/>
                <p:cNvGrpSpPr/>
                <p:nvPr/>
              </p:nvGrpSpPr>
              <p:grpSpPr>
                <a:xfrm>
                  <a:off x="1601967" y="3609002"/>
                  <a:ext cx="360048" cy="360048"/>
                  <a:chOff x="3131808" y="1628760"/>
                  <a:chExt cx="360048" cy="360048"/>
                </a:xfrm>
              </p:grpSpPr>
              <p:cxnSp>
                <p:nvCxnSpPr>
                  <p:cNvPr id="1215" name="直線コネクタ 1214"/>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16" name="直線コネクタ 1215"/>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17" name="直線コネクタ 1216"/>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18" name="直線コネクタ 1217"/>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219" name="円/楕円 1218"/>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1208" name="Line 46"/>
              <p:cNvSpPr>
                <a:spLocks noChangeShapeType="1"/>
              </p:cNvSpPr>
              <p:nvPr/>
            </p:nvSpPr>
            <p:spPr bwMode="auto">
              <a:xfrm>
                <a:off x="4860920"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209" name="Line 46"/>
              <p:cNvSpPr>
                <a:spLocks noChangeShapeType="1"/>
              </p:cNvSpPr>
              <p:nvPr/>
            </p:nvSpPr>
            <p:spPr bwMode="auto">
              <a:xfrm flipH="1" flipV="1">
                <a:off x="5115425"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1210" name="Line 46"/>
              <p:cNvSpPr>
                <a:spLocks noChangeShapeType="1"/>
              </p:cNvSpPr>
              <p:nvPr/>
            </p:nvSpPr>
            <p:spPr bwMode="auto">
              <a:xfrm flipH="1" flipV="1">
                <a:off x="5099927"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211" name="Line 46"/>
              <p:cNvSpPr>
                <a:spLocks noChangeShapeType="1"/>
              </p:cNvSpPr>
              <p:nvPr/>
            </p:nvSpPr>
            <p:spPr bwMode="auto">
              <a:xfrm flipV="1">
                <a:off x="5087416"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212" name="Line 46"/>
              <p:cNvSpPr>
                <a:spLocks noChangeShapeType="1"/>
              </p:cNvSpPr>
              <p:nvPr/>
            </p:nvSpPr>
            <p:spPr bwMode="auto">
              <a:xfrm flipV="1">
                <a:off x="6300936" y="5949386"/>
                <a:ext cx="540006"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grpSp>
          <p:nvGrpSpPr>
            <p:cNvPr id="1349" name="グループ化 1348"/>
            <p:cNvGrpSpPr/>
            <p:nvPr/>
          </p:nvGrpSpPr>
          <p:grpSpPr>
            <a:xfrm>
              <a:off x="793934" y="4959017"/>
              <a:ext cx="2070023" cy="1080012"/>
              <a:chOff x="2250893" y="4059365"/>
              <a:chExt cx="4590049" cy="2535526"/>
            </a:xfrm>
          </p:grpSpPr>
          <p:grpSp>
            <p:nvGrpSpPr>
              <p:cNvPr id="1350" name="グループ化 1349"/>
              <p:cNvGrpSpPr/>
              <p:nvPr/>
            </p:nvGrpSpPr>
            <p:grpSpPr>
              <a:xfrm>
                <a:off x="3150902" y="5424878"/>
                <a:ext cx="1080010" cy="1170013"/>
                <a:chOff x="1871970" y="2562739"/>
                <a:chExt cx="1890019" cy="2559383"/>
              </a:xfrm>
            </p:grpSpPr>
            <p:grpSp>
              <p:nvGrpSpPr>
                <p:cNvPr id="1484" name="グループ化 1483"/>
                <p:cNvGrpSpPr/>
                <p:nvPr/>
              </p:nvGrpSpPr>
              <p:grpSpPr>
                <a:xfrm>
                  <a:off x="2996967" y="4942097"/>
                  <a:ext cx="360048" cy="180025"/>
                  <a:chOff x="1736601" y="2511982"/>
                  <a:chExt cx="360048" cy="180025"/>
                </a:xfrm>
              </p:grpSpPr>
              <p:cxnSp>
                <p:nvCxnSpPr>
                  <p:cNvPr id="1504" name="直線コネクタ 1503"/>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05" name="直線コネクタ 1504"/>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06" name="直線コネクタ 1505"/>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485" name="グループ化 1484"/>
                <p:cNvGrpSpPr/>
                <p:nvPr/>
              </p:nvGrpSpPr>
              <p:grpSpPr>
                <a:xfrm>
                  <a:off x="2861981" y="4059007"/>
                  <a:ext cx="270036" cy="360048"/>
                  <a:chOff x="6282228" y="1988808"/>
                  <a:chExt cx="270036" cy="360048"/>
                </a:xfrm>
              </p:grpSpPr>
              <p:cxnSp>
                <p:nvCxnSpPr>
                  <p:cNvPr id="1500" name="直線コネクタ 1499"/>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01" name="直線コネクタ 1500"/>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02" name="直線コネクタ 1501"/>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03" name="直線コネクタ 1502"/>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486" name="直線コネクタ 1485"/>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487" name="直線コネクタ 1486"/>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488" name="直線コネクタ 1487"/>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489"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490"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491" name="グループ化 1490"/>
                <p:cNvGrpSpPr/>
                <p:nvPr/>
              </p:nvGrpSpPr>
              <p:grpSpPr>
                <a:xfrm>
                  <a:off x="2771980" y="2978995"/>
                  <a:ext cx="360048" cy="360048"/>
                  <a:chOff x="3131808" y="1628760"/>
                  <a:chExt cx="360048" cy="360048"/>
                </a:xfrm>
              </p:grpSpPr>
              <p:cxnSp>
                <p:nvCxnSpPr>
                  <p:cNvPr id="1495" name="直線コネクタ 1494"/>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96" name="直線コネクタ 1495"/>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97" name="直線コネクタ 1496"/>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98" name="直線コネクタ 1497"/>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499" name="円/楕円 1498"/>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492" name="直線コネクタ 1491"/>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493" name="直線コネクタ 1492"/>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494" name="直線コネクタ 1493"/>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351" name="グループ化 1350"/>
              <p:cNvGrpSpPr/>
              <p:nvPr/>
            </p:nvGrpSpPr>
            <p:grpSpPr>
              <a:xfrm rot="10800000">
                <a:off x="3150902" y="4059365"/>
                <a:ext cx="1080010" cy="1170013"/>
                <a:chOff x="1871970" y="2562739"/>
                <a:chExt cx="1890019" cy="2559383"/>
              </a:xfrm>
            </p:grpSpPr>
            <p:grpSp>
              <p:nvGrpSpPr>
                <p:cNvPr id="1461" name="グループ化 1460"/>
                <p:cNvGrpSpPr/>
                <p:nvPr/>
              </p:nvGrpSpPr>
              <p:grpSpPr>
                <a:xfrm>
                  <a:off x="2996967" y="4942097"/>
                  <a:ext cx="360048" cy="180025"/>
                  <a:chOff x="1736601" y="2511982"/>
                  <a:chExt cx="360048" cy="180025"/>
                </a:xfrm>
              </p:grpSpPr>
              <p:cxnSp>
                <p:nvCxnSpPr>
                  <p:cNvPr id="1481" name="直線コネクタ 1480"/>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82" name="直線コネクタ 1481"/>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83" name="直線コネクタ 1482"/>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462" name="グループ化 1461"/>
                <p:cNvGrpSpPr/>
                <p:nvPr/>
              </p:nvGrpSpPr>
              <p:grpSpPr>
                <a:xfrm>
                  <a:off x="2861981" y="4059007"/>
                  <a:ext cx="270036" cy="360048"/>
                  <a:chOff x="6282228" y="1988808"/>
                  <a:chExt cx="270036" cy="360048"/>
                </a:xfrm>
              </p:grpSpPr>
              <p:cxnSp>
                <p:nvCxnSpPr>
                  <p:cNvPr id="1477" name="直線コネクタ 1476"/>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78" name="直線コネクタ 1477"/>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79" name="直線コネクタ 1478"/>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80" name="直線コネクタ 1479"/>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463" name="直線コネクタ 1462"/>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464" name="直線コネクタ 1463"/>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465" name="直線コネクタ 1464"/>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466"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467"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468" name="グループ化 1467"/>
                <p:cNvGrpSpPr/>
                <p:nvPr/>
              </p:nvGrpSpPr>
              <p:grpSpPr>
                <a:xfrm>
                  <a:off x="2771980" y="2978995"/>
                  <a:ext cx="360048" cy="360048"/>
                  <a:chOff x="3131808" y="1628760"/>
                  <a:chExt cx="360048" cy="360048"/>
                </a:xfrm>
              </p:grpSpPr>
              <p:cxnSp>
                <p:nvCxnSpPr>
                  <p:cNvPr id="1472" name="直線コネクタ 1471"/>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73" name="直線コネクタ 1472"/>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74" name="直線コネクタ 1473"/>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75" name="直線コネクタ 1474"/>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476" name="円/楕円 1475"/>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469" name="直線コネクタ 1468"/>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470" name="直線コネクタ 1469"/>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471" name="直線コネクタ 1470"/>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352" name="Line 46"/>
              <p:cNvSpPr>
                <a:spLocks noChangeShapeType="1"/>
              </p:cNvSpPr>
              <p:nvPr/>
            </p:nvSpPr>
            <p:spPr bwMode="auto">
              <a:xfrm flipV="1">
                <a:off x="4230914"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1353" name="グループ化 1352"/>
              <p:cNvGrpSpPr/>
              <p:nvPr/>
            </p:nvGrpSpPr>
            <p:grpSpPr>
              <a:xfrm rot="5400000">
                <a:off x="2565879" y="5829899"/>
                <a:ext cx="270041" cy="180007"/>
                <a:chOff x="1601967" y="3609002"/>
                <a:chExt cx="540039" cy="360048"/>
              </a:xfrm>
            </p:grpSpPr>
            <p:grpSp>
              <p:nvGrpSpPr>
                <p:cNvPr id="1450" name="グループ化 1449"/>
                <p:cNvGrpSpPr/>
                <p:nvPr/>
              </p:nvGrpSpPr>
              <p:grpSpPr>
                <a:xfrm rot="10800000">
                  <a:off x="1871970" y="3609002"/>
                  <a:ext cx="270036" cy="360048"/>
                  <a:chOff x="6282228" y="1988808"/>
                  <a:chExt cx="270036" cy="360048"/>
                </a:xfrm>
              </p:grpSpPr>
              <p:cxnSp>
                <p:nvCxnSpPr>
                  <p:cNvPr id="1457" name="直線コネクタ 1456"/>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58" name="直線コネクタ 1457"/>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59" name="直線コネクタ 1458"/>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60" name="直線コネクタ 1459"/>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451" name="グループ化 1450"/>
                <p:cNvGrpSpPr/>
                <p:nvPr/>
              </p:nvGrpSpPr>
              <p:grpSpPr>
                <a:xfrm>
                  <a:off x="1601967" y="3609002"/>
                  <a:ext cx="360048" cy="360048"/>
                  <a:chOff x="3131808" y="1628760"/>
                  <a:chExt cx="360048" cy="360048"/>
                </a:xfrm>
              </p:grpSpPr>
              <p:cxnSp>
                <p:nvCxnSpPr>
                  <p:cNvPr id="1452" name="直線コネクタ 1451"/>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53" name="直線コネクタ 1452"/>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54" name="直線コネクタ 1453"/>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55" name="直線コネクタ 1454"/>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456" name="円/楕円 1455"/>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1354" name="グループ化 1353"/>
              <p:cNvGrpSpPr/>
              <p:nvPr/>
            </p:nvGrpSpPr>
            <p:grpSpPr>
              <a:xfrm>
                <a:off x="2880899" y="5229378"/>
                <a:ext cx="270041" cy="180007"/>
                <a:chOff x="1601967" y="3609002"/>
                <a:chExt cx="540039" cy="360048"/>
              </a:xfrm>
            </p:grpSpPr>
            <p:grpSp>
              <p:nvGrpSpPr>
                <p:cNvPr id="1439" name="グループ化 1438"/>
                <p:cNvGrpSpPr/>
                <p:nvPr/>
              </p:nvGrpSpPr>
              <p:grpSpPr>
                <a:xfrm rot="10800000">
                  <a:off x="1871970" y="3609002"/>
                  <a:ext cx="270036" cy="360048"/>
                  <a:chOff x="6282228" y="1988808"/>
                  <a:chExt cx="270036" cy="360048"/>
                </a:xfrm>
              </p:grpSpPr>
              <p:cxnSp>
                <p:nvCxnSpPr>
                  <p:cNvPr id="1446" name="直線コネクタ 1445"/>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47" name="直線コネクタ 1446"/>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48" name="直線コネクタ 1447"/>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49" name="直線コネクタ 1448"/>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440" name="グループ化 1439"/>
                <p:cNvGrpSpPr/>
                <p:nvPr/>
              </p:nvGrpSpPr>
              <p:grpSpPr>
                <a:xfrm>
                  <a:off x="1601967" y="3609002"/>
                  <a:ext cx="360048" cy="360048"/>
                  <a:chOff x="3131808" y="1628760"/>
                  <a:chExt cx="360048" cy="360048"/>
                </a:xfrm>
              </p:grpSpPr>
              <p:cxnSp>
                <p:nvCxnSpPr>
                  <p:cNvPr id="1441" name="直線コネクタ 1440"/>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42" name="直線コネクタ 1441"/>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43" name="直線コネクタ 1442"/>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44" name="直線コネクタ 1443"/>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445" name="円/楕円 1444"/>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1355" name="Line 46"/>
              <p:cNvSpPr>
                <a:spLocks noChangeShapeType="1"/>
              </p:cNvSpPr>
              <p:nvPr/>
            </p:nvSpPr>
            <p:spPr bwMode="auto">
              <a:xfrm>
                <a:off x="2790898"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356" name="Line 46"/>
              <p:cNvSpPr>
                <a:spLocks noChangeShapeType="1"/>
              </p:cNvSpPr>
              <p:nvPr/>
            </p:nvSpPr>
            <p:spPr bwMode="auto">
              <a:xfrm flipH="1" flipV="1">
                <a:off x="3045403"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1357" name="Line 46"/>
              <p:cNvSpPr>
                <a:spLocks noChangeShapeType="1"/>
              </p:cNvSpPr>
              <p:nvPr/>
            </p:nvSpPr>
            <p:spPr bwMode="auto">
              <a:xfrm flipH="1" flipV="1">
                <a:off x="3029905"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358" name="Line 46"/>
              <p:cNvSpPr>
                <a:spLocks noChangeShapeType="1"/>
              </p:cNvSpPr>
              <p:nvPr/>
            </p:nvSpPr>
            <p:spPr bwMode="auto">
              <a:xfrm flipV="1">
                <a:off x="3017394"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359" name="Line 46"/>
              <p:cNvSpPr>
                <a:spLocks noChangeShapeType="1"/>
              </p:cNvSpPr>
              <p:nvPr/>
            </p:nvSpPr>
            <p:spPr bwMode="auto">
              <a:xfrm>
                <a:off x="2250893"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360" name="Line 46"/>
              <p:cNvSpPr>
                <a:spLocks noChangeShapeType="1"/>
              </p:cNvSpPr>
              <p:nvPr/>
            </p:nvSpPr>
            <p:spPr bwMode="auto">
              <a:xfrm flipV="1">
                <a:off x="4230914" y="5949386"/>
                <a:ext cx="450005"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nvGrpSpPr>
              <p:cNvPr id="1361" name="グループ化 1360"/>
              <p:cNvGrpSpPr/>
              <p:nvPr/>
            </p:nvGrpSpPr>
            <p:grpSpPr>
              <a:xfrm>
                <a:off x="5220924" y="5424878"/>
                <a:ext cx="1080010" cy="1170013"/>
                <a:chOff x="1871970" y="2562739"/>
                <a:chExt cx="1890019" cy="2559383"/>
              </a:xfrm>
            </p:grpSpPr>
            <p:grpSp>
              <p:nvGrpSpPr>
                <p:cNvPr id="1416" name="グループ化 1415"/>
                <p:cNvGrpSpPr/>
                <p:nvPr/>
              </p:nvGrpSpPr>
              <p:grpSpPr>
                <a:xfrm>
                  <a:off x="2996967" y="4942097"/>
                  <a:ext cx="360048" cy="180025"/>
                  <a:chOff x="1736601" y="2511982"/>
                  <a:chExt cx="360048" cy="180025"/>
                </a:xfrm>
              </p:grpSpPr>
              <p:cxnSp>
                <p:nvCxnSpPr>
                  <p:cNvPr id="1436" name="直線コネクタ 1435"/>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37" name="直線コネクタ 1436"/>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38" name="直線コネクタ 1437"/>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417" name="グループ化 1416"/>
                <p:cNvGrpSpPr/>
                <p:nvPr/>
              </p:nvGrpSpPr>
              <p:grpSpPr>
                <a:xfrm>
                  <a:off x="2861981" y="4059007"/>
                  <a:ext cx="270036" cy="360048"/>
                  <a:chOff x="6282228" y="1988808"/>
                  <a:chExt cx="270036" cy="360048"/>
                </a:xfrm>
              </p:grpSpPr>
              <p:cxnSp>
                <p:nvCxnSpPr>
                  <p:cNvPr id="1432" name="直線コネクタ 1431"/>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33" name="直線コネクタ 1432"/>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34" name="直線コネクタ 1433"/>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35" name="直線コネクタ 1434"/>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418" name="直線コネクタ 1417"/>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419" name="直線コネクタ 1418"/>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420" name="直線コネクタ 1419"/>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421"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422"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423" name="グループ化 1422"/>
                <p:cNvGrpSpPr/>
                <p:nvPr/>
              </p:nvGrpSpPr>
              <p:grpSpPr>
                <a:xfrm>
                  <a:off x="2771980" y="2978995"/>
                  <a:ext cx="360048" cy="360048"/>
                  <a:chOff x="3131808" y="1628760"/>
                  <a:chExt cx="360048" cy="360048"/>
                </a:xfrm>
              </p:grpSpPr>
              <p:cxnSp>
                <p:nvCxnSpPr>
                  <p:cNvPr id="1427" name="直線コネクタ 1426"/>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28" name="直線コネクタ 1427"/>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29" name="直線コネクタ 1428"/>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30" name="直線コネクタ 1429"/>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431" name="円/楕円 1430"/>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424" name="直線コネクタ 1423"/>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425" name="直線コネクタ 1424"/>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426" name="直線コネクタ 1425"/>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362" name="グループ化 1361"/>
              <p:cNvGrpSpPr/>
              <p:nvPr/>
            </p:nvGrpSpPr>
            <p:grpSpPr>
              <a:xfrm rot="10800000">
                <a:off x="5220924" y="4059365"/>
                <a:ext cx="1080010" cy="1170013"/>
                <a:chOff x="1871970" y="2562739"/>
                <a:chExt cx="1890019" cy="2559383"/>
              </a:xfrm>
            </p:grpSpPr>
            <p:grpSp>
              <p:nvGrpSpPr>
                <p:cNvPr id="1393" name="グループ化 1392"/>
                <p:cNvGrpSpPr/>
                <p:nvPr/>
              </p:nvGrpSpPr>
              <p:grpSpPr>
                <a:xfrm>
                  <a:off x="2996967" y="4942097"/>
                  <a:ext cx="360048" cy="180025"/>
                  <a:chOff x="1736601" y="2511982"/>
                  <a:chExt cx="360048" cy="180025"/>
                </a:xfrm>
              </p:grpSpPr>
              <p:cxnSp>
                <p:nvCxnSpPr>
                  <p:cNvPr id="1413" name="直線コネクタ 1412"/>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14" name="直線コネクタ 1413"/>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15" name="直線コネクタ 1414"/>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394" name="グループ化 1393"/>
                <p:cNvGrpSpPr/>
                <p:nvPr/>
              </p:nvGrpSpPr>
              <p:grpSpPr>
                <a:xfrm>
                  <a:off x="2861981" y="4059007"/>
                  <a:ext cx="270036" cy="360048"/>
                  <a:chOff x="6282228" y="1988808"/>
                  <a:chExt cx="270036" cy="360048"/>
                </a:xfrm>
              </p:grpSpPr>
              <p:cxnSp>
                <p:nvCxnSpPr>
                  <p:cNvPr id="1409" name="直線コネクタ 140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10" name="直線コネクタ 140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11" name="直線コネクタ 141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12" name="直線コネクタ 141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395" name="直線コネクタ 1394"/>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396" name="直線コネクタ 1395"/>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397" name="直線コネクタ 1396"/>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398"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399"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400" name="グループ化 1399"/>
                <p:cNvGrpSpPr/>
                <p:nvPr/>
              </p:nvGrpSpPr>
              <p:grpSpPr>
                <a:xfrm>
                  <a:off x="2771980" y="2978995"/>
                  <a:ext cx="360048" cy="360048"/>
                  <a:chOff x="3131808" y="1628760"/>
                  <a:chExt cx="360048" cy="360048"/>
                </a:xfrm>
              </p:grpSpPr>
              <p:cxnSp>
                <p:nvCxnSpPr>
                  <p:cNvPr id="1404" name="直線コネクタ 140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05" name="直線コネクタ 140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06" name="直線コネクタ 140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07" name="直線コネクタ 140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408" name="円/楕円 140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401" name="直線コネクタ 1400"/>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402" name="直線コネクタ 1401"/>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403" name="直線コネクタ 1402"/>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363" name="Line 46"/>
              <p:cNvSpPr>
                <a:spLocks noChangeShapeType="1"/>
              </p:cNvSpPr>
              <p:nvPr/>
            </p:nvSpPr>
            <p:spPr bwMode="auto">
              <a:xfrm flipV="1">
                <a:off x="6300936"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1364" name="グループ化 1363"/>
              <p:cNvGrpSpPr/>
              <p:nvPr/>
            </p:nvGrpSpPr>
            <p:grpSpPr>
              <a:xfrm rot="5400000">
                <a:off x="4635901" y="5829899"/>
                <a:ext cx="270041" cy="180007"/>
                <a:chOff x="1601967" y="3609002"/>
                <a:chExt cx="540039" cy="360048"/>
              </a:xfrm>
            </p:grpSpPr>
            <p:grpSp>
              <p:nvGrpSpPr>
                <p:cNvPr id="1382" name="グループ化 1381"/>
                <p:cNvGrpSpPr/>
                <p:nvPr/>
              </p:nvGrpSpPr>
              <p:grpSpPr>
                <a:xfrm rot="10800000">
                  <a:off x="1871970" y="3609002"/>
                  <a:ext cx="270036" cy="360048"/>
                  <a:chOff x="6282228" y="1988808"/>
                  <a:chExt cx="270036" cy="360048"/>
                </a:xfrm>
              </p:grpSpPr>
              <p:cxnSp>
                <p:nvCxnSpPr>
                  <p:cNvPr id="1389" name="直線コネクタ 138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90" name="直線コネクタ 138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91" name="直線コネクタ 139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92" name="直線コネクタ 139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383" name="グループ化 1382"/>
                <p:cNvGrpSpPr/>
                <p:nvPr/>
              </p:nvGrpSpPr>
              <p:grpSpPr>
                <a:xfrm>
                  <a:off x="1601967" y="3609002"/>
                  <a:ext cx="360048" cy="360048"/>
                  <a:chOff x="3131808" y="1628760"/>
                  <a:chExt cx="360048" cy="360048"/>
                </a:xfrm>
              </p:grpSpPr>
              <p:cxnSp>
                <p:nvCxnSpPr>
                  <p:cNvPr id="1384" name="直線コネクタ 138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85" name="直線コネクタ 138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86" name="直線コネクタ 138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87" name="直線コネクタ 138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388" name="円/楕円 138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1365" name="グループ化 1364"/>
              <p:cNvGrpSpPr/>
              <p:nvPr/>
            </p:nvGrpSpPr>
            <p:grpSpPr>
              <a:xfrm>
                <a:off x="4950921" y="5229378"/>
                <a:ext cx="270041" cy="180007"/>
                <a:chOff x="1601967" y="3609002"/>
                <a:chExt cx="540039" cy="360048"/>
              </a:xfrm>
            </p:grpSpPr>
            <p:grpSp>
              <p:nvGrpSpPr>
                <p:cNvPr id="1371" name="グループ化 1370"/>
                <p:cNvGrpSpPr/>
                <p:nvPr/>
              </p:nvGrpSpPr>
              <p:grpSpPr>
                <a:xfrm rot="10800000">
                  <a:off x="1871970" y="3609002"/>
                  <a:ext cx="270036" cy="360048"/>
                  <a:chOff x="6282228" y="1988808"/>
                  <a:chExt cx="270036" cy="360048"/>
                </a:xfrm>
              </p:grpSpPr>
              <p:cxnSp>
                <p:nvCxnSpPr>
                  <p:cNvPr id="1378" name="直線コネクタ 1377"/>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79" name="直線コネクタ 1378"/>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80" name="直線コネクタ 1379"/>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81" name="直線コネクタ 1380"/>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372" name="グループ化 1371"/>
                <p:cNvGrpSpPr/>
                <p:nvPr/>
              </p:nvGrpSpPr>
              <p:grpSpPr>
                <a:xfrm>
                  <a:off x="1601967" y="3609002"/>
                  <a:ext cx="360048" cy="360048"/>
                  <a:chOff x="3131808" y="1628760"/>
                  <a:chExt cx="360048" cy="360048"/>
                </a:xfrm>
              </p:grpSpPr>
              <p:cxnSp>
                <p:nvCxnSpPr>
                  <p:cNvPr id="1373" name="直線コネクタ 1372"/>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74" name="直線コネクタ 1373"/>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75" name="直線コネクタ 1374"/>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76" name="直線コネクタ 1375"/>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377" name="円/楕円 1376"/>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1366" name="Line 46"/>
              <p:cNvSpPr>
                <a:spLocks noChangeShapeType="1"/>
              </p:cNvSpPr>
              <p:nvPr/>
            </p:nvSpPr>
            <p:spPr bwMode="auto">
              <a:xfrm>
                <a:off x="4860920"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367" name="Line 46"/>
              <p:cNvSpPr>
                <a:spLocks noChangeShapeType="1"/>
              </p:cNvSpPr>
              <p:nvPr/>
            </p:nvSpPr>
            <p:spPr bwMode="auto">
              <a:xfrm flipH="1" flipV="1">
                <a:off x="5115425"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1368" name="Line 46"/>
              <p:cNvSpPr>
                <a:spLocks noChangeShapeType="1"/>
              </p:cNvSpPr>
              <p:nvPr/>
            </p:nvSpPr>
            <p:spPr bwMode="auto">
              <a:xfrm flipH="1" flipV="1">
                <a:off x="5099927"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369" name="Line 46"/>
              <p:cNvSpPr>
                <a:spLocks noChangeShapeType="1"/>
              </p:cNvSpPr>
              <p:nvPr/>
            </p:nvSpPr>
            <p:spPr bwMode="auto">
              <a:xfrm flipV="1">
                <a:off x="5087416"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370" name="Line 46"/>
              <p:cNvSpPr>
                <a:spLocks noChangeShapeType="1"/>
              </p:cNvSpPr>
              <p:nvPr/>
            </p:nvSpPr>
            <p:spPr bwMode="auto">
              <a:xfrm flipV="1">
                <a:off x="6300936" y="5949386"/>
                <a:ext cx="540006"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grpSp>
          <p:nvGrpSpPr>
            <p:cNvPr id="1507" name="グループ化 1506"/>
            <p:cNvGrpSpPr/>
            <p:nvPr/>
          </p:nvGrpSpPr>
          <p:grpSpPr>
            <a:xfrm>
              <a:off x="2593954" y="4689014"/>
              <a:ext cx="1276461" cy="720046"/>
              <a:chOff x="4034971" y="2618991"/>
              <a:chExt cx="2838485" cy="1530055"/>
            </a:xfrm>
          </p:grpSpPr>
          <p:grpSp>
            <p:nvGrpSpPr>
              <p:cNvPr id="1508" name="グループ化 1507"/>
              <p:cNvGrpSpPr/>
              <p:nvPr/>
            </p:nvGrpSpPr>
            <p:grpSpPr>
              <a:xfrm>
                <a:off x="5112005" y="2618991"/>
                <a:ext cx="1761451" cy="1530055"/>
                <a:chOff x="2361128" y="5229020"/>
                <a:chExt cx="1040859" cy="810047"/>
              </a:xfrm>
            </p:grpSpPr>
            <p:grpSp>
              <p:nvGrpSpPr>
                <p:cNvPr id="1533" name="グループ化 1532"/>
                <p:cNvGrpSpPr/>
                <p:nvPr/>
              </p:nvGrpSpPr>
              <p:grpSpPr>
                <a:xfrm rot="16200000">
                  <a:off x="2906965" y="5814043"/>
                  <a:ext cx="270041" cy="180007"/>
                  <a:chOff x="1601967" y="3609002"/>
                  <a:chExt cx="540039" cy="360048"/>
                </a:xfrm>
              </p:grpSpPr>
              <p:grpSp>
                <p:nvGrpSpPr>
                  <p:cNvPr id="1553" name="グループ化 1552"/>
                  <p:cNvGrpSpPr/>
                  <p:nvPr/>
                </p:nvGrpSpPr>
                <p:grpSpPr>
                  <a:xfrm rot="10800000">
                    <a:off x="1871970" y="3609002"/>
                    <a:ext cx="270036" cy="360048"/>
                    <a:chOff x="6282228" y="1988808"/>
                    <a:chExt cx="270036" cy="360048"/>
                  </a:xfrm>
                </p:grpSpPr>
                <p:cxnSp>
                  <p:nvCxnSpPr>
                    <p:cNvPr id="1560" name="直線コネクタ 1559"/>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61" name="直線コネクタ 1560"/>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62" name="直線コネクタ 1561"/>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63" name="直線コネクタ 1562"/>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554" name="グループ化 1553"/>
                  <p:cNvGrpSpPr/>
                  <p:nvPr/>
                </p:nvGrpSpPr>
                <p:grpSpPr>
                  <a:xfrm>
                    <a:off x="1601967" y="3609002"/>
                    <a:ext cx="360048" cy="360048"/>
                    <a:chOff x="3131808" y="1628760"/>
                    <a:chExt cx="360048" cy="360048"/>
                  </a:xfrm>
                </p:grpSpPr>
                <p:cxnSp>
                  <p:nvCxnSpPr>
                    <p:cNvPr id="1555" name="直線コネクタ 1554"/>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56" name="直線コネクタ 1555"/>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57" name="直線コネクタ 1556"/>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58" name="直線コネクタ 1557"/>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559" name="円/楕円 1558"/>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1534" name="グループ化 1533"/>
                <p:cNvGrpSpPr/>
                <p:nvPr/>
              </p:nvGrpSpPr>
              <p:grpSpPr>
                <a:xfrm rot="5400000">
                  <a:off x="2906965" y="5274037"/>
                  <a:ext cx="270041" cy="180007"/>
                  <a:chOff x="1601967" y="3609002"/>
                  <a:chExt cx="540039" cy="360048"/>
                </a:xfrm>
              </p:grpSpPr>
              <p:grpSp>
                <p:nvGrpSpPr>
                  <p:cNvPr id="1542" name="グループ化 1541"/>
                  <p:cNvGrpSpPr/>
                  <p:nvPr/>
                </p:nvGrpSpPr>
                <p:grpSpPr>
                  <a:xfrm rot="10800000">
                    <a:off x="1871970" y="3609002"/>
                    <a:ext cx="270036" cy="360048"/>
                    <a:chOff x="6282228" y="1988808"/>
                    <a:chExt cx="270036" cy="360048"/>
                  </a:xfrm>
                </p:grpSpPr>
                <p:cxnSp>
                  <p:nvCxnSpPr>
                    <p:cNvPr id="1549" name="直線コネクタ 154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50" name="直線コネクタ 154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51" name="直線コネクタ 155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52" name="直線コネクタ 155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543" name="グループ化 1542"/>
                  <p:cNvGrpSpPr/>
                  <p:nvPr/>
                </p:nvGrpSpPr>
                <p:grpSpPr>
                  <a:xfrm>
                    <a:off x="1601967" y="3609002"/>
                    <a:ext cx="360048" cy="360048"/>
                    <a:chOff x="3131808" y="1628760"/>
                    <a:chExt cx="360048" cy="360048"/>
                  </a:xfrm>
                </p:grpSpPr>
                <p:cxnSp>
                  <p:nvCxnSpPr>
                    <p:cNvPr id="1544" name="直線コネクタ 154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45" name="直線コネクタ 154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46" name="直線コネクタ 154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47" name="直線コネクタ 154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548" name="円/楕円 154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1535" name="Line 46"/>
                <p:cNvSpPr>
                  <a:spLocks noChangeShapeType="1"/>
                </p:cNvSpPr>
                <p:nvPr/>
              </p:nvSpPr>
              <p:spPr bwMode="auto">
                <a:xfrm flipH="1" flipV="1">
                  <a:off x="3041983" y="5499022"/>
                  <a:ext cx="0" cy="24777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536" name="Line 46"/>
                <p:cNvSpPr>
                  <a:spLocks noChangeShapeType="1"/>
                </p:cNvSpPr>
                <p:nvPr/>
              </p:nvSpPr>
              <p:spPr bwMode="auto">
                <a:xfrm flipV="1">
                  <a:off x="2681979" y="538577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537" name="Line 46"/>
                <p:cNvSpPr>
                  <a:spLocks noChangeShapeType="1"/>
                </p:cNvSpPr>
                <p:nvPr/>
              </p:nvSpPr>
              <p:spPr bwMode="auto">
                <a:xfrm flipV="1">
                  <a:off x="2681979" y="587452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538" name="Line 46"/>
                <p:cNvSpPr>
                  <a:spLocks noChangeShapeType="1"/>
                </p:cNvSpPr>
                <p:nvPr/>
              </p:nvSpPr>
              <p:spPr bwMode="auto">
                <a:xfrm flipV="1">
                  <a:off x="3131984" y="587452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539" name="Freeform 10"/>
                <p:cNvSpPr>
                  <a:spLocks/>
                </p:cNvSpPr>
                <p:nvPr/>
              </p:nvSpPr>
              <p:spPr bwMode="auto">
                <a:xfrm rot="5400000" flipV="1">
                  <a:off x="3019216" y="5498542"/>
                  <a:ext cx="49554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41" name="Line 46"/>
                <p:cNvSpPr>
                  <a:spLocks noChangeShapeType="1"/>
                </p:cNvSpPr>
                <p:nvPr/>
              </p:nvSpPr>
              <p:spPr bwMode="auto">
                <a:xfrm flipV="1">
                  <a:off x="2361128" y="5626621"/>
                  <a:ext cx="680728" cy="0"/>
                </a:xfrm>
                <a:prstGeom prst="line">
                  <a:avLst/>
                </a:prstGeom>
                <a:noFill/>
                <a:ln w="9525">
                  <a:solidFill>
                    <a:schemeClr val="tx1"/>
                  </a:solidFill>
                  <a:round/>
                  <a:headEnd type="none" w="sm" len="sm"/>
                  <a:tailEnd type="oval" w="sm" len="sm"/>
                </a:ln>
                <a:effectLst/>
              </p:spPr>
              <p:txBody>
                <a:bodyPr wrap="none" lIns="90000" tIns="46800" rIns="90000" bIns="46800" anchor="ctr"/>
                <a:lstStyle/>
                <a:p>
                  <a:endParaRPr lang="ja-JP" altLang="en-US"/>
                </a:p>
              </p:txBody>
            </p:sp>
          </p:grpSp>
          <p:grpSp>
            <p:nvGrpSpPr>
              <p:cNvPr id="1509" name="グループ化 1508"/>
              <p:cNvGrpSpPr/>
              <p:nvPr/>
            </p:nvGrpSpPr>
            <p:grpSpPr>
              <a:xfrm>
                <a:off x="4034971" y="2850249"/>
                <a:ext cx="1080010" cy="1170013"/>
                <a:chOff x="1871970" y="2562739"/>
                <a:chExt cx="1890019" cy="2559383"/>
              </a:xfrm>
            </p:grpSpPr>
            <p:grpSp>
              <p:nvGrpSpPr>
                <p:cNvPr id="1510" name="グループ化 1509"/>
                <p:cNvGrpSpPr/>
                <p:nvPr/>
              </p:nvGrpSpPr>
              <p:grpSpPr>
                <a:xfrm>
                  <a:off x="2996967" y="4942097"/>
                  <a:ext cx="360048" cy="180025"/>
                  <a:chOff x="1736601" y="2511982"/>
                  <a:chExt cx="360048" cy="180025"/>
                </a:xfrm>
              </p:grpSpPr>
              <p:cxnSp>
                <p:nvCxnSpPr>
                  <p:cNvPr id="1530" name="直線コネクタ 1529"/>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31" name="直線コネクタ 1530"/>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32" name="直線コネクタ 1531"/>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511" name="グループ化 1510"/>
                <p:cNvGrpSpPr/>
                <p:nvPr/>
              </p:nvGrpSpPr>
              <p:grpSpPr>
                <a:xfrm>
                  <a:off x="2861981" y="4059007"/>
                  <a:ext cx="270036" cy="360048"/>
                  <a:chOff x="6282228" y="1988808"/>
                  <a:chExt cx="270036" cy="360048"/>
                </a:xfrm>
              </p:grpSpPr>
              <p:cxnSp>
                <p:nvCxnSpPr>
                  <p:cNvPr id="1526" name="直線コネクタ 1525"/>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27" name="直線コネクタ 1526"/>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28" name="直線コネクタ 1527"/>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29" name="直線コネクタ 1528"/>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512" name="直線コネクタ 1511"/>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513" name="直線コネクタ 1512"/>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514" name="直線コネクタ 1513"/>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515"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16"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517" name="グループ化 1516"/>
                <p:cNvGrpSpPr/>
                <p:nvPr/>
              </p:nvGrpSpPr>
              <p:grpSpPr>
                <a:xfrm>
                  <a:off x="2771980" y="2978995"/>
                  <a:ext cx="360048" cy="360048"/>
                  <a:chOff x="3131808" y="1628760"/>
                  <a:chExt cx="360048" cy="360048"/>
                </a:xfrm>
              </p:grpSpPr>
              <p:cxnSp>
                <p:nvCxnSpPr>
                  <p:cNvPr id="1521" name="直線コネクタ 1520"/>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22" name="直線コネクタ 1521"/>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23" name="直線コネクタ 1522"/>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24" name="直線コネクタ 1523"/>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525" name="円/楕円 1524"/>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518" name="直線コネクタ 1517"/>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519" name="直線コネクタ 1518"/>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520" name="直線コネクタ 1519"/>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sp>
          <p:nvSpPr>
            <p:cNvPr id="1564" name="Freeform 10"/>
            <p:cNvSpPr>
              <a:spLocks/>
            </p:cNvSpPr>
            <p:nvPr/>
          </p:nvSpPr>
          <p:spPr bwMode="auto">
            <a:xfrm rot="5400000" flipV="1">
              <a:off x="2872962" y="4410009"/>
              <a:ext cx="432000" cy="450005"/>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65" name="Freeform 10"/>
            <p:cNvSpPr>
              <a:spLocks/>
            </p:cNvSpPr>
            <p:nvPr/>
          </p:nvSpPr>
          <p:spPr bwMode="auto">
            <a:xfrm rot="5400000" flipH="1" flipV="1">
              <a:off x="2836962" y="5284025"/>
              <a:ext cx="504000" cy="45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66" name="Freeform 10"/>
            <p:cNvSpPr>
              <a:spLocks/>
            </p:cNvSpPr>
            <p:nvPr/>
          </p:nvSpPr>
          <p:spPr bwMode="auto">
            <a:xfrm rot="5400000" flipV="1">
              <a:off x="3518734" y="2781975"/>
              <a:ext cx="1044000" cy="358030"/>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67" name="Freeform 10"/>
            <p:cNvSpPr>
              <a:spLocks/>
            </p:cNvSpPr>
            <p:nvPr/>
          </p:nvSpPr>
          <p:spPr bwMode="auto">
            <a:xfrm rot="5400000" flipH="1" flipV="1">
              <a:off x="3460859" y="4303114"/>
              <a:ext cx="1152000" cy="36577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grpSp>
      <p:sp>
        <p:nvSpPr>
          <p:cNvPr id="1620" name="正方形/長方形 1619"/>
          <p:cNvSpPr/>
          <p:nvPr/>
        </p:nvSpPr>
        <p:spPr bwMode="auto">
          <a:xfrm>
            <a:off x="2411976" y="908972"/>
            <a:ext cx="2520028"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ea typeface="メイリオ" panose="020B0604030504040204" pitchFamily="50" charset="-128"/>
              </a:rPr>
              <a:t>16*4+6*3=82</a:t>
            </a:r>
            <a:endParaRPr kumimoji="1" lang="ja-JP" altLang="en-US" dirty="0">
              <a:ea typeface="メイリオ" panose="020B0604030504040204" pitchFamily="50" charset="-128"/>
            </a:endParaRPr>
          </a:p>
        </p:txBody>
      </p:sp>
    </p:spTree>
    <p:extLst>
      <p:ext uri="{BB962C8B-B14F-4D97-AF65-F5344CB8AC3E}">
        <p14:creationId xmlns:p14="http://schemas.microsoft.com/office/powerpoint/2010/main" val="16889333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正方形/長方形 50">
            <a:extLst>
              <a:ext uri="{FF2B5EF4-FFF2-40B4-BE49-F238E27FC236}">
                <a16:creationId xmlns:a16="http://schemas.microsoft.com/office/drawing/2014/main" id="{3DD7262D-3274-473E-B2E1-F40123548E2F}"/>
              </a:ext>
            </a:extLst>
          </p:cNvPr>
          <p:cNvSpPr/>
          <p:nvPr/>
        </p:nvSpPr>
        <p:spPr bwMode="auto">
          <a:xfrm>
            <a:off x="2051972" y="3068996"/>
            <a:ext cx="1440016" cy="720008"/>
          </a:xfrm>
          <a:prstGeom prst="rect">
            <a:avLst/>
          </a:prstGeom>
          <a:noFill/>
          <a:ln w="9525">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 name="タイトル 1">
            <a:extLst>
              <a:ext uri="{FF2B5EF4-FFF2-40B4-BE49-F238E27FC236}">
                <a16:creationId xmlns:a16="http://schemas.microsoft.com/office/drawing/2014/main" id="{D920B7C0-D0C9-41DE-A307-859A7517D5C9}"/>
              </a:ext>
            </a:extLst>
          </p:cNvPr>
          <p:cNvSpPr>
            <a:spLocks noGrp="1"/>
          </p:cNvSpPr>
          <p:nvPr>
            <p:ph type="title"/>
          </p:nvPr>
        </p:nvSpPr>
        <p:spPr/>
        <p:txBody>
          <a:bodyPr/>
          <a:lstStyle/>
          <a:p>
            <a:r>
              <a:rPr kumimoji="1" lang="en-US" altLang="ja-JP" dirty="0"/>
              <a:t>SRAM </a:t>
            </a:r>
            <a:r>
              <a:rPr kumimoji="1" lang="ja-JP" altLang="en-US" dirty="0"/>
              <a:t>と </a:t>
            </a:r>
            <a:r>
              <a:rPr kumimoji="1" lang="en-US" altLang="ja-JP" dirty="0"/>
              <a:t>DRAM </a:t>
            </a:r>
            <a:r>
              <a:rPr kumimoji="1" lang="ja-JP" altLang="en-US" dirty="0"/>
              <a:t>のセル（</a:t>
            </a:r>
            <a:r>
              <a:rPr kumimoji="1" lang="en-US" altLang="ja-JP" dirty="0"/>
              <a:t>1bit</a:t>
            </a:r>
            <a:r>
              <a:rPr kumimoji="1" lang="ja-JP" altLang="en-US" dirty="0"/>
              <a:t>）</a:t>
            </a:r>
          </a:p>
        </p:txBody>
      </p:sp>
      <p:sp>
        <p:nvSpPr>
          <p:cNvPr id="3" name="テキスト プレースホルダー 2">
            <a:extLst>
              <a:ext uri="{FF2B5EF4-FFF2-40B4-BE49-F238E27FC236}">
                <a16:creationId xmlns:a16="http://schemas.microsoft.com/office/drawing/2014/main" id="{E6AEB639-6947-4C06-A6E1-A480E0492DB5}"/>
              </a:ext>
            </a:extLst>
          </p:cNvPr>
          <p:cNvSpPr>
            <a:spLocks noGrp="1"/>
          </p:cNvSpPr>
          <p:nvPr>
            <p:ph type="body" sz="quarter" idx="10"/>
          </p:nvPr>
        </p:nvSpPr>
        <p:spPr>
          <a:xfrm>
            <a:off x="611956" y="5679025"/>
            <a:ext cx="8280092" cy="629700"/>
          </a:xfrm>
        </p:spPr>
        <p:txBody>
          <a:bodyPr/>
          <a:lstStyle/>
          <a:p>
            <a:pPr lvl="1"/>
            <a:r>
              <a:rPr kumimoji="1" lang="en-US" altLang="ja-JP" dirty="0"/>
              <a:t>D-FF </a:t>
            </a:r>
            <a:r>
              <a:rPr kumimoji="1" lang="ja-JP" altLang="en-US" dirty="0"/>
              <a:t>よりも圧倒的に単純</a:t>
            </a:r>
          </a:p>
        </p:txBody>
      </p:sp>
      <p:pic>
        <p:nvPicPr>
          <p:cNvPr id="5" name="Picture 30" descr="NOT">
            <a:extLst>
              <a:ext uri="{FF2B5EF4-FFF2-40B4-BE49-F238E27FC236}">
                <a16:creationId xmlns:a16="http://schemas.microsoft.com/office/drawing/2014/main" id="{0794AC19-A550-4240-83B1-11644B63A990}"/>
              </a:ext>
            </a:extLst>
          </p:cNvPr>
          <p:cNvPicPr>
            <a:picLocks noChangeAspect="1" noChangeArrowheads="1"/>
          </p:cNvPicPr>
          <p:nvPr/>
        </p:nvPicPr>
        <p:blipFill>
          <a:blip r:embed="rId2" cstate="print"/>
          <a:srcRect/>
          <a:stretch>
            <a:fillRect/>
          </a:stretch>
        </p:blipFill>
        <p:spPr bwMode="auto">
          <a:xfrm flipH="1">
            <a:off x="2501977" y="2707558"/>
            <a:ext cx="717550" cy="720725"/>
          </a:xfrm>
          <a:prstGeom prst="rect">
            <a:avLst/>
          </a:prstGeom>
          <a:noFill/>
        </p:spPr>
      </p:pic>
      <p:pic>
        <p:nvPicPr>
          <p:cNvPr id="6" name="Picture 31" descr="NOT">
            <a:extLst>
              <a:ext uri="{FF2B5EF4-FFF2-40B4-BE49-F238E27FC236}">
                <a16:creationId xmlns:a16="http://schemas.microsoft.com/office/drawing/2014/main" id="{0CB53EC0-4D6B-4A82-AA1A-BDBC8EBBB1B0}"/>
              </a:ext>
            </a:extLst>
          </p:cNvPr>
          <p:cNvPicPr>
            <a:picLocks noChangeAspect="1" noChangeArrowheads="1"/>
          </p:cNvPicPr>
          <p:nvPr/>
        </p:nvPicPr>
        <p:blipFill>
          <a:blip r:embed="rId2" cstate="print"/>
          <a:srcRect/>
          <a:stretch>
            <a:fillRect/>
          </a:stretch>
        </p:blipFill>
        <p:spPr bwMode="auto">
          <a:xfrm>
            <a:off x="2501977" y="3428283"/>
            <a:ext cx="717550" cy="720725"/>
          </a:xfrm>
          <a:prstGeom prst="rect">
            <a:avLst/>
          </a:prstGeom>
          <a:noFill/>
        </p:spPr>
      </p:pic>
      <p:grpSp>
        <p:nvGrpSpPr>
          <p:cNvPr id="43" name="グループ化 42">
            <a:extLst>
              <a:ext uri="{FF2B5EF4-FFF2-40B4-BE49-F238E27FC236}">
                <a16:creationId xmlns:a16="http://schemas.microsoft.com/office/drawing/2014/main" id="{2E2C44F0-1023-431F-9CAE-76D98F4DEBBA}"/>
              </a:ext>
            </a:extLst>
          </p:cNvPr>
          <p:cNvGrpSpPr/>
          <p:nvPr/>
        </p:nvGrpSpPr>
        <p:grpSpPr>
          <a:xfrm>
            <a:off x="3851992" y="3068996"/>
            <a:ext cx="360004" cy="360004"/>
            <a:chOff x="4932004" y="2708992"/>
            <a:chExt cx="360004" cy="360004"/>
          </a:xfrm>
        </p:grpSpPr>
        <p:cxnSp>
          <p:nvCxnSpPr>
            <p:cNvPr id="26" name="直線コネクタ 25">
              <a:extLst>
                <a:ext uri="{FF2B5EF4-FFF2-40B4-BE49-F238E27FC236}">
                  <a16:creationId xmlns:a16="http://schemas.microsoft.com/office/drawing/2014/main" id="{C6C212B0-E8E2-4305-B0F4-EC4C04DC91AC}"/>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DADA5CC7-BFCA-4009-B807-BDA44F510924}"/>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6CE11CEA-71E0-4C39-9D33-FDB216731682}"/>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763186B6-1209-4A10-8E6C-4E78E05E46D5}"/>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8" name="直線コネクタ 17">
            <a:extLst>
              <a:ext uri="{FF2B5EF4-FFF2-40B4-BE49-F238E27FC236}">
                <a16:creationId xmlns:a16="http://schemas.microsoft.com/office/drawing/2014/main" id="{DE0A7002-3073-49D6-8ABC-00E0FF26DECF}"/>
              </a:ext>
            </a:extLst>
          </p:cNvPr>
          <p:cNvCxnSpPr>
            <a:cxnSpLocks/>
          </p:cNvCxnSpPr>
          <p:nvPr/>
        </p:nvCxnSpPr>
        <p:spPr>
          <a:xfrm>
            <a:off x="349198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D778BFE3-A03E-473D-B803-AF62F6EBF32C}"/>
              </a:ext>
            </a:extLst>
          </p:cNvPr>
          <p:cNvGrpSpPr/>
          <p:nvPr/>
        </p:nvGrpSpPr>
        <p:grpSpPr>
          <a:xfrm>
            <a:off x="1331964" y="3068996"/>
            <a:ext cx="360004" cy="360004"/>
            <a:chOff x="4932004" y="2708992"/>
            <a:chExt cx="360004" cy="360004"/>
          </a:xfrm>
        </p:grpSpPr>
        <p:cxnSp>
          <p:nvCxnSpPr>
            <p:cNvPr id="46" name="直線コネクタ 45">
              <a:extLst>
                <a:ext uri="{FF2B5EF4-FFF2-40B4-BE49-F238E27FC236}">
                  <a16:creationId xmlns:a16="http://schemas.microsoft.com/office/drawing/2014/main" id="{2E28824E-1E7E-4E4D-9CBA-A7B6CD2A6BBD}"/>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5CC2CA34-64C3-4BE7-98C2-FCE52CD4767F}"/>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D8A6EFF-4579-4DC4-B286-B180B064FD90}"/>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629DA5D9-3BEF-4286-838C-85F006AE79DE}"/>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50" name="直線コネクタ 49">
            <a:extLst>
              <a:ext uri="{FF2B5EF4-FFF2-40B4-BE49-F238E27FC236}">
                <a16:creationId xmlns:a16="http://schemas.microsoft.com/office/drawing/2014/main" id="{6DA9E334-E262-4D78-AE9F-D066AE5E5934}"/>
              </a:ext>
            </a:extLst>
          </p:cNvPr>
          <p:cNvCxnSpPr>
            <a:cxnSpLocks/>
            <a:stCxn id="51" idx="1"/>
          </p:cNvCxnSpPr>
          <p:nvPr/>
        </p:nvCxnSpPr>
        <p:spPr>
          <a:xfrm flipH="1">
            <a:off x="169196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F6001733-09AD-4DAC-8BA5-9A735951D417}"/>
              </a:ext>
            </a:extLst>
          </p:cNvPr>
          <p:cNvCxnSpPr>
            <a:cxnSpLocks/>
          </p:cNvCxnSpPr>
          <p:nvPr/>
        </p:nvCxnSpPr>
        <p:spPr>
          <a:xfrm>
            <a:off x="4211996" y="3429000"/>
            <a:ext cx="360006" cy="1"/>
          </a:xfrm>
          <a:prstGeom prst="line">
            <a:avLst/>
          </a:prstGeom>
          <a:ln w="9525" cap="rnd">
            <a:solidFill>
              <a:srgbClr val="000000"/>
            </a:solidFill>
            <a:headEnd type="none"/>
            <a:tailEnd type="oval" w="sm" len="sm"/>
          </a:ln>
        </p:spPr>
        <p:style>
          <a:lnRef idx="1">
            <a:schemeClr val="accent1"/>
          </a:lnRef>
          <a:fillRef idx="0">
            <a:schemeClr val="accent1"/>
          </a:fillRef>
          <a:effectRef idx="0">
            <a:schemeClr val="accent1"/>
          </a:effectRef>
          <a:fontRef idx="minor">
            <a:schemeClr val="tx1"/>
          </a:fontRef>
        </p:style>
      </p:cxnSp>
      <p:grpSp>
        <p:nvGrpSpPr>
          <p:cNvPr id="56" name="グループ化 55">
            <a:extLst>
              <a:ext uri="{FF2B5EF4-FFF2-40B4-BE49-F238E27FC236}">
                <a16:creationId xmlns:a16="http://schemas.microsoft.com/office/drawing/2014/main" id="{B2772659-A00E-4413-9EB6-D696321711C2}"/>
              </a:ext>
            </a:extLst>
          </p:cNvPr>
          <p:cNvGrpSpPr/>
          <p:nvPr/>
        </p:nvGrpSpPr>
        <p:grpSpPr>
          <a:xfrm>
            <a:off x="6732024" y="3068996"/>
            <a:ext cx="360004" cy="360004"/>
            <a:chOff x="4932004" y="2708992"/>
            <a:chExt cx="360004" cy="360004"/>
          </a:xfrm>
        </p:grpSpPr>
        <p:cxnSp>
          <p:nvCxnSpPr>
            <p:cNvPr id="57" name="直線コネクタ 56">
              <a:extLst>
                <a:ext uri="{FF2B5EF4-FFF2-40B4-BE49-F238E27FC236}">
                  <a16:creationId xmlns:a16="http://schemas.microsoft.com/office/drawing/2014/main" id="{CE9B70D6-1D90-4E04-BD88-F8DF94F7C494}"/>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EE431212-3CD4-45B0-9ECD-BB573F590178}"/>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54CA5229-7377-4A1B-A728-E763A120F77E}"/>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D57B5B47-028B-4E3D-8FB3-5490133D576B}"/>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61" name="直線コネクタ 60">
            <a:extLst>
              <a:ext uri="{FF2B5EF4-FFF2-40B4-BE49-F238E27FC236}">
                <a16:creationId xmlns:a16="http://schemas.microsoft.com/office/drawing/2014/main" id="{04ACCC42-4E49-4867-BFDC-671C90B11355}"/>
              </a:ext>
            </a:extLst>
          </p:cNvPr>
          <p:cNvCxnSpPr>
            <a:cxnSpLocks/>
          </p:cNvCxnSpPr>
          <p:nvPr/>
        </p:nvCxnSpPr>
        <p:spPr>
          <a:xfrm>
            <a:off x="6372020"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9FA852A0-5D43-4C5B-8D71-AF1C94363457}"/>
              </a:ext>
            </a:extLst>
          </p:cNvPr>
          <p:cNvCxnSpPr>
            <a:cxnSpLocks/>
          </p:cNvCxnSpPr>
          <p:nvPr/>
        </p:nvCxnSpPr>
        <p:spPr>
          <a:xfrm>
            <a:off x="7092028" y="3429000"/>
            <a:ext cx="360006" cy="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5135806F-DC95-4CE1-B9BE-E5FB3FE0437F}"/>
              </a:ext>
            </a:extLst>
          </p:cNvPr>
          <p:cNvCxnSpPr>
            <a:cxnSpLocks/>
          </p:cNvCxnSpPr>
          <p:nvPr/>
        </p:nvCxnSpPr>
        <p:spPr>
          <a:xfrm>
            <a:off x="971960"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A1E25F94-64AD-4B0B-BA8A-8E0E99ACC480}"/>
              </a:ext>
            </a:extLst>
          </p:cNvPr>
          <p:cNvCxnSpPr>
            <a:cxnSpLocks/>
          </p:cNvCxnSpPr>
          <p:nvPr/>
        </p:nvCxnSpPr>
        <p:spPr>
          <a:xfrm flipV="1">
            <a:off x="971960" y="2348988"/>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0DDEA31C-DEA3-4027-A96D-5EC4FD0DCD35}"/>
              </a:ext>
            </a:extLst>
          </p:cNvPr>
          <p:cNvCxnSpPr>
            <a:cxnSpLocks/>
          </p:cNvCxnSpPr>
          <p:nvPr/>
        </p:nvCxnSpPr>
        <p:spPr>
          <a:xfrm flipV="1">
            <a:off x="6372020" y="2348988"/>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97" name="グループ化 96">
            <a:extLst>
              <a:ext uri="{FF2B5EF4-FFF2-40B4-BE49-F238E27FC236}">
                <a16:creationId xmlns:a16="http://schemas.microsoft.com/office/drawing/2014/main" id="{DE115225-CFB0-4004-A206-CB9F39CB2EA1}"/>
              </a:ext>
            </a:extLst>
          </p:cNvPr>
          <p:cNvGrpSpPr/>
          <p:nvPr/>
        </p:nvGrpSpPr>
        <p:grpSpPr>
          <a:xfrm>
            <a:off x="7272030" y="3609002"/>
            <a:ext cx="360004" cy="90003"/>
            <a:chOff x="7272030" y="3789004"/>
            <a:chExt cx="360004" cy="90003"/>
          </a:xfrm>
        </p:grpSpPr>
        <p:cxnSp>
          <p:nvCxnSpPr>
            <p:cNvPr id="70" name="直線コネクタ 69">
              <a:extLst>
                <a:ext uri="{FF2B5EF4-FFF2-40B4-BE49-F238E27FC236}">
                  <a16:creationId xmlns:a16="http://schemas.microsoft.com/office/drawing/2014/main" id="{2BAEB49E-1596-4709-9456-587CECEF00D8}"/>
                </a:ext>
              </a:extLst>
            </p:cNvPr>
            <p:cNvCxnSpPr>
              <a:cxnSpLocks/>
            </p:cNvCxnSpPr>
            <p:nvPr/>
          </p:nvCxnSpPr>
          <p:spPr>
            <a:xfrm flipH="1" flipV="1">
              <a:off x="7272030" y="3789004"/>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52D2BEEE-C054-4362-879D-B947D019F20F}"/>
                </a:ext>
              </a:extLst>
            </p:cNvPr>
            <p:cNvCxnSpPr>
              <a:cxnSpLocks/>
            </p:cNvCxnSpPr>
            <p:nvPr/>
          </p:nvCxnSpPr>
          <p:spPr>
            <a:xfrm flipH="1" flipV="1">
              <a:off x="7272030" y="3879005"/>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72" name="直線コネクタ 71">
            <a:extLst>
              <a:ext uri="{FF2B5EF4-FFF2-40B4-BE49-F238E27FC236}">
                <a16:creationId xmlns:a16="http://schemas.microsoft.com/office/drawing/2014/main" id="{980D156E-BEF6-49E5-BEDB-E654CED1DF10}"/>
              </a:ext>
            </a:extLst>
          </p:cNvPr>
          <p:cNvCxnSpPr>
            <a:cxnSpLocks/>
          </p:cNvCxnSpPr>
          <p:nvPr/>
        </p:nvCxnSpPr>
        <p:spPr>
          <a:xfrm flipV="1">
            <a:off x="7452032" y="3429000"/>
            <a:ext cx="0" cy="180002"/>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DDF1097C-113D-483C-86EC-803338665142}"/>
              </a:ext>
            </a:extLst>
          </p:cNvPr>
          <p:cNvCxnSpPr>
            <a:cxnSpLocks/>
          </p:cNvCxnSpPr>
          <p:nvPr/>
        </p:nvCxnSpPr>
        <p:spPr>
          <a:xfrm flipV="1">
            <a:off x="7452032" y="3699003"/>
            <a:ext cx="0" cy="270003"/>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4428BCDB-12D7-414C-92E6-903ABDFB1719}"/>
              </a:ext>
            </a:extLst>
          </p:cNvPr>
          <p:cNvCxnSpPr>
            <a:cxnSpLocks/>
          </p:cNvCxnSpPr>
          <p:nvPr/>
        </p:nvCxnSpPr>
        <p:spPr>
          <a:xfrm flipV="1">
            <a:off x="4572000" y="2348988"/>
            <a:ext cx="0" cy="1800021"/>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80" name="グループ化 79">
            <a:extLst>
              <a:ext uri="{FF2B5EF4-FFF2-40B4-BE49-F238E27FC236}">
                <a16:creationId xmlns:a16="http://schemas.microsoft.com/office/drawing/2014/main" id="{38D32D1F-3EE8-498D-B8DB-C60684B30C49}"/>
              </a:ext>
            </a:extLst>
          </p:cNvPr>
          <p:cNvGrpSpPr/>
          <p:nvPr/>
        </p:nvGrpSpPr>
        <p:grpSpPr>
          <a:xfrm>
            <a:off x="7272030" y="3969006"/>
            <a:ext cx="326325" cy="117556"/>
            <a:chOff x="2531592" y="5357236"/>
            <a:chExt cx="326325" cy="117556"/>
          </a:xfrm>
        </p:grpSpPr>
        <p:cxnSp>
          <p:nvCxnSpPr>
            <p:cNvPr id="77" name="直線コネクタ 76">
              <a:extLst>
                <a:ext uri="{FF2B5EF4-FFF2-40B4-BE49-F238E27FC236}">
                  <a16:creationId xmlns:a16="http://schemas.microsoft.com/office/drawing/2014/main" id="{1F5D5F47-3829-4D33-B94F-0FE22B8C22B5}"/>
                </a:ext>
              </a:extLst>
            </p:cNvPr>
            <p:cNvCxnSpPr/>
            <p:nvPr/>
          </p:nvCxnSpPr>
          <p:spPr>
            <a:xfrm flipV="1">
              <a:off x="2531592" y="5357236"/>
              <a:ext cx="326325"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51117BCE-AACC-4BD5-8C7D-FBCAFDFD8FAD}"/>
                </a:ext>
              </a:extLst>
            </p:cNvPr>
            <p:cNvCxnSpPr/>
            <p:nvPr/>
          </p:nvCxnSpPr>
          <p:spPr>
            <a:xfrm flipV="1">
              <a:off x="2592779" y="5416014"/>
              <a:ext cx="203953"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360640C4-3A38-49F5-ACDD-637737FC5B10}"/>
                </a:ext>
              </a:extLst>
            </p:cNvPr>
            <p:cNvCxnSpPr/>
            <p:nvPr/>
          </p:nvCxnSpPr>
          <p:spPr>
            <a:xfrm flipV="1">
              <a:off x="2653965" y="5474792"/>
              <a:ext cx="8158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81" name="正方形/長方形 80">
            <a:extLst>
              <a:ext uri="{FF2B5EF4-FFF2-40B4-BE49-F238E27FC236}">
                <a16:creationId xmlns:a16="http://schemas.microsoft.com/office/drawing/2014/main" id="{2C6D6698-CD93-4E4F-B992-4C16E85E7ED2}"/>
              </a:ext>
            </a:extLst>
          </p:cNvPr>
          <p:cNvSpPr/>
          <p:nvPr/>
        </p:nvSpPr>
        <p:spPr bwMode="auto">
          <a:xfrm>
            <a:off x="1511966" y="1988984"/>
            <a:ext cx="2520028"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ea typeface="メイリオ" panose="020B0604030504040204" pitchFamily="50" charset="-128"/>
              </a:rPr>
              <a:t>SRAM</a:t>
            </a:r>
            <a:r>
              <a:rPr kumimoji="1" lang="ja-JP" altLang="en-US" dirty="0">
                <a:ea typeface="メイリオ" panose="020B0604030504040204" pitchFamily="50" charset="-128"/>
              </a:rPr>
              <a:t>：</a:t>
            </a:r>
            <a:r>
              <a:rPr lang="en-US" altLang="ja-JP" dirty="0">
                <a:ea typeface="メイリオ" panose="020B0604030504040204" pitchFamily="50" charset="-128"/>
              </a:rPr>
              <a:t>2 + 2*2 = 6</a:t>
            </a:r>
            <a:endParaRPr kumimoji="1" lang="ja-JP" altLang="en-US" dirty="0">
              <a:ea typeface="メイリオ" panose="020B0604030504040204" pitchFamily="50" charset="-128"/>
            </a:endParaRPr>
          </a:p>
        </p:txBody>
      </p:sp>
      <p:sp>
        <p:nvSpPr>
          <p:cNvPr id="82" name="正方形/長方形 81">
            <a:extLst>
              <a:ext uri="{FF2B5EF4-FFF2-40B4-BE49-F238E27FC236}">
                <a16:creationId xmlns:a16="http://schemas.microsoft.com/office/drawing/2014/main" id="{92DC1F23-AC38-454C-BC7F-E4136A1AC959}"/>
              </a:ext>
            </a:extLst>
          </p:cNvPr>
          <p:cNvSpPr/>
          <p:nvPr/>
        </p:nvSpPr>
        <p:spPr bwMode="auto">
          <a:xfrm>
            <a:off x="5832014" y="1988984"/>
            <a:ext cx="306003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ea typeface="メイリオ" panose="020B0604030504040204" pitchFamily="50" charset="-128"/>
              </a:rPr>
              <a:t>DRAM</a:t>
            </a:r>
            <a:r>
              <a:rPr kumimoji="1" lang="ja-JP" altLang="en-US" dirty="0">
                <a:ea typeface="メイリオ" panose="020B0604030504040204" pitchFamily="50" charset="-128"/>
              </a:rPr>
              <a:t>：</a:t>
            </a:r>
            <a:r>
              <a:rPr lang="en-US" altLang="ja-JP" dirty="0">
                <a:ea typeface="メイリオ" panose="020B0604030504040204" pitchFamily="50" charset="-128"/>
              </a:rPr>
              <a:t>1 +</a:t>
            </a:r>
            <a:r>
              <a:rPr lang="ja-JP" altLang="en-US" dirty="0">
                <a:ea typeface="メイリオ" panose="020B0604030504040204" pitchFamily="50" charset="-128"/>
              </a:rPr>
              <a:t>コンデンサ１</a:t>
            </a:r>
            <a:endParaRPr kumimoji="1" lang="ja-JP" altLang="en-US" dirty="0">
              <a:ea typeface="メイリオ" panose="020B0604030504040204" pitchFamily="50" charset="-128"/>
            </a:endParaRPr>
          </a:p>
        </p:txBody>
      </p:sp>
      <p:cxnSp>
        <p:nvCxnSpPr>
          <p:cNvPr id="83" name="直線コネクタ 82">
            <a:extLst>
              <a:ext uri="{FF2B5EF4-FFF2-40B4-BE49-F238E27FC236}">
                <a16:creationId xmlns:a16="http://schemas.microsoft.com/office/drawing/2014/main" id="{36809C4F-E919-4760-95DB-403B2392206B}"/>
              </a:ext>
            </a:extLst>
          </p:cNvPr>
          <p:cNvCxnSpPr>
            <a:cxnSpLocks/>
          </p:cNvCxnSpPr>
          <p:nvPr/>
        </p:nvCxnSpPr>
        <p:spPr>
          <a:xfrm flipV="1">
            <a:off x="4031994"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991E2654-AFE3-433F-9E80-1A3D175E7AF8}"/>
              </a:ext>
            </a:extLst>
          </p:cNvPr>
          <p:cNvCxnSpPr>
            <a:cxnSpLocks/>
          </p:cNvCxnSpPr>
          <p:nvPr/>
        </p:nvCxnSpPr>
        <p:spPr>
          <a:xfrm flipV="1">
            <a:off x="1511966"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5DF913E5-9D7D-4CB2-BF16-5C60949ABA57}"/>
              </a:ext>
            </a:extLst>
          </p:cNvPr>
          <p:cNvCxnSpPr>
            <a:cxnSpLocks/>
          </p:cNvCxnSpPr>
          <p:nvPr/>
        </p:nvCxnSpPr>
        <p:spPr>
          <a:xfrm>
            <a:off x="611956" y="2708992"/>
            <a:ext cx="4320048"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5C16D03F-62AA-402B-A9AC-ADCF020FC7D6}"/>
              </a:ext>
            </a:extLst>
          </p:cNvPr>
          <p:cNvCxnSpPr>
            <a:cxnSpLocks/>
          </p:cNvCxnSpPr>
          <p:nvPr/>
        </p:nvCxnSpPr>
        <p:spPr>
          <a:xfrm flipV="1">
            <a:off x="6912026"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287BB93E-CC11-4F3A-AF7A-8FAF390455E8}"/>
              </a:ext>
            </a:extLst>
          </p:cNvPr>
          <p:cNvCxnSpPr>
            <a:cxnSpLocks/>
          </p:cNvCxnSpPr>
          <p:nvPr/>
        </p:nvCxnSpPr>
        <p:spPr>
          <a:xfrm>
            <a:off x="6012016" y="2708992"/>
            <a:ext cx="1800020"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07422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20B7C0-D0C9-41DE-A307-859A7517D5C9}"/>
              </a:ext>
            </a:extLst>
          </p:cNvPr>
          <p:cNvSpPr>
            <a:spLocks noGrp="1"/>
          </p:cNvSpPr>
          <p:nvPr>
            <p:ph type="title"/>
          </p:nvPr>
        </p:nvSpPr>
        <p:spPr/>
        <p:txBody>
          <a:bodyPr/>
          <a:lstStyle/>
          <a:p>
            <a:r>
              <a:rPr kumimoji="1" lang="en-US" altLang="ja-JP" dirty="0"/>
              <a:t>SRAM </a:t>
            </a:r>
            <a:r>
              <a:rPr kumimoji="1" lang="ja-JP" altLang="en-US" dirty="0"/>
              <a:t>と </a:t>
            </a:r>
            <a:r>
              <a:rPr kumimoji="1" lang="en-US" altLang="ja-JP" dirty="0"/>
              <a:t>DRAM</a:t>
            </a:r>
            <a:r>
              <a:rPr kumimoji="1" lang="ja-JP" altLang="en-US" dirty="0"/>
              <a:t>（</a:t>
            </a:r>
            <a:r>
              <a:rPr lang="en-US" altLang="ja-JP" dirty="0"/>
              <a:t>4</a:t>
            </a:r>
            <a:r>
              <a:rPr kumimoji="1" lang="en-US" altLang="ja-JP" dirty="0"/>
              <a:t>bit</a:t>
            </a:r>
            <a:r>
              <a:rPr kumimoji="1" lang="ja-JP" altLang="en-US" dirty="0"/>
              <a:t>）</a:t>
            </a:r>
          </a:p>
        </p:txBody>
      </p:sp>
      <p:sp>
        <p:nvSpPr>
          <p:cNvPr id="81" name="正方形/長方形 80">
            <a:extLst>
              <a:ext uri="{FF2B5EF4-FFF2-40B4-BE49-F238E27FC236}">
                <a16:creationId xmlns:a16="http://schemas.microsoft.com/office/drawing/2014/main" id="{2C6D6698-CD93-4E4F-B992-4C16E85E7ED2}"/>
              </a:ext>
            </a:extLst>
          </p:cNvPr>
          <p:cNvSpPr/>
          <p:nvPr/>
        </p:nvSpPr>
        <p:spPr bwMode="auto">
          <a:xfrm>
            <a:off x="1601967" y="1088974"/>
            <a:ext cx="2520028"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ea typeface="メイリオ" panose="020B0604030504040204" pitchFamily="50" charset="-128"/>
              </a:rPr>
              <a:t>SRAM</a:t>
            </a:r>
            <a:r>
              <a:rPr kumimoji="1" lang="ja-JP" altLang="en-US" dirty="0">
                <a:ea typeface="メイリオ" panose="020B0604030504040204" pitchFamily="50" charset="-128"/>
              </a:rPr>
              <a:t>：</a:t>
            </a:r>
            <a:r>
              <a:rPr lang="en-US" altLang="ja-JP" dirty="0">
                <a:ea typeface="メイリオ" panose="020B0604030504040204" pitchFamily="50" charset="-128"/>
              </a:rPr>
              <a:t>6*4 = 24</a:t>
            </a:r>
            <a:endParaRPr kumimoji="1" lang="ja-JP" altLang="en-US" dirty="0">
              <a:ea typeface="メイリオ" panose="020B0604030504040204" pitchFamily="50" charset="-128"/>
            </a:endParaRPr>
          </a:p>
        </p:txBody>
      </p:sp>
      <p:sp>
        <p:nvSpPr>
          <p:cNvPr id="82" name="正方形/長方形 81">
            <a:extLst>
              <a:ext uri="{FF2B5EF4-FFF2-40B4-BE49-F238E27FC236}">
                <a16:creationId xmlns:a16="http://schemas.microsoft.com/office/drawing/2014/main" id="{92DC1F23-AC38-454C-BC7F-E4136A1AC959}"/>
              </a:ext>
            </a:extLst>
          </p:cNvPr>
          <p:cNvSpPr/>
          <p:nvPr/>
        </p:nvSpPr>
        <p:spPr bwMode="auto">
          <a:xfrm>
            <a:off x="5022005" y="1088974"/>
            <a:ext cx="306003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ea typeface="メイリオ" panose="020B0604030504040204" pitchFamily="50" charset="-128"/>
              </a:rPr>
              <a:t>DRAM</a:t>
            </a:r>
            <a:r>
              <a:rPr kumimoji="1" lang="ja-JP" altLang="en-US" dirty="0">
                <a:ea typeface="メイリオ" panose="020B0604030504040204" pitchFamily="50" charset="-128"/>
              </a:rPr>
              <a:t>：</a:t>
            </a:r>
            <a:r>
              <a:rPr lang="en-US" altLang="ja-JP" dirty="0">
                <a:ea typeface="メイリオ" panose="020B0604030504040204" pitchFamily="50" charset="-128"/>
              </a:rPr>
              <a:t>4 +</a:t>
            </a:r>
            <a:r>
              <a:rPr lang="ja-JP" altLang="en-US">
                <a:ea typeface="メイリオ" panose="020B0604030504040204" pitchFamily="50" charset="-128"/>
              </a:rPr>
              <a:t>コンデンサ </a:t>
            </a:r>
            <a:r>
              <a:rPr lang="en-US" altLang="ja-JP">
                <a:ea typeface="メイリオ" panose="020B0604030504040204" pitchFamily="50" charset="-128"/>
              </a:rPr>
              <a:t>4</a:t>
            </a:r>
            <a:endParaRPr kumimoji="1" lang="ja-JP" altLang="en-US" dirty="0">
              <a:ea typeface="メイリオ" panose="020B0604030504040204" pitchFamily="50" charset="-128"/>
            </a:endParaRPr>
          </a:p>
        </p:txBody>
      </p:sp>
      <p:grpSp>
        <p:nvGrpSpPr>
          <p:cNvPr id="11" name="グループ化 10">
            <a:extLst>
              <a:ext uri="{FF2B5EF4-FFF2-40B4-BE49-F238E27FC236}">
                <a16:creationId xmlns:a16="http://schemas.microsoft.com/office/drawing/2014/main" id="{5F89F5AB-8AA3-41DC-AD48-EDB4634E09E9}"/>
              </a:ext>
            </a:extLst>
          </p:cNvPr>
          <p:cNvGrpSpPr/>
          <p:nvPr/>
        </p:nvGrpSpPr>
        <p:grpSpPr>
          <a:xfrm>
            <a:off x="1151962" y="1628980"/>
            <a:ext cx="3420038" cy="4770054"/>
            <a:chOff x="611956" y="908972"/>
            <a:chExt cx="4320048" cy="5940067"/>
          </a:xfrm>
        </p:grpSpPr>
        <p:grpSp>
          <p:nvGrpSpPr>
            <p:cNvPr id="4" name="グループ化 3">
              <a:extLst>
                <a:ext uri="{FF2B5EF4-FFF2-40B4-BE49-F238E27FC236}">
                  <a16:creationId xmlns:a16="http://schemas.microsoft.com/office/drawing/2014/main" id="{462E64C4-0EB7-4BAC-9C3E-6587AA35DC45}"/>
                </a:ext>
              </a:extLst>
            </p:cNvPr>
            <p:cNvGrpSpPr/>
            <p:nvPr/>
          </p:nvGrpSpPr>
          <p:grpSpPr>
            <a:xfrm>
              <a:off x="611956" y="908972"/>
              <a:ext cx="4320048" cy="1620020"/>
              <a:chOff x="611956" y="2528990"/>
              <a:chExt cx="4320048" cy="1620020"/>
            </a:xfrm>
          </p:grpSpPr>
          <p:sp>
            <p:nvSpPr>
              <p:cNvPr id="51" name="正方形/長方形 50">
                <a:extLst>
                  <a:ext uri="{FF2B5EF4-FFF2-40B4-BE49-F238E27FC236}">
                    <a16:creationId xmlns:a16="http://schemas.microsoft.com/office/drawing/2014/main" id="{3DD7262D-3274-473E-B2E1-F40123548E2F}"/>
                  </a:ext>
                </a:extLst>
              </p:cNvPr>
              <p:cNvSpPr/>
              <p:nvPr/>
            </p:nvSpPr>
            <p:spPr bwMode="auto">
              <a:xfrm>
                <a:off x="2051972" y="3068996"/>
                <a:ext cx="1440016" cy="720008"/>
              </a:xfrm>
              <a:prstGeom prst="rect">
                <a:avLst/>
              </a:prstGeom>
              <a:noFill/>
              <a:ln w="9525">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pic>
            <p:nvPicPr>
              <p:cNvPr id="5" name="Picture 30" descr="NOT">
                <a:extLst>
                  <a:ext uri="{FF2B5EF4-FFF2-40B4-BE49-F238E27FC236}">
                    <a16:creationId xmlns:a16="http://schemas.microsoft.com/office/drawing/2014/main" id="{0794AC19-A550-4240-83B1-11644B63A990}"/>
                  </a:ext>
                </a:extLst>
              </p:cNvPr>
              <p:cNvPicPr>
                <a:picLocks noChangeAspect="1" noChangeArrowheads="1"/>
              </p:cNvPicPr>
              <p:nvPr/>
            </p:nvPicPr>
            <p:blipFill>
              <a:blip r:embed="rId2" cstate="print"/>
              <a:srcRect/>
              <a:stretch>
                <a:fillRect/>
              </a:stretch>
            </p:blipFill>
            <p:spPr bwMode="auto">
              <a:xfrm flipH="1">
                <a:off x="2501977" y="2707558"/>
                <a:ext cx="717550" cy="720725"/>
              </a:xfrm>
              <a:prstGeom prst="rect">
                <a:avLst/>
              </a:prstGeom>
              <a:noFill/>
            </p:spPr>
          </p:pic>
          <p:pic>
            <p:nvPicPr>
              <p:cNvPr id="6" name="Picture 31" descr="NOT">
                <a:extLst>
                  <a:ext uri="{FF2B5EF4-FFF2-40B4-BE49-F238E27FC236}">
                    <a16:creationId xmlns:a16="http://schemas.microsoft.com/office/drawing/2014/main" id="{0CB53EC0-4D6B-4A82-AA1A-BDBC8EBBB1B0}"/>
                  </a:ext>
                </a:extLst>
              </p:cNvPr>
              <p:cNvPicPr>
                <a:picLocks noChangeAspect="1" noChangeArrowheads="1"/>
              </p:cNvPicPr>
              <p:nvPr/>
            </p:nvPicPr>
            <p:blipFill>
              <a:blip r:embed="rId2" cstate="print"/>
              <a:srcRect/>
              <a:stretch>
                <a:fillRect/>
              </a:stretch>
            </p:blipFill>
            <p:spPr bwMode="auto">
              <a:xfrm>
                <a:off x="2501977" y="3428283"/>
                <a:ext cx="717550" cy="720725"/>
              </a:xfrm>
              <a:prstGeom prst="rect">
                <a:avLst/>
              </a:prstGeom>
              <a:noFill/>
            </p:spPr>
          </p:pic>
          <p:grpSp>
            <p:nvGrpSpPr>
              <p:cNvPr id="43" name="グループ化 42">
                <a:extLst>
                  <a:ext uri="{FF2B5EF4-FFF2-40B4-BE49-F238E27FC236}">
                    <a16:creationId xmlns:a16="http://schemas.microsoft.com/office/drawing/2014/main" id="{2E2C44F0-1023-431F-9CAE-76D98F4DEBBA}"/>
                  </a:ext>
                </a:extLst>
              </p:cNvPr>
              <p:cNvGrpSpPr/>
              <p:nvPr/>
            </p:nvGrpSpPr>
            <p:grpSpPr>
              <a:xfrm>
                <a:off x="3851992" y="3068996"/>
                <a:ext cx="360004" cy="360004"/>
                <a:chOff x="4932004" y="2708992"/>
                <a:chExt cx="360004" cy="360004"/>
              </a:xfrm>
            </p:grpSpPr>
            <p:cxnSp>
              <p:nvCxnSpPr>
                <p:cNvPr id="26" name="直線コネクタ 25">
                  <a:extLst>
                    <a:ext uri="{FF2B5EF4-FFF2-40B4-BE49-F238E27FC236}">
                      <a16:creationId xmlns:a16="http://schemas.microsoft.com/office/drawing/2014/main" id="{C6C212B0-E8E2-4305-B0F4-EC4C04DC91AC}"/>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DADA5CC7-BFCA-4009-B807-BDA44F510924}"/>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6CE11CEA-71E0-4C39-9D33-FDB216731682}"/>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763186B6-1209-4A10-8E6C-4E78E05E46D5}"/>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8" name="直線コネクタ 17">
                <a:extLst>
                  <a:ext uri="{FF2B5EF4-FFF2-40B4-BE49-F238E27FC236}">
                    <a16:creationId xmlns:a16="http://schemas.microsoft.com/office/drawing/2014/main" id="{DE0A7002-3073-49D6-8ABC-00E0FF26DECF}"/>
                  </a:ext>
                </a:extLst>
              </p:cNvPr>
              <p:cNvCxnSpPr>
                <a:cxnSpLocks/>
              </p:cNvCxnSpPr>
              <p:nvPr/>
            </p:nvCxnSpPr>
            <p:spPr>
              <a:xfrm>
                <a:off x="349198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D778BFE3-A03E-473D-B803-AF62F6EBF32C}"/>
                  </a:ext>
                </a:extLst>
              </p:cNvPr>
              <p:cNvGrpSpPr/>
              <p:nvPr/>
            </p:nvGrpSpPr>
            <p:grpSpPr>
              <a:xfrm>
                <a:off x="1331964" y="3068996"/>
                <a:ext cx="360004" cy="360004"/>
                <a:chOff x="4932004" y="2708992"/>
                <a:chExt cx="360004" cy="360004"/>
              </a:xfrm>
            </p:grpSpPr>
            <p:cxnSp>
              <p:nvCxnSpPr>
                <p:cNvPr id="46" name="直線コネクタ 45">
                  <a:extLst>
                    <a:ext uri="{FF2B5EF4-FFF2-40B4-BE49-F238E27FC236}">
                      <a16:creationId xmlns:a16="http://schemas.microsoft.com/office/drawing/2014/main" id="{2E28824E-1E7E-4E4D-9CBA-A7B6CD2A6BBD}"/>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5CC2CA34-64C3-4BE7-98C2-FCE52CD4767F}"/>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D8A6EFF-4579-4DC4-B286-B180B064FD90}"/>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629DA5D9-3BEF-4286-838C-85F006AE79DE}"/>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50" name="直線コネクタ 49">
                <a:extLst>
                  <a:ext uri="{FF2B5EF4-FFF2-40B4-BE49-F238E27FC236}">
                    <a16:creationId xmlns:a16="http://schemas.microsoft.com/office/drawing/2014/main" id="{6DA9E334-E262-4D78-AE9F-D066AE5E5934}"/>
                  </a:ext>
                </a:extLst>
              </p:cNvPr>
              <p:cNvCxnSpPr>
                <a:cxnSpLocks/>
                <a:stCxn id="51" idx="1"/>
              </p:cNvCxnSpPr>
              <p:nvPr/>
            </p:nvCxnSpPr>
            <p:spPr>
              <a:xfrm flipH="1">
                <a:off x="169196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F6001733-09AD-4DAC-8BA5-9A735951D417}"/>
                  </a:ext>
                </a:extLst>
              </p:cNvPr>
              <p:cNvCxnSpPr>
                <a:cxnSpLocks/>
              </p:cNvCxnSpPr>
              <p:nvPr/>
            </p:nvCxnSpPr>
            <p:spPr>
              <a:xfrm>
                <a:off x="4211996" y="3429000"/>
                <a:ext cx="360006" cy="1"/>
              </a:xfrm>
              <a:prstGeom prst="line">
                <a:avLst/>
              </a:prstGeom>
              <a:ln w="9525" cap="rnd">
                <a:solidFill>
                  <a:srgbClr val="000000"/>
                </a:solidFill>
                <a:headEnd type="none"/>
                <a:tailEnd type="oval" w="sm" len="sm"/>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5135806F-DC95-4CE1-B9BE-E5FB3FE0437F}"/>
                  </a:ext>
                </a:extLst>
              </p:cNvPr>
              <p:cNvCxnSpPr>
                <a:cxnSpLocks/>
              </p:cNvCxnSpPr>
              <p:nvPr/>
            </p:nvCxnSpPr>
            <p:spPr>
              <a:xfrm>
                <a:off x="971960"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A1E25F94-64AD-4B0B-BA8A-8E0E99ACC480}"/>
                  </a:ext>
                </a:extLst>
              </p:cNvPr>
              <p:cNvCxnSpPr>
                <a:cxnSpLocks/>
              </p:cNvCxnSpPr>
              <p:nvPr/>
            </p:nvCxnSpPr>
            <p:spPr>
              <a:xfrm flipV="1">
                <a:off x="971960" y="2528990"/>
                <a:ext cx="0" cy="1620018"/>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4428BCDB-12D7-414C-92E6-903ABDFB1719}"/>
                  </a:ext>
                </a:extLst>
              </p:cNvPr>
              <p:cNvCxnSpPr>
                <a:cxnSpLocks/>
              </p:cNvCxnSpPr>
              <p:nvPr/>
            </p:nvCxnSpPr>
            <p:spPr>
              <a:xfrm flipV="1">
                <a:off x="4572000" y="2528990"/>
                <a:ext cx="0" cy="162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36809C4F-E919-4760-95DB-403B2392206B}"/>
                  </a:ext>
                </a:extLst>
              </p:cNvPr>
              <p:cNvCxnSpPr>
                <a:cxnSpLocks/>
              </p:cNvCxnSpPr>
              <p:nvPr/>
            </p:nvCxnSpPr>
            <p:spPr>
              <a:xfrm flipV="1">
                <a:off x="4031994"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991E2654-AFE3-433F-9E80-1A3D175E7AF8}"/>
                  </a:ext>
                </a:extLst>
              </p:cNvPr>
              <p:cNvCxnSpPr>
                <a:cxnSpLocks/>
              </p:cNvCxnSpPr>
              <p:nvPr/>
            </p:nvCxnSpPr>
            <p:spPr>
              <a:xfrm flipV="1">
                <a:off x="1511966"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5DF913E5-9D7D-4CB2-BF16-5C60949ABA57}"/>
                  </a:ext>
                </a:extLst>
              </p:cNvPr>
              <p:cNvCxnSpPr>
                <a:cxnSpLocks/>
              </p:cNvCxnSpPr>
              <p:nvPr/>
            </p:nvCxnSpPr>
            <p:spPr>
              <a:xfrm>
                <a:off x="611956" y="2708992"/>
                <a:ext cx="4320048"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grpSp>
          <p:nvGrpSpPr>
            <p:cNvPr id="102" name="グループ化 101">
              <a:extLst>
                <a:ext uri="{FF2B5EF4-FFF2-40B4-BE49-F238E27FC236}">
                  <a16:creationId xmlns:a16="http://schemas.microsoft.com/office/drawing/2014/main" id="{85DB32D7-9A51-4712-BEDD-39FF75E5D8AA}"/>
                </a:ext>
              </a:extLst>
            </p:cNvPr>
            <p:cNvGrpSpPr/>
            <p:nvPr/>
          </p:nvGrpSpPr>
          <p:grpSpPr>
            <a:xfrm>
              <a:off x="611956" y="2168986"/>
              <a:ext cx="4320048" cy="1800021"/>
              <a:chOff x="611956" y="2348988"/>
              <a:chExt cx="4320048" cy="1800021"/>
            </a:xfrm>
          </p:grpSpPr>
          <p:sp>
            <p:nvSpPr>
              <p:cNvPr id="103" name="正方形/長方形 102">
                <a:extLst>
                  <a:ext uri="{FF2B5EF4-FFF2-40B4-BE49-F238E27FC236}">
                    <a16:creationId xmlns:a16="http://schemas.microsoft.com/office/drawing/2014/main" id="{B1A33AB8-EBF1-4B6F-8A3D-D7C6E6897F4F}"/>
                  </a:ext>
                </a:extLst>
              </p:cNvPr>
              <p:cNvSpPr/>
              <p:nvPr/>
            </p:nvSpPr>
            <p:spPr bwMode="auto">
              <a:xfrm>
                <a:off x="2051972" y="3068996"/>
                <a:ext cx="1440016" cy="720008"/>
              </a:xfrm>
              <a:prstGeom prst="rect">
                <a:avLst/>
              </a:prstGeom>
              <a:noFill/>
              <a:ln w="9525">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pic>
            <p:nvPicPr>
              <p:cNvPr id="104" name="Picture 30" descr="NOT">
                <a:extLst>
                  <a:ext uri="{FF2B5EF4-FFF2-40B4-BE49-F238E27FC236}">
                    <a16:creationId xmlns:a16="http://schemas.microsoft.com/office/drawing/2014/main" id="{53FF33BE-026C-41BC-B131-1FAEF6E7CBFA}"/>
                  </a:ext>
                </a:extLst>
              </p:cNvPr>
              <p:cNvPicPr>
                <a:picLocks noChangeAspect="1" noChangeArrowheads="1"/>
              </p:cNvPicPr>
              <p:nvPr/>
            </p:nvPicPr>
            <p:blipFill>
              <a:blip r:embed="rId2" cstate="print"/>
              <a:srcRect/>
              <a:stretch>
                <a:fillRect/>
              </a:stretch>
            </p:blipFill>
            <p:spPr bwMode="auto">
              <a:xfrm flipH="1">
                <a:off x="2501977" y="2707558"/>
                <a:ext cx="717550" cy="720725"/>
              </a:xfrm>
              <a:prstGeom prst="rect">
                <a:avLst/>
              </a:prstGeom>
              <a:noFill/>
            </p:spPr>
          </p:pic>
          <p:pic>
            <p:nvPicPr>
              <p:cNvPr id="105" name="Picture 31" descr="NOT">
                <a:extLst>
                  <a:ext uri="{FF2B5EF4-FFF2-40B4-BE49-F238E27FC236}">
                    <a16:creationId xmlns:a16="http://schemas.microsoft.com/office/drawing/2014/main" id="{AFA0FF98-F574-4130-89CD-6C9B21DF0F3C}"/>
                  </a:ext>
                </a:extLst>
              </p:cNvPr>
              <p:cNvPicPr>
                <a:picLocks noChangeAspect="1" noChangeArrowheads="1"/>
              </p:cNvPicPr>
              <p:nvPr/>
            </p:nvPicPr>
            <p:blipFill>
              <a:blip r:embed="rId2" cstate="print"/>
              <a:srcRect/>
              <a:stretch>
                <a:fillRect/>
              </a:stretch>
            </p:blipFill>
            <p:spPr bwMode="auto">
              <a:xfrm>
                <a:off x="2501977" y="3428283"/>
                <a:ext cx="717550" cy="720725"/>
              </a:xfrm>
              <a:prstGeom prst="rect">
                <a:avLst/>
              </a:prstGeom>
              <a:noFill/>
            </p:spPr>
          </p:pic>
          <p:grpSp>
            <p:nvGrpSpPr>
              <p:cNvPr id="106" name="グループ化 105">
                <a:extLst>
                  <a:ext uri="{FF2B5EF4-FFF2-40B4-BE49-F238E27FC236}">
                    <a16:creationId xmlns:a16="http://schemas.microsoft.com/office/drawing/2014/main" id="{E272CCFB-D57B-4548-A71D-F78375857029}"/>
                  </a:ext>
                </a:extLst>
              </p:cNvPr>
              <p:cNvGrpSpPr/>
              <p:nvPr/>
            </p:nvGrpSpPr>
            <p:grpSpPr>
              <a:xfrm>
                <a:off x="3851992" y="3068996"/>
                <a:ext cx="360004" cy="360004"/>
                <a:chOff x="4932004" y="2708992"/>
                <a:chExt cx="360004" cy="360004"/>
              </a:xfrm>
            </p:grpSpPr>
            <p:cxnSp>
              <p:nvCxnSpPr>
                <p:cNvPr id="121" name="直線コネクタ 120">
                  <a:extLst>
                    <a:ext uri="{FF2B5EF4-FFF2-40B4-BE49-F238E27FC236}">
                      <a16:creationId xmlns:a16="http://schemas.microsoft.com/office/drawing/2014/main" id="{1458DA48-91AC-47F0-9A8D-0E96D7756D58}"/>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B9E79FF3-2BDE-4F86-9DE5-2E490BB85412}"/>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3" name="直線コネクタ 122">
                  <a:extLst>
                    <a:ext uri="{FF2B5EF4-FFF2-40B4-BE49-F238E27FC236}">
                      <a16:creationId xmlns:a16="http://schemas.microsoft.com/office/drawing/2014/main" id="{EF63AA20-FE93-4B79-B295-3961B9CECC61}"/>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4" name="直線コネクタ 123">
                  <a:extLst>
                    <a:ext uri="{FF2B5EF4-FFF2-40B4-BE49-F238E27FC236}">
                      <a16:creationId xmlns:a16="http://schemas.microsoft.com/office/drawing/2014/main" id="{D3BC43BD-1FA0-479D-82C3-DD6322BAE7B7}"/>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07" name="直線コネクタ 106">
                <a:extLst>
                  <a:ext uri="{FF2B5EF4-FFF2-40B4-BE49-F238E27FC236}">
                    <a16:creationId xmlns:a16="http://schemas.microsoft.com/office/drawing/2014/main" id="{410300EF-0FB7-4D75-A709-359E46F3CF51}"/>
                  </a:ext>
                </a:extLst>
              </p:cNvPr>
              <p:cNvCxnSpPr>
                <a:cxnSpLocks/>
              </p:cNvCxnSpPr>
              <p:nvPr/>
            </p:nvCxnSpPr>
            <p:spPr>
              <a:xfrm>
                <a:off x="349198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grpSp>
            <p:nvGrpSpPr>
              <p:cNvPr id="108" name="グループ化 107">
                <a:extLst>
                  <a:ext uri="{FF2B5EF4-FFF2-40B4-BE49-F238E27FC236}">
                    <a16:creationId xmlns:a16="http://schemas.microsoft.com/office/drawing/2014/main" id="{C4A227B8-2C8F-452D-A82A-20B77A6A76F0}"/>
                  </a:ext>
                </a:extLst>
              </p:cNvPr>
              <p:cNvGrpSpPr/>
              <p:nvPr/>
            </p:nvGrpSpPr>
            <p:grpSpPr>
              <a:xfrm>
                <a:off x="1331964" y="3068996"/>
                <a:ext cx="360004" cy="360004"/>
                <a:chOff x="4932004" y="2708992"/>
                <a:chExt cx="360004" cy="360004"/>
              </a:xfrm>
            </p:grpSpPr>
            <p:cxnSp>
              <p:nvCxnSpPr>
                <p:cNvPr id="117" name="直線コネクタ 116">
                  <a:extLst>
                    <a:ext uri="{FF2B5EF4-FFF2-40B4-BE49-F238E27FC236}">
                      <a16:creationId xmlns:a16="http://schemas.microsoft.com/office/drawing/2014/main" id="{AF3740A0-CFC3-4B4A-AAD5-BCC7577C033C}"/>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8" name="直線コネクタ 117">
                  <a:extLst>
                    <a:ext uri="{FF2B5EF4-FFF2-40B4-BE49-F238E27FC236}">
                      <a16:creationId xmlns:a16="http://schemas.microsoft.com/office/drawing/2014/main" id="{12AB5EE2-56B7-454F-9DED-643F605F2779}"/>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CCCFB4A9-9C71-42AD-8017-8DEED4C9F438}"/>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0" name="直線コネクタ 119">
                  <a:extLst>
                    <a:ext uri="{FF2B5EF4-FFF2-40B4-BE49-F238E27FC236}">
                      <a16:creationId xmlns:a16="http://schemas.microsoft.com/office/drawing/2014/main" id="{3EEF28B7-1167-44B7-9424-48AA22B58A5A}"/>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09" name="直線コネクタ 108">
                <a:extLst>
                  <a:ext uri="{FF2B5EF4-FFF2-40B4-BE49-F238E27FC236}">
                    <a16:creationId xmlns:a16="http://schemas.microsoft.com/office/drawing/2014/main" id="{0B1116F1-A7B7-4928-9337-291C1040FA68}"/>
                  </a:ext>
                </a:extLst>
              </p:cNvPr>
              <p:cNvCxnSpPr>
                <a:cxnSpLocks/>
                <a:stCxn id="103" idx="1"/>
              </p:cNvCxnSpPr>
              <p:nvPr/>
            </p:nvCxnSpPr>
            <p:spPr>
              <a:xfrm flipH="1">
                <a:off x="169196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73F62BD6-2DB2-40CA-B67D-1ED966E0B32F}"/>
                  </a:ext>
                </a:extLst>
              </p:cNvPr>
              <p:cNvCxnSpPr>
                <a:cxnSpLocks/>
              </p:cNvCxnSpPr>
              <p:nvPr/>
            </p:nvCxnSpPr>
            <p:spPr>
              <a:xfrm>
                <a:off x="4211996" y="3429000"/>
                <a:ext cx="360006" cy="1"/>
              </a:xfrm>
              <a:prstGeom prst="line">
                <a:avLst/>
              </a:prstGeom>
              <a:ln w="9525" cap="rnd">
                <a:solidFill>
                  <a:srgbClr val="000000"/>
                </a:solidFill>
                <a:headEnd type="none"/>
                <a:tailEnd type="oval" w="sm" len="sm"/>
              </a:ln>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BD55A59C-5A22-4D24-A0CE-92954DC442D9}"/>
                  </a:ext>
                </a:extLst>
              </p:cNvPr>
              <p:cNvCxnSpPr>
                <a:cxnSpLocks/>
              </p:cNvCxnSpPr>
              <p:nvPr/>
            </p:nvCxnSpPr>
            <p:spPr>
              <a:xfrm>
                <a:off x="971960"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3FB2787-D02F-427B-BD72-716B6905FC15}"/>
                  </a:ext>
                </a:extLst>
              </p:cNvPr>
              <p:cNvCxnSpPr>
                <a:cxnSpLocks/>
              </p:cNvCxnSpPr>
              <p:nvPr/>
            </p:nvCxnSpPr>
            <p:spPr>
              <a:xfrm flipV="1">
                <a:off x="971960" y="2348988"/>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455E8E4-C24D-4ED8-A29C-54FE34637C3E}"/>
                  </a:ext>
                </a:extLst>
              </p:cNvPr>
              <p:cNvCxnSpPr>
                <a:cxnSpLocks/>
              </p:cNvCxnSpPr>
              <p:nvPr/>
            </p:nvCxnSpPr>
            <p:spPr>
              <a:xfrm flipV="1">
                <a:off x="4572000" y="2348988"/>
                <a:ext cx="0" cy="1800021"/>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14" name="直線コネクタ 113">
                <a:extLst>
                  <a:ext uri="{FF2B5EF4-FFF2-40B4-BE49-F238E27FC236}">
                    <a16:creationId xmlns:a16="http://schemas.microsoft.com/office/drawing/2014/main" id="{84730A6C-48D2-4274-88B1-1AC183F84E23}"/>
                  </a:ext>
                </a:extLst>
              </p:cNvPr>
              <p:cNvCxnSpPr>
                <a:cxnSpLocks/>
              </p:cNvCxnSpPr>
              <p:nvPr/>
            </p:nvCxnSpPr>
            <p:spPr>
              <a:xfrm flipV="1">
                <a:off x="4031994"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115" name="直線コネクタ 114">
                <a:extLst>
                  <a:ext uri="{FF2B5EF4-FFF2-40B4-BE49-F238E27FC236}">
                    <a16:creationId xmlns:a16="http://schemas.microsoft.com/office/drawing/2014/main" id="{8EA8E134-98DE-4392-8BDD-BA69CB315501}"/>
                  </a:ext>
                </a:extLst>
              </p:cNvPr>
              <p:cNvCxnSpPr>
                <a:cxnSpLocks/>
              </p:cNvCxnSpPr>
              <p:nvPr/>
            </p:nvCxnSpPr>
            <p:spPr>
              <a:xfrm flipV="1">
                <a:off x="1511966"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116" name="直線コネクタ 115">
                <a:extLst>
                  <a:ext uri="{FF2B5EF4-FFF2-40B4-BE49-F238E27FC236}">
                    <a16:creationId xmlns:a16="http://schemas.microsoft.com/office/drawing/2014/main" id="{2BF8C6B8-7937-4366-BC6C-BAD4FD0CC630}"/>
                  </a:ext>
                </a:extLst>
              </p:cNvPr>
              <p:cNvCxnSpPr>
                <a:cxnSpLocks/>
              </p:cNvCxnSpPr>
              <p:nvPr/>
            </p:nvCxnSpPr>
            <p:spPr>
              <a:xfrm>
                <a:off x="611956" y="2708992"/>
                <a:ext cx="4320048"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grpSp>
          <p:nvGrpSpPr>
            <p:cNvPr id="125" name="グループ化 124">
              <a:extLst>
                <a:ext uri="{FF2B5EF4-FFF2-40B4-BE49-F238E27FC236}">
                  <a16:creationId xmlns:a16="http://schemas.microsoft.com/office/drawing/2014/main" id="{441C153E-B9B6-4091-90B8-FA393E53C394}"/>
                </a:ext>
              </a:extLst>
            </p:cNvPr>
            <p:cNvGrpSpPr/>
            <p:nvPr/>
          </p:nvGrpSpPr>
          <p:grpSpPr>
            <a:xfrm>
              <a:off x="611956" y="3609002"/>
              <a:ext cx="4320048" cy="1800021"/>
              <a:chOff x="611956" y="2348988"/>
              <a:chExt cx="4320048" cy="1800021"/>
            </a:xfrm>
          </p:grpSpPr>
          <p:sp>
            <p:nvSpPr>
              <p:cNvPr id="126" name="正方形/長方形 125">
                <a:extLst>
                  <a:ext uri="{FF2B5EF4-FFF2-40B4-BE49-F238E27FC236}">
                    <a16:creationId xmlns:a16="http://schemas.microsoft.com/office/drawing/2014/main" id="{95AE8EF7-7BCB-464B-996F-606432A1D3C0}"/>
                  </a:ext>
                </a:extLst>
              </p:cNvPr>
              <p:cNvSpPr/>
              <p:nvPr/>
            </p:nvSpPr>
            <p:spPr bwMode="auto">
              <a:xfrm>
                <a:off x="2051972" y="3068996"/>
                <a:ext cx="1440016" cy="720008"/>
              </a:xfrm>
              <a:prstGeom prst="rect">
                <a:avLst/>
              </a:prstGeom>
              <a:noFill/>
              <a:ln w="9525">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pic>
            <p:nvPicPr>
              <p:cNvPr id="127" name="Picture 30" descr="NOT">
                <a:extLst>
                  <a:ext uri="{FF2B5EF4-FFF2-40B4-BE49-F238E27FC236}">
                    <a16:creationId xmlns:a16="http://schemas.microsoft.com/office/drawing/2014/main" id="{8108A68D-2DA4-4E43-B1AE-054A9334CA56}"/>
                  </a:ext>
                </a:extLst>
              </p:cNvPr>
              <p:cNvPicPr>
                <a:picLocks noChangeAspect="1" noChangeArrowheads="1"/>
              </p:cNvPicPr>
              <p:nvPr/>
            </p:nvPicPr>
            <p:blipFill>
              <a:blip r:embed="rId2" cstate="print"/>
              <a:srcRect/>
              <a:stretch>
                <a:fillRect/>
              </a:stretch>
            </p:blipFill>
            <p:spPr bwMode="auto">
              <a:xfrm flipH="1">
                <a:off x="2501977" y="2707558"/>
                <a:ext cx="717550" cy="720725"/>
              </a:xfrm>
              <a:prstGeom prst="rect">
                <a:avLst/>
              </a:prstGeom>
              <a:noFill/>
            </p:spPr>
          </p:pic>
          <p:pic>
            <p:nvPicPr>
              <p:cNvPr id="128" name="Picture 31" descr="NOT">
                <a:extLst>
                  <a:ext uri="{FF2B5EF4-FFF2-40B4-BE49-F238E27FC236}">
                    <a16:creationId xmlns:a16="http://schemas.microsoft.com/office/drawing/2014/main" id="{52C01EEE-DA6E-48E0-A0E1-7DFD10C26521}"/>
                  </a:ext>
                </a:extLst>
              </p:cNvPr>
              <p:cNvPicPr>
                <a:picLocks noChangeAspect="1" noChangeArrowheads="1"/>
              </p:cNvPicPr>
              <p:nvPr/>
            </p:nvPicPr>
            <p:blipFill>
              <a:blip r:embed="rId2" cstate="print"/>
              <a:srcRect/>
              <a:stretch>
                <a:fillRect/>
              </a:stretch>
            </p:blipFill>
            <p:spPr bwMode="auto">
              <a:xfrm>
                <a:off x="2501977" y="3428283"/>
                <a:ext cx="717550" cy="720725"/>
              </a:xfrm>
              <a:prstGeom prst="rect">
                <a:avLst/>
              </a:prstGeom>
              <a:noFill/>
            </p:spPr>
          </p:pic>
          <p:grpSp>
            <p:nvGrpSpPr>
              <p:cNvPr id="129" name="グループ化 128">
                <a:extLst>
                  <a:ext uri="{FF2B5EF4-FFF2-40B4-BE49-F238E27FC236}">
                    <a16:creationId xmlns:a16="http://schemas.microsoft.com/office/drawing/2014/main" id="{4B8B47F4-CD3A-412E-9FA6-E27BE591B354}"/>
                  </a:ext>
                </a:extLst>
              </p:cNvPr>
              <p:cNvGrpSpPr/>
              <p:nvPr/>
            </p:nvGrpSpPr>
            <p:grpSpPr>
              <a:xfrm>
                <a:off x="3851992" y="3068996"/>
                <a:ext cx="360004" cy="360004"/>
                <a:chOff x="4932004" y="2708992"/>
                <a:chExt cx="360004" cy="360004"/>
              </a:xfrm>
            </p:grpSpPr>
            <p:cxnSp>
              <p:nvCxnSpPr>
                <p:cNvPr id="144" name="直線コネクタ 143">
                  <a:extLst>
                    <a:ext uri="{FF2B5EF4-FFF2-40B4-BE49-F238E27FC236}">
                      <a16:creationId xmlns:a16="http://schemas.microsoft.com/office/drawing/2014/main" id="{3BB341C3-D13C-413F-BF4C-C462C5B88525}"/>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a:extLst>
                    <a:ext uri="{FF2B5EF4-FFF2-40B4-BE49-F238E27FC236}">
                      <a16:creationId xmlns:a16="http://schemas.microsoft.com/office/drawing/2014/main" id="{9F7596E2-E646-4464-A820-932FCB4E7E2A}"/>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B828DB55-9D58-4545-ABDA-6E3931EF57FC}"/>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a:extLst>
                    <a:ext uri="{FF2B5EF4-FFF2-40B4-BE49-F238E27FC236}">
                      <a16:creationId xmlns:a16="http://schemas.microsoft.com/office/drawing/2014/main" id="{A9273E1B-FFD1-4FE8-B8E5-C9935468DCB0}"/>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30" name="直線コネクタ 129">
                <a:extLst>
                  <a:ext uri="{FF2B5EF4-FFF2-40B4-BE49-F238E27FC236}">
                    <a16:creationId xmlns:a16="http://schemas.microsoft.com/office/drawing/2014/main" id="{7BE8DD0E-F450-488C-B4F9-D203CC7BDA4E}"/>
                  </a:ext>
                </a:extLst>
              </p:cNvPr>
              <p:cNvCxnSpPr>
                <a:cxnSpLocks/>
              </p:cNvCxnSpPr>
              <p:nvPr/>
            </p:nvCxnSpPr>
            <p:spPr>
              <a:xfrm>
                <a:off x="349198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grpSp>
            <p:nvGrpSpPr>
              <p:cNvPr id="131" name="グループ化 130">
                <a:extLst>
                  <a:ext uri="{FF2B5EF4-FFF2-40B4-BE49-F238E27FC236}">
                    <a16:creationId xmlns:a16="http://schemas.microsoft.com/office/drawing/2014/main" id="{C4CB907F-76C1-464D-B341-96BC64E45C1E}"/>
                  </a:ext>
                </a:extLst>
              </p:cNvPr>
              <p:cNvGrpSpPr/>
              <p:nvPr/>
            </p:nvGrpSpPr>
            <p:grpSpPr>
              <a:xfrm>
                <a:off x="1331964" y="3068996"/>
                <a:ext cx="360004" cy="360004"/>
                <a:chOff x="4932004" y="2708992"/>
                <a:chExt cx="360004" cy="360004"/>
              </a:xfrm>
            </p:grpSpPr>
            <p:cxnSp>
              <p:nvCxnSpPr>
                <p:cNvPr id="140" name="直線コネクタ 139">
                  <a:extLst>
                    <a:ext uri="{FF2B5EF4-FFF2-40B4-BE49-F238E27FC236}">
                      <a16:creationId xmlns:a16="http://schemas.microsoft.com/office/drawing/2014/main" id="{8DD0A887-40E1-4FEB-A9F2-CADF53F0D40A}"/>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1" name="直線コネクタ 140">
                  <a:extLst>
                    <a:ext uri="{FF2B5EF4-FFF2-40B4-BE49-F238E27FC236}">
                      <a16:creationId xmlns:a16="http://schemas.microsoft.com/office/drawing/2014/main" id="{E4B98EC3-185B-4A3E-B28B-081762738C65}"/>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2" name="直線コネクタ 141">
                  <a:extLst>
                    <a:ext uri="{FF2B5EF4-FFF2-40B4-BE49-F238E27FC236}">
                      <a16:creationId xmlns:a16="http://schemas.microsoft.com/office/drawing/2014/main" id="{F43FD0E4-83E5-4381-8F23-2DD5C225D411}"/>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FF916E23-EAB0-47D1-9DA1-22B8CC557C81}"/>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32" name="直線コネクタ 131">
                <a:extLst>
                  <a:ext uri="{FF2B5EF4-FFF2-40B4-BE49-F238E27FC236}">
                    <a16:creationId xmlns:a16="http://schemas.microsoft.com/office/drawing/2014/main" id="{21AAFD98-4186-4FFB-9104-7440DAA623E9}"/>
                  </a:ext>
                </a:extLst>
              </p:cNvPr>
              <p:cNvCxnSpPr>
                <a:cxnSpLocks/>
                <a:stCxn id="126" idx="1"/>
              </p:cNvCxnSpPr>
              <p:nvPr/>
            </p:nvCxnSpPr>
            <p:spPr>
              <a:xfrm flipH="1">
                <a:off x="169196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9D11CBCE-CB70-4C8E-9E66-6FE45BF7A436}"/>
                  </a:ext>
                </a:extLst>
              </p:cNvPr>
              <p:cNvCxnSpPr>
                <a:cxnSpLocks/>
              </p:cNvCxnSpPr>
              <p:nvPr/>
            </p:nvCxnSpPr>
            <p:spPr>
              <a:xfrm>
                <a:off x="4211996" y="3429000"/>
                <a:ext cx="360006" cy="1"/>
              </a:xfrm>
              <a:prstGeom prst="line">
                <a:avLst/>
              </a:prstGeom>
              <a:ln w="9525" cap="rnd">
                <a:solidFill>
                  <a:srgbClr val="000000"/>
                </a:solidFill>
                <a:headEnd type="none"/>
                <a:tailEnd type="oval" w="sm" len="sm"/>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3A0350E1-19B5-4A91-B384-2704F6F50B2F}"/>
                  </a:ext>
                </a:extLst>
              </p:cNvPr>
              <p:cNvCxnSpPr>
                <a:cxnSpLocks/>
              </p:cNvCxnSpPr>
              <p:nvPr/>
            </p:nvCxnSpPr>
            <p:spPr>
              <a:xfrm>
                <a:off x="971960"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FC528E5F-861F-493F-8EDB-4FC5B56413F0}"/>
                  </a:ext>
                </a:extLst>
              </p:cNvPr>
              <p:cNvCxnSpPr>
                <a:cxnSpLocks/>
              </p:cNvCxnSpPr>
              <p:nvPr/>
            </p:nvCxnSpPr>
            <p:spPr>
              <a:xfrm flipV="1">
                <a:off x="971960" y="2348988"/>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36" name="直線コネクタ 135">
                <a:extLst>
                  <a:ext uri="{FF2B5EF4-FFF2-40B4-BE49-F238E27FC236}">
                    <a16:creationId xmlns:a16="http://schemas.microsoft.com/office/drawing/2014/main" id="{07EBE5A7-BE34-46C5-9121-AD42613281F8}"/>
                  </a:ext>
                </a:extLst>
              </p:cNvPr>
              <p:cNvCxnSpPr>
                <a:cxnSpLocks/>
              </p:cNvCxnSpPr>
              <p:nvPr/>
            </p:nvCxnSpPr>
            <p:spPr>
              <a:xfrm flipV="1">
                <a:off x="4572000" y="2348988"/>
                <a:ext cx="0" cy="1800021"/>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3C6F60E4-F99D-423C-9830-4C8C8B2C5E09}"/>
                  </a:ext>
                </a:extLst>
              </p:cNvPr>
              <p:cNvCxnSpPr>
                <a:cxnSpLocks/>
              </p:cNvCxnSpPr>
              <p:nvPr/>
            </p:nvCxnSpPr>
            <p:spPr>
              <a:xfrm flipV="1">
                <a:off x="4031994"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138" name="直線コネクタ 137">
                <a:extLst>
                  <a:ext uri="{FF2B5EF4-FFF2-40B4-BE49-F238E27FC236}">
                    <a16:creationId xmlns:a16="http://schemas.microsoft.com/office/drawing/2014/main" id="{FB45E1BB-A1BF-493A-80C6-417502D56A34}"/>
                  </a:ext>
                </a:extLst>
              </p:cNvPr>
              <p:cNvCxnSpPr>
                <a:cxnSpLocks/>
              </p:cNvCxnSpPr>
              <p:nvPr/>
            </p:nvCxnSpPr>
            <p:spPr>
              <a:xfrm flipV="1">
                <a:off x="1511966"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139" name="直線コネクタ 138">
                <a:extLst>
                  <a:ext uri="{FF2B5EF4-FFF2-40B4-BE49-F238E27FC236}">
                    <a16:creationId xmlns:a16="http://schemas.microsoft.com/office/drawing/2014/main" id="{1DD1E8D9-0FA7-4AF7-95AC-DD3FC9051928}"/>
                  </a:ext>
                </a:extLst>
              </p:cNvPr>
              <p:cNvCxnSpPr>
                <a:cxnSpLocks/>
              </p:cNvCxnSpPr>
              <p:nvPr/>
            </p:nvCxnSpPr>
            <p:spPr>
              <a:xfrm>
                <a:off x="611956" y="2708992"/>
                <a:ext cx="4320048"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grpSp>
          <p:nvGrpSpPr>
            <p:cNvPr id="148" name="グループ化 147">
              <a:extLst>
                <a:ext uri="{FF2B5EF4-FFF2-40B4-BE49-F238E27FC236}">
                  <a16:creationId xmlns:a16="http://schemas.microsoft.com/office/drawing/2014/main" id="{B1F5EC57-DDAC-4C58-A770-C068CE235CAD}"/>
                </a:ext>
              </a:extLst>
            </p:cNvPr>
            <p:cNvGrpSpPr/>
            <p:nvPr/>
          </p:nvGrpSpPr>
          <p:grpSpPr>
            <a:xfrm>
              <a:off x="611956" y="5049018"/>
              <a:ext cx="4320048" cy="1800021"/>
              <a:chOff x="611956" y="2348988"/>
              <a:chExt cx="4320048" cy="1800021"/>
            </a:xfrm>
          </p:grpSpPr>
          <p:sp>
            <p:nvSpPr>
              <p:cNvPr id="149" name="正方形/長方形 148">
                <a:extLst>
                  <a:ext uri="{FF2B5EF4-FFF2-40B4-BE49-F238E27FC236}">
                    <a16:creationId xmlns:a16="http://schemas.microsoft.com/office/drawing/2014/main" id="{EE1ADB96-9728-40E9-BFDF-AC45B8399E3E}"/>
                  </a:ext>
                </a:extLst>
              </p:cNvPr>
              <p:cNvSpPr/>
              <p:nvPr/>
            </p:nvSpPr>
            <p:spPr bwMode="auto">
              <a:xfrm>
                <a:off x="2051972" y="3068996"/>
                <a:ext cx="1440016" cy="720008"/>
              </a:xfrm>
              <a:prstGeom prst="rect">
                <a:avLst/>
              </a:prstGeom>
              <a:noFill/>
              <a:ln w="9525">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pic>
            <p:nvPicPr>
              <p:cNvPr id="150" name="Picture 30" descr="NOT">
                <a:extLst>
                  <a:ext uri="{FF2B5EF4-FFF2-40B4-BE49-F238E27FC236}">
                    <a16:creationId xmlns:a16="http://schemas.microsoft.com/office/drawing/2014/main" id="{92356AF5-0B53-45A4-B736-E16AEBBB81E9}"/>
                  </a:ext>
                </a:extLst>
              </p:cNvPr>
              <p:cNvPicPr>
                <a:picLocks noChangeAspect="1" noChangeArrowheads="1"/>
              </p:cNvPicPr>
              <p:nvPr/>
            </p:nvPicPr>
            <p:blipFill>
              <a:blip r:embed="rId2" cstate="print"/>
              <a:srcRect/>
              <a:stretch>
                <a:fillRect/>
              </a:stretch>
            </p:blipFill>
            <p:spPr bwMode="auto">
              <a:xfrm flipH="1">
                <a:off x="2501977" y="2707558"/>
                <a:ext cx="717550" cy="720725"/>
              </a:xfrm>
              <a:prstGeom prst="rect">
                <a:avLst/>
              </a:prstGeom>
              <a:noFill/>
            </p:spPr>
          </p:pic>
          <p:pic>
            <p:nvPicPr>
              <p:cNvPr id="151" name="Picture 31" descr="NOT">
                <a:extLst>
                  <a:ext uri="{FF2B5EF4-FFF2-40B4-BE49-F238E27FC236}">
                    <a16:creationId xmlns:a16="http://schemas.microsoft.com/office/drawing/2014/main" id="{FF110F70-C0E9-4E97-A219-E7C115C42D06}"/>
                  </a:ext>
                </a:extLst>
              </p:cNvPr>
              <p:cNvPicPr>
                <a:picLocks noChangeAspect="1" noChangeArrowheads="1"/>
              </p:cNvPicPr>
              <p:nvPr/>
            </p:nvPicPr>
            <p:blipFill>
              <a:blip r:embed="rId2" cstate="print"/>
              <a:srcRect/>
              <a:stretch>
                <a:fillRect/>
              </a:stretch>
            </p:blipFill>
            <p:spPr bwMode="auto">
              <a:xfrm>
                <a:off x="2501977" y="3428283"/>
                <a:ext cx="717550" cy="720725"/>
              </a:xfrm>
              <a:prstGeom prst="rect">
                <a:avLst/>
              </a:prstGeom>
              <a:noFill/>
            </p:spPr>
          </p:pic>
          <p:grpSp>
            <p:nvGrpSpPr>
              <p:cNvPr id="152" name="グループ化 151">
                <a:extLst>
                  <a:ext uri="{FF2B5EF4-FFF2-40B4-BE49-F238E27FC236}">
                    <a16:creationId xmlns:a16="http://schemas.microsoft.com/office/drawing/2014/main" id="{383B3DC1-69FB-44A6-8DC3-D8D1AB130078}"/>
                  </a:ext>
                </a:extLst>
              </p:cNvPr>
              <p:cNvGrpSpPr/>
              <p:nvPr/>
            </p:nvGrpSpPr>
            <p:grpSpPr>
              <a:xfrm>
                <a:off x="3851992" y="3068996"/>
                <a:ext cx="360004" cy="360004"/>
                <a:chOff x="4932004" y="2708992"/>
                <a:chExt cx="360004" cy="360004"/>
              </a:xfrm>
            </p:grpSpPr>
            <p:cxnSp>
              <p:nvCxnSpPr>
                <p:cNvPr id="167" name="直線コネクタ 166">
                  <a:extLst>
                    <a:ext uri="{FF2B5EF4-FFF2-40B4-BE49-F238E27FC236}">
                      <a16:creationId xmlns:a16="http://schemas.microsoft.com/office/drawing/2014/main" id="{0194BD2F-D2EA-4994-9365-9C2B1D41A568}"/>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8" name="直線コネクタ 167">
                  <a:extLst>
                    <a:ext uri="{FF2B5EF4-FFF2-40B4-BE49-F238E27FC236}">
                      <a16:creationId xmlns:a16="http://schemas.microsoft.com/office/drawing/2014/main" id="{9E06F0FE-2B70-48BA-9FB7-444E82F1E14E}"/>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9" name="直線コネクタ 168">
                  <a:extLst>
                    <a:ext uri="{FF2B5EF4-FFF2-40B4-BE49-F238E27FC236}">
                      <a16:creationId xmlns:a16="http://schemas.microsoft.com/office/drawing/2014/main" id="{E2C9FB40-B3C8-4ADD-AB7D-B2B21113A91C}"/>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0" name="直線コネクタ 169">
                  <a:extLst>
                    <a:ext uri="{FF2B5EF4-FFF2-40B4-BE49-F238E27FC236}">
                      <a16:creationId xmlns:a16="http://schemas.microsoft.com/office/drawing/2014/main" id="{80E9B192-A27F-4167-AD2E-1E1D347F1CAF}"/>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53" name="直線コネクタ 152">
                <a:extLst>
                  <a:ext uri="{FF2B5EF4-FFF2-40B4-BE49-F238E27FC236}">
                    <a16:creationId xmlns:a16="http://schemas.microsoft.com/office/drawing/2014/main" id="{A7A61C6D-8D95-4A8E-8161-B0CEE58654D6}"/>
                  </a:ext>
                </a:extLst>
              </p:cNvPr>
              <p:cNvCxnSpPr>
                <a:cxnSpLocks/>
              </p:cNvCxnSpPr>
              <p:nvPr/>
            </p:nvCxnSpPr>
            <p:spPr>
              <a:xfrm>
                <a:off x="349198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grpSp>
            <p:nvGrpSpPr>
              <p:cNvPr id="154" name="グループ化 153">
                <a:extLst>
                  <a:ext uri="{FF2B5EF4-FFF2-40B4-BE49-F238E27FC236}">
                    <a16:creationId xmlns:a16="http://schemas.microsoft.com/office/drawing/2014/main" id="{15D4E600-080C-49BD-8976-D5E5EAEAB94B}"/>
                  </a:ext>
                </a:extLst>
              </p:cNvPr>
              <p:cNvGrpSpPr/>
              <p:nvPr/>
            </p:nvGrpSpPr>
            <p:grpSpPr>
              <a:xfrm>
                <a:off x="1331964" y="3068996"/>
                <a:ext cx="360004" cy="360004"/>
                <a:chOff x="4932004" y="2708992"/>
                <a:chExt cx="360004" cy="360004"/>
              </a:xfrm>
            </p:grpSpPr>
            <p:cxnSp>
              <p:nvCxnSpPr>
                <p:cNvPr id="163" name="直線コネクタ 162">
                  <a:extLst>
                    <a:ext uri="{FF2B5EF4-FFF2-40B4-BE49-F238E27FC236}">
                      <a16:creationId xmlns:a16="http://schemas.microsoft.com/office/drawing/2014/main" id="{57D357C5-E599-458B-BBA7-9F77BC460034}"/>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4" name="直線コネクタ 163">
                  <a:extLst>
                    <a:ext uri="{FF2B5EF4-FFF2-40B4-BE49-F238E27FC236}">
                      <a16:creationId xmlns:a16="http://schemas.microsoft.com/office/drawing/2014/main" id="{3AF82D25-2F4B-443D-9347-601CFF11A4E7}"/>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5" name="直線コネクタ 164">
                  <a:extLst>
                    <a:ext uri="{FF2B5EF4-FFF2-40B4-BE49-F238E27FC236}">
                      <a16:creationId xmlns:a16="http://schemas.microsoft.com/office/drawing/2014/main" id="{9875ED1D-9848-4A71-99CA-5F30FBC3D5BB}"/>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6" name="直線コネクタ 165">
                  <a:extLst>
                    <a:ext uri="{FF2B5EF4-FFF2-40B4-BE49-F238E27FC236}">
                      <a16:creationId xmlns:a16="http://schemas.microsoft.com/office/drawing/2014/main" id="{BDAE46EE-549A-48BF-83C1-9FF0832C9485}"/>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55" name="直線コネクタ 154">
                <a:extLst>
                  <a:ext uri="{FF2B5EF4-FFF2-40B4-BE49-F238E27FC236}">
                    <a16:creationId xmlns:a16="http://schemas.microsoft.com/office/drawing/2014/main" id="{C320A8F6-2311-4C61-8571-23B8E82DC6B3}"/>
                  </a:ext>
                </a:extLst>
              </p:cNvPr>
              <p:cNvCxnSpPr>
                <a:cxnSpLocks/>
                <a:stCxn id="149" idx="1"/>
              </p:cNvCxnSpPr>
              <p:nvPr/>
            </p:nvCxnSpPr>
            <p:spPr>
              <a:xfrm flipH="1">
                <a:off x="169196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49166FF5-AEAB-4F19-BE6A-B2605AE51A5D}"/>
                  </a:ext>
                </a:extLst>
              </p:cNvPr>
              <p:cNvCxnSpPr>
                <a:cxnSpLocks/>
              </p:cNvCxnSpPr>
              <p:nvPr/>
            </p:nvCxnSpPr>
            <p:spPr>
              <a:xfrm>
                <a:off x="4211996" y="3429000"/>
                <a:ext cx="360006" cy="1"/>
              </a:xfrm>
              <a:prstGeom prst="line">
                <a:avLst/>
              </a:prstGeom>
              <a:ln w="9525" cap="rnd">
                <a:solidFill>
                  <a:srgbClr val="000000"/>
                </a:solidFill>
                <a:headEnd type="none"/>
                <a:tailEnd type="oval" w="sm" len="sm"/>
              </a:ln>
            </p:spPr>
            <p:style>
              <a:lnRef idx="1">
                <a:schemeClr val="accent1"/>
              </a:lnRef>
              <a:fillRef idx="0">
                <a:schemeClr val="accent1"/>
              </a:fillRef>
              <a:effectRef idx="0">
                <a:schemeClr val="accent1"/>
              </a:effectRef>
              <a:fontRef idx="minor">
                <a:schemeClr val="tx1"/>
              </a:fontRef>
            </p:style>
          </p:cxnSp>
          <p:cxnSp>
            <p:nvCxnSpPr>
              <p:cNvPr id="157" name="直線コネクタ 156">
                <a:extLst>
                  <a:ext uri="{FF2B5EF4-FFF2-40B4-BE49-F238E27FC236}">
                    <a16:creationId xmlns:a16="http://schemas.microsoft.com/office/drawing/2014/main" id="{B1D3BF3E-22F9-43B2-8835-FD447DD84EF1}"/>
                  </a:ext>
                </a:extLst>
              </p:cNvPr>
              <p:cNvCxnSpPr>
                <a:cxnSpLocks/>
              </p:cNvCxnSpPr>
              <p:nvPr/>
            </p:nvCxnSpPr>
            <p:spPr>
              <a:xfrm>
                <a:off x="971960"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DC11228E-138A-4F60-80D3-1B66B021CC7E}"/>
                  </a:ext>
                </a:extLst>
              </p:cNvPr>
              <p:cNvCxnSpPr>
                <a:cxnSpLocks/>
              </p:cNvCxnSpPr>
              <p:nvPr/>
            </p:nvCxnSpPr>
            <p:spPr>
              <a:xfrm flipV="1">
                <a:off x="971960" y="2348988"/>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59" name="直線コネクタ 158">
                <a:extLst>
                  <a:ext uri="{FF2B5EF4-FFF2-40B4-BE49-F238E27FC236}">
                    <a16:creationId xmlns:a16="http://schemas.microsoft.com/office/drawing/2014/main" id="{AF149FCB-B3FD-4076-8932-3BB910109AA4}"/>
                  </a:ext>
                </a:extLst>
              </p:cNvPr>
              <p:cNvCxnSpPr>
                <a:cxnSpLocks/>
              </p:cNvCxnSpPr>
              <p:nvPr/>
            </p:nvCxnSpPr>
            <p:spPr>
              <a:xfrm flipV="1">
                <a:off x="4572000" y="2348988"/>
                <a:ext cx="0" cy="1800021"/>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60" name="直線コネクタ 159">
                <a:extLst>
                  <a:ext uri="{FF2B5EF4-FFF2-40B4-BE49-F238E27FC236}">
                    <a16:creationId xmlns:a16="http://schemas.microsoft.com/office/drawing/2014/main" id="{6406DCC9-680A-499A-B69C-E72A7F8D285A}"/>
                  </a:ext>
                </a:extLst>
              </p:cNvPr>
              <p:cNvCxnSpPr>
                <a:cxnSpLocks/>
              </p:cNvCxnSpPr>
              <p:nvPr/>
            </p:nvCxnSpPr>
            <p:spPr>
              <a:xfrm flipV="1">
                <a:off x="4031994"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id="{68CE5D36-3403-49E7-8F4E-E92C77737117}"/>
                  </a:ext>
                </a:extLst>
              </p:cNvPr>
              <p:cNvCxnSpPr>
                <a:cxnSpLocks/>
              </p:cNvCxnSpPr>
              <p:nvPr/>
            </p:nvCxnSpPr>
            <p:spPr>
              <a:xfrm flipV="1">
                <a:off x="1511966"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162" name="直線コネクタ 161">
                <a:extLst>
                  <a:ext uri="{FF2B5EF4-FFF2-40B4-BE49-F238E27FC236}">
                    <a16:creationId xmlns:a16="http://schemas.microsoft.com/office/drawing/2014/main" id="{42816C17-E33D-4F25-93F8-BC7F9F81CBFB}"/>
                  </a:ext>
                </a:extLst>
              </p:cNvPr>
              <p:cNvCxnSpPr>
                <a:cxnSpLocks/>
              </p:cNvCxnSpPr>
              <p:nvPr/>
            </p:nvCxnSpPr>
            <p:spPr>
              <a:xfrm>
                <a:off x="611956" y="2708992"/>
                <a:ext cx="4320048"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grpSp>
      <p:grpSp>
        <p:nvGrpSpPr>
          <p:cNvPr id="10" name="グループ化 9">
            <a:extLst>
              <a:ext uri="{FF2B5EF4-FFF2-40B4-BE49-F238E27FC236}">
                <a16:creationId xmlns:a16="http://schemas.microsoft.com/office/drawing/2014/main" id="{478A1ABE-C95B-44FD-9203-345ACFF02B53}"/>
              </a:ext>
            </a:extLst>
          </p:cNvPr>
          <p:cNvGrpSpPr/>
          <p:nvPr/>
        </p:nvGrpSpPr>
        <p:grpSpPr>
          <a:xfrm>
            <a:off x="5652012" y="1538979"/>
            <a:ext cx="1620018" cy="4860054"/>
            <a:chOff x="5652012" y="728970"/>
            <a:chExt cx="1800020" cy="6134164"/>
          </a:xfrm>
        </p:grpSpPr>
        <p:grpSp>
          <p:nvGrpSpPr>
            <p:cNvPr id="9" name="グループ化 8">
              <a:extLst>
                <a:ext uri="{FF2B5EF4-FFF2-40B4-BE49-F238E27FC236}">
                  <a16:creationId xmlns:a16="http://schemas.microsoft.com/office/drawing/2014/main" id="{C4F768A5-3CC9-43A1-BC86-8B4454B5A7E2}"/>
                </a:ext>
              </a:extLst>
            </p:cNvPr>
            <p:cNvGrpSpPr/>
            <p:nvPr/>
          </p:nvGrpSpPr>
          <p:grpSpPr>
            <a:xfrm>
              <a:off x="5652012" y="728970"/>
              <a:ext cx="1800020" cy="1800020"/>
              <a:chOff x="5652012" y="728970"/>
              <a:chExt cx="1800020" cy="1800020"/>
            </a:xfrm>
          </p:grpSpPr>
          <p:grpSp>
            <p:nvGrpSpPr>
              <p:cNvPr id="56" name="グループ化 55">
                <a:extLst>
                  <a:ext uri="{FF2B5EF4-FFF2-40B4-BE49-F238E27FC236}">
                    <a16:creationId xmlns:a16="http://schemas.microsoft.com/office/drawing/2014/main" id="{B2772659-A00E-4413-9EB6-D696321711C2}"/>
                  </a:ext>
                </a:extLst>
              </p:cNvPr>
              <p:cNvGrpSpPr/>
              <p:nvPr/>
            </p:nvGrpSpPr>
            <p:grpSpPr>
              <a:xfrm>
                <a:off x="6372020" y="1448978"/>
                <a:ext cx="360004" cy="360004"/>
                <a:chOff x="4932004" y="2708992"/>
                <a:chExt cx="360004" cy="360004"/>
              </a:xfrm>
            </p:grpSpPr>
            <p:cxnSp>
              <p:nvCxnSpPr>
                <p:cNvPr id="57" name="直線コネクタ 56">
                  <a:extLst>
                    <a:ext uri="{FF2B5EF4-FFF2-40B4-BE49-F238E27FC236}">
                      <a16:creationId xmlns:a16="http://schemas.microsoft.com/office/drawing/2014/main" id="{CE9B70D6-1D90-4E04-BD88-F8DF94F7C494}"/>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EE431212-3CD4-45B0-9ECD-BB573F590178}"/>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54CA5229-7377-4A1B-A728-E763A120F77E}"/>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D57B5B47-028B-4E3D-8FB3-5490133D576B}"/>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61" name="直線コネクタ 60">
                <a:extLst>
                  <a:ext uri="{FF2B5EF4-FFF2-40B4-BE49-F238E27FC236}">
                    <a16:creationId xmlns:a16="http://schemas.microsoft.com/office/drawing/2014/main" id="{04ACCC42-4E49-4867-BFDC-671C90B11355}"/>
                  </a:ext>
                </a:extLst>
              </p:cNvPr>
              <p:cNvCxnSpPr>
                <a:cxnSpLocks/>
              </p:cNvCxnSpPr>
              <p:nvPr/>
            </p:nvCxnSpPr>
            <p:spPr>
              <a:xfrm>
                <a:off x="6012016" y="1808982"/>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9FA852A0-5D43-4C5B-8D71-AF1C94363457}"/>
                  </a:ext>
                </a:extLst>
              </p:cNvPr>
              <p:cNvCxnSpPr>
                <a:cxnSpLocks/>
              </p:cNvCxnSpPr>
              <p:nvPr/>
            </p:nvCxnSpPr>
            <p:spPr>
              <a:xfrm>
                <a:off x="6732024" y="1808982"/>
                <a:ext cx="360006" cy="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0DDEA31C-DEA3-4027-A96D-5EC4FD0DCD35}"/>
                  </a:ext>
                </a:extLst>
              </p:cNvPr>
              <p:cNvCxnSpPr>
                <a:cxnSpLocks/>
              </p:cNvCxnSpPr>
              <p:nvPr/>
            </p:nvCxnSpPr>
            <p:spPr>
              <a:xfrm flipV="1">
                <a:off x="6012016" y="728970"/>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97" name="グループ化 96">
                <a:extLst>
                  <a:ext uri="{FF2B5EF4-FFF2-40B4-BE49-F238E27FC236}">
                    <a16:creationId xmlns:a16="http://schemas.microsoft.com/office/drawing/2014/main" id="{DE115225-CFB0-4004-A206-CB9F39CB2EA1}"/>
                  </a:ext>
                </a:extLst>
              </p:cNvPr>
              <p:cNvGrpSpPr/>
              <p:nvPr/>
            </p:nvGrpSpPr>
            <p:grpSpPr>
              <a:xfrm>
                <a:off x="6912026" y="1988984"/>
                <a:ext cx="360004" cy="90003"/>
                <a:chOff x="7272030" y="3789004"/>
                <a:chExt cx="360004" cy="90003"/>
              </a:xfrm>
            </p:grpSpPr>
            <p:cxnSp>
              <p:nvCxnSpPr>
                <p:cNvPr id="70" name="直線コネクタ 69">
                  <a:extLst>
                    <a:ext uri="{FF2B5EF4-FFF2-40B4-BE49-F238E27FC236}">
                      <a16:creationId xmlns:a16="http://schemas.microsoft.com/office/drawing/2014/main" id="{2BAEB49E-1596-4709-9456-587CECEF00D8}"/>
                    </a:ext>
                  </a:extLst>
                </p:cNvPr>
                <p:cNvCxnSpPr>
                  <a:cxnSpLocks/>
                </p:cNvCxnSpPr>
                <p:nvPr/>
              </p:nvCxnSpPr>
              <p:spPr>
                <a:xfrm flipH="1" flipV="1">
                  <a:off x="7272030" y="3789004"/>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52D2BEEE-C054-4362-879D-B947D019F20F}"/>
                    </a:ext>
                  </a:extLst>
                </p:cNvPr>
                <p:cNvCxnSpPr>
                  <a:cxnSpLocks/>
                </p:cNvCxnSpPr>
                <p:nvPr/>
              </p:nvCxnSpPr>
              <p:spPr>
                <a:xfrm flipH="1" flipV="1">
                  <a:off x="7272030" y="3879005"/>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72" name="直線コネクタ 71">
                <a:extLst>
                  <a:ext uri="{FF2B5EF4-FFF2-40B4-BE49-F238E27FC236}">
                    <a16:creationId xmlns:a16="http://schemas.microsoft.com/office/drawing/2014/main" id="{980D156E-BEF6-49E5-BEDB-E654CED1DF10}"/>
                  </a:ext>
                </a:extLst>
              </p:cNvPr>
              <p:cNvCxnSpPr>
                <a:cxnSpLocks/>
              </p:cNvCxnSpPr>
              <p:nvPr/>
            </p:nvCxnSpPr>
            <p:spPr>
              <a:xfrm flipV="1">
                <a:off x="7092028" y="1808982"/>
                <a:ext cx="0" cy="180002"/>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DDF1097C-113D-483C-86EC-803338665142}"/>
                  </a:ext>
                </a:extLst>
              </p:cNvPr>
              <p:cNvCxnSpPr>
                <a:cxnSpLocks/>
              </p:cNvCxnSpPr>
              <p:nvPr/>
            </p:nvCxnSpPr>
            <p:spPr>
              <a:xfrm flipV="1">
                <a:off x="7092028" y="2078985"/>
                <a:ext cx="0" cy="270003"/>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80" name="グループ化 79">
                <a:extLst>
                  <a:ext uri="{FF2B5EF4-FFF2-40B4-BE49-F238E27FC236}">
                    <a16:creationId xmlns:a16="http://schemas.microsoft.com/office/drawing/2014/main" id="{38D32D1F-3EE8-498D-B8DB-C60684B30C49}"/>
                  </a:ext>
                </a:extLst>
              </p:cNvPr>
              <p:cNvGrpSpPr/>
              <p:nvPr/>
            </p:nvGrpSpPr>
            <p:grpSpPr>
              <a:xfrm>
                <a:off x="6912026" y="2348988"/>
                <a:ext cx="326325" cy="117556"/>
                <a:chOff x="2531592" y="5357236"/>
                <a:chExt cx="326325" cy="117556"/>
              </a:xfrm>
            </p:grpSpPr>
            <p:cxnSp>
              <p:nvCxnSpPr>
                <p:cNvPr id="77" name="直線コネクタ 76">
                  <a:extLst>
                    <a:ext uri="{FF2B5EF4-FFF2-40B4-BE49-F238E27FC236}">
                      <a16:creationId xmlns:a16="http://schemas.microsoft.com/office/drawing/2014/main" id="{1F5D5F47-3829-4D33-B94F-0FE22B8C22B5}"/>
                    </a:ext>
                  </a:extLst>
                </p:cNvPr>
                <p:cNvCxnSpPr/>
                <p:nvPr/>
              </p:nvCxnSpPr>
              <p:spPr>
                <a:xfrm flipV="1">
                  <a:off x="2531592" y="5357236"/>
                  <a:ext cx="326325"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51117BCE-AACC-4BD5-8C7D-FBCAFDFD8FAD}"/>
                    </a:ext>
                  </a:extLst>
                </p:cNvPr>
                <p:cNvCxnSpPr/>
                <p:nvPr/>
              </p:nvCxnSpPr>
              <p:spPr>
                <a:xfrm flipV="1">
                  <a:off x="2592779" y="5416014"/>
                  <a:ext cx="203953"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360640C4-3A38-49F5-ACDD-637737FC5B10}"/>
                    </a:ext>
                  </a:extLst>
                </p:cNvPr>
                <p:cNvCxnSpPr/>
                <p:nvPr/>
              </p:nvCxnSpPr>
              <p:spPr>
                <a:xfrm flipV="1">
                  <a:off x="2653965" y="5474792"/>
                  <a:ext cx="8158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92" name="直線コネクタ 91">
                <a:extLst>
                  <a:ext uri="{FF2B5EF4-FFF2-40B4-BE49-F238E27FC236}">
                    <a16:creationId xmlns:a16="http://schemas.microsoft.com/office/drawing/2014/main" id="{5C16D03F-62AA-402B-A9AC-ADCF020FC7D6}"/>
                  </a:ext>
                </a:extLst>
              </p:cNvPr>
              <p:cNvCxnSpPr>
                <a:cxnSpLocks/>
              </p:cNvCxnSpPr>
              <p:nvPr/>
            </p:nvCxnSpPr>
            <p:spPr>
              <a:xfrm flipV="1">
                <a:off x="6552022" y="1088974"/>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287BB93E-CC11-4F3A-AF7A-8FAF390455E8}"/>
                  </a:ext>
                </a:extLst>
              </p:cNvPr>
              <p:cNvCxnSpPr>
                <a:cxnSpLocks/>
              </p:cNvCxnSpPr>
              <p:nvPr/>
            </p:nvCxnSpPr>
            <p:spPr>
              <a:xfrm>
                <a:off x="5652012" y="1088974"/>
                <a:ext cx="1800020"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grpSp>
          <p:nvGrpSpPr>
            <p:cNvPr id="190" name="グループ化 189">
              <a:extLst>
                <a:ext uri="{FF2B5EF4-FFF2-40B4-BE49-F238E27FC236}">
                  <a16:creationId xmlns:a16="http://schemas.microsoft.com/office/drawing/2014/main" id="{436C3C4F-A927-41C9-B20E-BF607C38BA5F}"/>
                </a:ext>
              </a:extLst>
            </p:cNvPr>
            <p:cNvGrpSpPr/>
            <p:nvPr/>
          </p:nvGrpSpPr>
          <p:grpSpPr>
            <a:xfrm>
              <a:off x="5652012" y="2168986"/>
              <a:ext cx="1800020" cy="1800020"/>
              <a:chOff x="5652012" y="728970"/>
              <a:chExt cx="1800020" cy="1800020"/>
            </a:xfrm>
          </p:grpSpPr>
          <p:grpSp>
            <p:nvGrpSpPr>
              <p:cNvPr id="191" name="グループ化 190">
                <a:extLst>
                  <a:ext uri="{FF2B5EF4-FFF2-40B4-BE49-F238E27FC236}">
                    <a16:creationId xmlns:a16="http://schemas.microsoft.com/office/drawing/2014/main" id="{D25485CF-CB34-4701-8105-D1057310D6D3}"/>
                  </a:ext>
                </a:extLst>
              </p:cNvPr>
              <p:cNvGrpSpPr/>
              <p:nvPr/>
            </p:nvGrpSpPr>
            <p:grpSpPr>
              <a:xfrm>
                <a:off x="6372020" y="1448978"/>
                <a:ext cx="360004" cy="360004"/>
                <a:chOff x="4932004" y="2708992"/>
                <a:chExt cx="360004" cy="360004"/>
              </a:xfrm>
            </p:grpSpPr>
            <p:cxnSp>
              <p:nvCxnSpPr>
                <p:cNvPr id="206" name="直線コネクタ 205">
                  <a:extLst>
                    <a:ext uri="{FF2B5EF4-FFF2-40B4-BE49-F238E27FC236}">
                      <a16:creationId xmlns:a16="http://schemas.microsoft.com/office/drawing/2014/main" id="{001A4D5E-413F-4CC3-B0B9-5F884BC53E19}"/>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7" name="直線コネクタ 206">
                  <a:extLst>
                    <a:ext uri="{FF2B5EF4-FFF2-40B4-BE49-F238E27FC236}">
                      <a16:creationId xmlns:a16="http://schemas.microsoft.com/office/drawing/2014/main" id="{D1E0BF14-6979-4A8E-87BF-2B99A687986A}"/>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8" name="直線コネクタ 207">
                  <a:extLst>
                    <a:ext uri="{FF2B5EF4-FFF2-40B4-BE49-F238E27FC236}">
                      <a16:creationId xmlns:a16="http://schemas.microsoft.com/office/drawing/2014/main" id="{51B28292-9EC8-4EF4-BEA3-71BFA869ED99}"/>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D5FAC743-B4BC-4A52-9674-1EDFC79D2474}"/>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92" name="直線コネクタ 191">
                <a:extLst>
                  <a:ext uri="{FF2B5EF4-FFF2-40B4-BE49-F238E27FC236}">
                    <a16:creationId xmlns:a16="http://schemas.microsoft.com/office/drawing/2014/main" id="{03142A4B-87C9-4621-AFDF-B97D14E5CFF1}"/>
                  </a:ext>
                </a:extLst>
              </p:cNvPr>
              <p:cNvCxnSpPr>
                <a:cxnSpLocks/>
              </p:cNvCxnSpPr>
              <p:nvPr/>
            </p:nvCxnSpPr>
            <p:spPr>
              <a:xfrm>
                <a:off x="6012016" y="1808982"/>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87CE94F9-05DA-475B-B9D9-2DA57EDB6D10}"/>
                  </a:ext>
                </a:extLst>
              </p:cNvPr>
              <p:cNvCxnSpPr>
                <a:cxnSpLocks/>
              </p:cNvCxnSpPr>
              <p:nvPr/>
            </p:nvCxnSpPr>
            <p:spPr>
              <a:xfrm>
                <a:off x="6732024" y="1808982"/>
                <a:ext cx="360006" cy="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B5F436DC-E768-4E92-A821-46A659C1E41F}"/>
                  </a:ext>
                </a:extLst>
              </p:cNvPr>
              <p:cNvCxnSpPr>
                <a:cxnSpLocks/>
              </p:cNvCxnSpPr>
              <p:nvPr/>
            </p:nvCxnSpPr>
            <p:spPr>
              <a:xfrm flipV="1">
                <a:off x="6012016" y="728970"/>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95" name="グループ化 194">
                <a:extLst>
                  <a:ext uri="{FF2B5EF4-FFF2-40B4-BE49-F238E27FC236}">
                    <a16:creationId xmlns:a16="http://schemas.microsoft.com/office/drawing/2014/main" id="{412AED1C-0BE9-4319-B2FF-9A37349E8C31}"/>
                  </a:ext>
                </a:extLst>
              </p:cNvPr>
              <p:cNvGrpSpPr/>
              <p:nvPr/>
            </p:nvGrpSpPr>
            <p:grpSpPr>
              <a:xfrm>
                <a:off x="6912026" y="1988984"/>
                <a:ext cx="360004" cy="90003"/>
                <a:chOff x="7272030" y="3789004"/>
                <a:chExt cx="360004" cy="90003"/>
              </a:xfrm>
            </p:grpSpPr>
            <p:cxnSp>
              <p:nvCxnSpPr>
                <p:cNvPr id="204" name="直線コネクタ 203">
                  <a:extLst>
                    <a:ext uri="{FF2B5EF4-FFF2-40B4-BE49-F238E27FC236}">
                      <a16:creationId xmlns:a16="http://schemas.microsoft.com/office/drawing/2014/main" id="{F2B3FB15-504E-43D0-A168-3D71663E83A8}"/>
                    </a:ext>
                  </a:extLst>
                </p:cNvPr>
                <p:cNvCxnSpPr>
                  <a:cxnSpLocks/>
                </p:cNvCxnSpPr>
                <p:nvPr/>
              </p:nvCxnSpPr>
              <p:spPr>
                <a:xfrm flipH="1" flipV="1">
                  <a:off x="7272030" y="3789004"/>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5" name="直線コネクタ 204">
                  <a:extLst>
                    <a:ext uri="{FF2B5EF4-FFF2-40B4-BE49-F238E27FC236}">
                      <a16:creationId xmlns:a16="http://schemas.microsoft.com/office/drawing/2014/main" id="{0C602B01-1C1B-4C28-88F0-62E4262103FF}"/>
                    </a:ext>
                  </a:extLst>
                </p:cNvPr>
                <p:cNvCxnSpPr>
                  <a:cxnSpLocks/>
                </p:cNvCxnSpPr>
                <p:nvPr/>
              </p:nvCxnSpPr>
              <p:spPr>
                <a:xfrm flipH="1" flipV="1">
                  <a:off x="7272030" y="3879005"/>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96" name="直線コネクタ 195">
                <a:extLst>
                  <a:ext uri="{FF2B5EF4-FFF2-40B4-BE49-F238E27FC236}">
                    <a16:creationId xmlns:a16="http://schemas.microsoft.com/office/drawing/2014/main" id="{066DB9F5-9D05-46BC-8873-1403C710D254}"/>
                  </a:ext>
                </a:extLst>
              </p:cNvPr>
              <p:cNvCxnSpPr>
                <a:cxnSpLocks/>
              </p:cNvCxnSpPr>
              <p:nvPr/>
            </p:nvCxnSpPr>
            <p:spPr>
              <a:xfrm flipV="1">
                <a:off x="7092028" y="1808982"/>
                <a:ext cx="0" cy="180002"/>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B873F066-44A7-4CD9-B861-128EB84E9DD4}"/>
                  </a:ext>
                </a:extLst>
              </p:cNvPr>
              <p:cNvCxnSpPr>
                <a:cxnSpLocks/>
              </p:cNvCxnSpPr>
              <p:nvPr/>
            </p:nvCxnSpPr>
            <p:spPr>
              <a:xfrm flipV="1">
                <a:off x="7092028" y="2078985"/>
                <a:ext cx="0" cy="270003"/>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98" name="グループ化 197">
                <a:extLst>
                  <a:ext uri="{FF2B5EF4-FFF2-40B4-BE49-F238E27FC236}">
                    <a16:creationId xmlns:a16="http://schemas.microsoft.com/office/drawing/2014/main" id="{0BACA2FA-51D1-4B45-8933-91D391EE63FA}"/>
                  </a:ext>
                </a:extLst>
              </p:cNvPr>
              <p:cNvGrpSpPr/>
              <p:nvPr/>
            </p:nvGrpSpPr>
            <p:grpSpPr>
              <a:xfrm>
                <a:off x="6912026" y="2348988"/>
                <a:ext cx="326325" cy="117556"/>
                <a:chOff x="2531592" y="5357236"/>
                <a:chExt cx="326325" cy="117556"/>
              </a:xfrm>
            </p:grpSpPr>
            <p:cxnSp>
              <p:nvCxnSpPr>
                <p:cNvPr id="201" name="直線コネクタ 200">
                  <a:extLst>
                    <a:ext uri="{FF2B5EF4-FFF2-40B4-BE49-F238E27FC236}">
                      <a16:creationId xmlns:a16="http://schemas.microsoft.com/office/drawing/2014/main" id="{8E1F3462-DA2D-4BD4-A3EB-E84168FA5FBF}"/>
                    </a:ext>
                  </a:extLst>
                </p:cNvPr>
                <p:cNvCxnSpPr/>
                <p:nvPr/>
              </p:nvCxnSpPr>
              <p:spPr>
                <a:xfrm flipV="1">
                  <a:off x="2531592" y="5357236"/>
                  <a:ext cx="326325"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2" name="直線コネクタ 201">
                  <a:extLst>
                    <a:ext uri="{FF2B5EF4-FFF2-40B4-BE49-F238E27FC236}">
                      <a16:creationId xmlns:a16="http://schemas.microsoft.com/office/drawing/2014/main" id="{7B70AF7B-6998-4E09-9862-A1AB217EBC85}"/>
                    </a:ext>
                  </a:extLst>
                </p:cNvPr>
                <p:cNvCxnSpPr/>
                <p:nvPr/>
              </p:nvCxnSpPr>
              <p:spPr>
                <a:xfrm flipV="1">
                  <a:off x="2592779" y="5416014"/>
                  <a:ext cx="203953"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3" name="直線コネクタ 202">
                  <a:extLst>
                    <a:ext uri="{FF2B5EF4-FFF2-40B4-BE49-F238E27FC236}">
                      <a16:creationId xmlns:a16="http://schemas.microsoft.com/office/drawing/2014/main" id="{B9BC80FE-C1EC-4F6D-90C7-9161D9E2B6CE}"/>
                    </a:ext>
                  </a:extLst>
                </p:cNvPr>
                <p:cNvCxnSpPr/>
                <p:nvPr/>
              </p:nvCxnSpPr>
              <p:spPr>
                <a:xfrm flipV="1">
                  <a:off x="2653965" y="5474792"/>
                  <a:ext cx="8158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99" name="直線コネクタ 198">
                <a:extLst>
                  <a:ext uri="{FF2B5EF4-FFF2-40B4-BE49-F238E27FC236}">
                    <a16:creationId xmlns:a16="http://schemas.microsoft.com/office/drawing/2014/main" id="{DC80B686-1888-4B6A-AFEE-B4A7DC7AA8BA}"/>
                  </a:ext>
                </a:extLst>
              </p:cNvPr>
              <p:cNvCxnSpPr>
                <a:cxnSpLocks/>
              </p:cNvCxnSpPr>
              <p:nvPr/>
            </p:nvCxnSpPr>
            <p:spPr>
              <a:xfrm flipV="1">
                <a:off x="6552022" y="1088974"/>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00" name="直線コネクタ 199">
                <a:extLst>
                  <a:ext uri="{FF2B5EF4-FFF2-40B4-BE49-F238E27FC236}">
                    <a16:creationId xmlns:a16="http://schemas.microsoft.com/office/drawing/2014/main" id="{E400D98A-4885-422F-B970-AF06C3C469F8}"/>
                  </a:ext>
                </a:extLst>
              </p:cNvPr>
              <p:cNvCxnSpPr>
                <a:cxnSpLocks/>
              </p:cNvCxnSpPr>
              <p:nvPr/>
            </p:nvCxnSpPr>
            <p:spPr>
              <a:xfrm>
                <a:off x="5652012" y="1088974"/>
                <a:ext cx="1800020"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grpSp>
          <p:nvGrpSpPr>
            <p:cNvPr id="210" name="グループ化 209">
              <a:extLst>
                <a:ext uri="{FF2B5EF4-FFF2-40B4-BE49-F238E27FC236}">
                  <a16:creationId xmlns:a16="http://schemas.microsoft.com/office/drawing/2014/main" id="{1694CD2C-2BD3-469A-929A-ACAE9DEFF4F4}"/>
                </a:ext>
              </a:extLst>
            </p:cNvPr>
            <p:cNvGrpSpPr/>
            <p:nvPr/>
          </p:nvGrpSpPr>
          <p:grpSpPr>
            <a:xfrm>
              <a:off x="5652012" y="3609002"/>
              <a:ext cx="1800020" cy="1800020"/>
              <a:chOff x="5652012" y="728970"/>
              <a:chExt cx="1800020" cy="1800020"/>
            </a:xfrm>
          </p:grpSpPr>
          <p:grpSp>
            <p:nvGrpSpPr>
              <p:cNvPr id="211" name="グループ化 210">
                <a:extLst>
                  <a:ext uri="{FF2B5EF4-FFF2-40B4-BE49-F238E27FC236}">
                    <a16:creationId xmlns:a16="http://schemas.microsoft.com/office/drawing/2014/main" id="{EF063828-012A-445B-BF14-75950650B38C}"/>
                  </a:ext>
                </a:extLst>
              </p:cNvPr>
              <p:cNvGrpSpPr/>
              <p:nvPr/>
            </p:nvGrpSpPr>
            <p:grpSpPr>
              <a:xfrm>
                <a:off x="6372020" y="1448978"/>
                <a:ext cx="360004" cy="360004"/>
                <a:chOff x="4932004" y="2708992"/>
                <a:chExt cx="360004" cy="360004"/>
              </a:xfrm>
            </p:grpSpPr>
            <p:cxnSp>
              <p:nvCxnSpPr>
                <p:cNvPr id="226" name="直線コネクタ 225">
                  <a:extLst>
                    <a:ext uri="{FF2B5EF4-FFF2-40B4-BE49-F238E27FC236}">
                      <a16:creationId xmlns:a16="http://schemas.microsoft.com/office/drawing/2014/main" id="{B69B0D71-5C15-412D-8D52-23D443DB6D15}"/>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DABADECF-A517-49C3-877F-7DE94755AB91}"/>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8" name="直線コネクタ 227">
                  <a:extLst>
                    <a:ext uri="{FF2B5EF4-FFF2-40B4-BE49-F238E27FC236}">
                      <a16:creationId xmlns:a16="http://schemas.microsoft.com/office/drawing/2014/main" id="{0B114486-01B7-448B-8728-4434D4AB1501}"/>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a:extLst>
                    <a:ext uri="{FF2B5EF4-FFF2-40B4-BE49-F238E27FC236}">
                      <a16:creationId xmlns:a16="http://schemas.microsoft.com/office/drawing/2014/main" id="{8C619C50-0201-43BF-87E1-D166C6EBB5E2}"/>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12" name="直線コネクタ 211">
                <a:extLst>
                  <a:ext uri="{FF2B5EF4-FFF2-40B4-BE49-F238E27FC236}">
                    <a16:creationId xmlns:a16="http://schemas.microsoft.com/office/drawing/2014/main" id="{15672763-42E0-4C2C-AEE8-58C12AB35972}"/>
                  </a:ext>
                </a:extLst>
              </p:cNvPr>
              <p:cNvCxnSpPr>
                <a:cxnSpLocks/>
              </p:cNvCxnSpPr>
              <p:nvPr/>
            </p:nvCxnSpPr>
            <p:spPr>
              <a:xfrm>
                <a:off x="6012016" y="1808982"/>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13" name="直線コネクタ 212">
                <a:extLst>
                  <a:ext uri="{FF2B5EF4-FFF2-40B4-BE49-F238E27FC236}">
                    <a16:creationId xmlns:a16="http://schemas.microsoft.com/office/drawing/2014/main" id="{CEA99A9B-21D9-41B5-86A2-9AC00313D276}"/>
                  </a:ext>
                </a:extLst>
              </p:cNvPr>
              <p:cNvCxnSpPr>
                <a:cxnSpLocks/>
              </p:cNvCxnSpPr>
              <p:nvPr/>
            </p:nvCxnSpPr>
            <p:spPr>
              <a:xfrm>
                <a:off x="6732024" y="1808982"/>
                <a:ext cx="360006" cy="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214" name="直線コネクタ 213">
                <a:extLst>
                  <a:ext uri="{FF2B5EF4-FFF2-40B4-BE49-F238E27FC236}">
                    <a16:creationId xmlns:a16="http://schemas.microsoft.com/office/drawing/2014/main" id="{C6157632-FE25-4D61-8791-406A7021A0ED}"/>
                  </a:ext>
                </a:extLst>
              </p:cNvPr>
              <p:cNvCxnSpPr>
                <a:cxnSpLocks/>
              </p:cNvCxnSpPr>
              <p:nvPr/>
            </p:nvCxnSpPr>
            <p:spPr>
              <a:xfrm flipV="1">
                <a:off x="6012016" y="728970"/>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215" name="グループ化 214">
                <a:extLst>
                  <a:ext uri="{FF2B5EF4-FFF2-40B4-BE49-F238E27FC236}">
                    <a16:creationId xmlns:a16="http://schemas.microsoft.com/office/drawing/2014/main" id="{FDCCFBE8-3A14-4EE7-ABAD-7E4C96818E33}"/>
                  </a:ext>
                </a:extLst>
              </p:cNvPr>
              <p:cNvGrpSpPr/>
              <p:nvPr/>
            </p:nvGrpSpPr>
            <p:grpSpPr>
              <a:xfrm>
                <a:off x="6912026" y="1988984"/>
                <a:ext cx="360004" cy="90003"/>
                <a:chOff x="7272030" y="3789004"/>
                <a:chExt cx="360004" cy="90003"/>
              </a:xfrm>
            </p:grpSpPr>
            <p:cxnSp>
              <p:nvCxnSpPr>
                <p:cNvPr id="224" name="直線コネクタ 223">
                  <a:extLst>
                    <a:ext uri="{FF2B5EF4-FFF2-40B4-BE49-F238E27FC236}">
                      <a16:creationId xmlns:a16="http://schemas.microsoft.com/office/drawing/2014/main" id="{8A0433E9-F951-4DF7-BBCF-C0B447C75B17}"/>
                    </a:ext>
                  </a:extLst>
                </p:cNvPr>
                <p:cNvCxnSpPr>
                  <a:cxnSpLocks/>
                </p:cNvCxnSpPr>
                <p:nvPr/>
              </p:nvCxnSpPr>
              <p:spPr>
                <a:xfrm flipH="1" flipV="1">
                  <a:off x="7272030" y="3789004"/>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5" name="直線コネクタ 224">
                  <a:extLst>
                    <a:ext uri="{FF2B5EF4-FFF2-40B4-BE49-F238E27FC236}">
                      <a16:creationId xmlns:a16="http://schemas.microsoft.com/office/drawing/2014/main" id="{B2178B64-5225-4E4A-B6E2-5F6EA314C5F5}"/>
                    </a:ext>
                  </a:extLst>
                </p:cNvPr>
                <p:cNvCxnSpPr>
                  <a:cxnSpLocks/>
                </p:cNvCxnSpPr>
                <p:nvPr/>
              </p:nvCxnSpPr>
              <p:spPr>
                <a:xfrm flipH="1" flipV="1">
                  <a:off x="7272030" y="3879005"/>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16" name="直線コネクタ 215">
                <a:extLst>
                  <a:ext uri="{FF2B5EF4-FFF2-40B4-BE49-F238E27FC236}">
                    <a16:creationId xmlns:a16="http://schemas.microsoft.com/office/drawing/2014/main" id="{CA7A7151-4714-40C7-B53E-FBA39A954B67}"/>
                  </a:ext>
                </a:extLst>
              </p:cNvPr>
              <p:cNvCxnSpPr>
                <a:cxnSpLocks/>
              </p:cNvCxnSpPr>
              <p:nvPr/>
            </p:nvCxnSpPr>
            <p:spPr>
              <a:xfrm flipV="1">
                <a:off x="7092028" y="1808982"/>
                <a:ext cx="0" cy="180002"/>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217" name="直線コネクタ 216">
                <a:extLst>
                  <a:ext uri="{FF2B5EF4-FFF2-40B4-BE49-F238E27FC236}">
                    <a16:creationId xmlns:a16="http://schemas.microsoft.com/office/drawing/2014/main" id="{22596E69-6625-473F-9E22-CA95A4194B2B}"/>
                  </a:ext>
                </a:extLst>
              </p:cNvPr>
              <p:cNvCxnSpPr>
                <a:cxnSpLocks/>
              </p:cNvCxnSpPr>
              <p:nvPr/>
            </p:nvCxnSpPr>
            <p:spPr>
              <a:xfrm flipV="1">
                <a:off x="7092028" y="2078985"/>
                <a:ext cx="0" cy="270003"/>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218" name="グループ化 217">
                <a:extLst>
                  <a:ext uri="{FF2B5EF4-FFF2-40B4-BE49-F238E27FC236}">
                    <a16:creationId xmlns:a16="http://schemas.microsoft.com/office/drawing/2014/main" id="{05272CA7-68AB-46C8-86D9-E7E3020F778C}"/>
                  </a:ext>
                </a:extLst>
              </p:cNvPr>
              <p:cNvGrpSpPr/>
              <p:nvPr/>
            </p:nvGrpSpPr>
            <p:grpSpPr>
              <a:xfrm>
                <a:off x="6912026" y="2348988"/>
                <a:ext cx="326325" cy="117556"/>
                <a:chOff x="2531592" y="5357236"/>
                <a:chExt cx="326325" cy="117556"/>
              </a:xfrm>
            </p:grpSpPr>
            <p:cxnSp>
              <p:nvCxnSpPr>
                <p:cNvPr id="221" name="直線コネクタ 220">
                  <a:extLst>
                    <a:ext uri="{FF2B5EF4-FFF2-40B4-BE49-F238E27FC236}">
                      <a16:creationId xmlns:a16="http://schemas.microsoft.com/office/drawing/2014/main" id="{3715A177-274F-495F-9658-FE2CBB4DCA47}"/>
                    </a:ext>
                  </a:extLst>
                </p:cNvPr>
                <p:cNvCxnSpPr/>
                <p:nvPr/>
              </p:nvCxnSpPr>
              <p:spPr>
                <a:xfrm flipV="1">
                  <a:off x="2531592" y="5357236"/>
                  <a:ext cx="326325"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2" name="直線コネクタ 221">
                  <a:extLst>
                    <a:ext uri="{FF2B5EF4-FFF2-40B4-BE49-F238E27FC236}">
                      <a16:creationId xmlns:a16="http://schemas.microsoft.com/office/drawing/2014/main" id="{260419D1-213F-4694-8E03-D58ECC23BA59}"/>
                    </a:ext>
                  </a:extLst>
                </p:cNvPr>
                <p:cNvCxnSpPr/>
                <p:nvPr/>
              </p:nvCxnSpPr>
              <p:spPr>
                <a:xfrm flipV="1">
                  <a:off x="2592779" y="5416014"/>
                  <a:ext cx="203953"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3" name="直線コネクタ 222">
                  <a:extLst>
                    <a:ext uri="{FF2B5EF4-FFF2-40B4-BE49-F238E27FC236}">
                      <a16:creationId xmlns:a16="http://schemas.microsoft.com/office/drawing/2014/main" id="{F085D748-4374-4922-8B7A-87A1C62753DF}"/>
                    </a:ext>
                  </a:extLst>
                </p:cNvPr>
                <p:cNvCxnSpPr/>
                <p:nvPr/>
              </p:nvCxnSpPr>
              <p:spPr>
                <a:xfrm flipV="1">
                  <a:off x="2653965" y="5474792"/>
                  <a:ext cx="8158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19" name="直線コネクタ 218">
                <a:extLst>
                  <a:ext uri="{FF2B5EF4-FFF2-40B4-BE49-F238E27FC236}">
                    <a16:creationId xmlns:a16="http://schemas.microsoft.com/office/drawing/2014/main" id="{E70FA2B8-6D02-4CF9-95BE-6DDF394D3025}"/>
                  </a:ext>
                </a:extLst>
              </p:cNvPr>
              <p:cNvCxnSpPr>
                <a:cxnSpLocks/>
              </p:cNvCxnSpPr>
              <p:nvPr/>
            </p:nvCxnSpPr>
            <p:spPr>
              <a:xfrm flipV="1">
                <a:off x="6552022" y="1088974"/>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20" name="直線コネクタ 219">
                <a:extLst>
                  <a:ext uri="{FF2B5EF4-FFF2-40B4-BE49-F238E27FC236}">
                    <a16:creationId xmlns:a16="http://schemas.microsoft.com/office/drawing/2014/main" id="{3CB0462E-4E40-4B74-9A6F-240152D943CE}"/>
                  </a:ext>
                </a:extLst>
              </p:cNvPr>
              <p:cNvCxnSpPr>
                <a:cxnSpLocks/>
              </p:cNvCxnSpPr>
              <p:nvPr/>
            </p:nvCxnSpPr>
            <p:spPr>
              <a:xfrm>
                <a:off x="5652012" y="1088974"/>
                <a:ext cx="1800020"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grpSp>
          <p:nvGrpSpPr>
            <p:cNvPr id="230" name="グループ化 229">
              <a:extLst>
                <a:ext uri="{FF2B5EF4-FFF2-40B4-BE49-F238E27FC236}">
                  <a16:creationId xmlns:a16="http://schemas.microsoft.com/office/drawing/2014/main" id="{E76D82AF-3266-4D55-9E2E-34167A265854}"/>
                </a:ext>
              </a:extLst>
            </p:cNvPr>
            <p:cNvGrpSpPr/>
            <p:nvPr/>
          </p:nvGrpSpPr>
          <p:grpSpPr>
            <a:xfrm>
              <a:off x="5652012" y="5063114"/>
              <a:ext cx="1800020" cy="1800020"/>
              <a:chOff x="5652012" y="728970"/>
              <a:chExt cx="1800020" cy="1800020"/>
            </a:xfrm>
          </p:grpSpPr>
          <p:grpSp>
            <p:nvGrpSpPr>
              <p:cNvPr id="231" name="グループ化 230">
                <a:extLst>
                  <a:ext uri="{FF2B5EF4-FFF2-40B4-BE49-F238E27FC236}">
                    <a16:creationId xmlns:a16="http://schemas.microsoft.com/office/drawing/2014/main" id="{018AA9BC-21FF-4F0D-B379-C2CC38AA37E8}"/>
                  </a:ext>
                </a:extLst>
              </p:cNvPr>
              <p:cNvGrpSpPr/>
              <p:nvPr/>
            </p:nvGrpSpPr>
            <p:grpSpPr>
              <a:xfrm>
                <a:off x="6372020" y="1448978"/>
                <a:ext cx="360004" cy="360004"/>
                <a:chOff x="4932004" y="2708992"/>
                <a:chExt cx="360004" cy="360004"/>
              </a:xfrm>
            </p:grpSpPr>
            <p:cxnSp>
              <p:nvCxnSpPr>
                <p:cNvPr id="246" name="直線コネクタ 245">
                  <a:extLst>
                    <a:ext uri="{FF2B5EF4-FFF2-40B4-BE49-F238E27FC236}">
                      <a16:creationId xmlns:a16="http://schemas.microsoft.com/office/drawing/2014/main" id="{B46EB9B0-75B4-43E1-AF3E-E50DB8578EF8}"/>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7" name="直線コネクタ 246">
                  <a:extLst>
                    <a:ext uri="{FF2B5EF4-FFF2-40B4-BE49-F238E27FC236}">
                      <a16:creationId xmlns:a16="http://schemas.microsoft.com/office/drawing/2014/main" id="{FBAF95BC-58AC-4D57-918D-E069C1677220}"/>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3C98EAF3-7139-4D4F-98A4-8928F70D75A7}"/>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9" name="直線コネクタ 248">
                  <a:extLst>
                    <a:ext uri="{FF2B5EF4-FFF2-40B4-BE49-F238E27FC236}">
                      <a16:creationId xmlns:a16="http://schemas.microsoft.com/office/drawing/2014/main" id="{B067E30D-EF14-44DB-9B4D-BC16C9672192}"/>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32" name="直線コネクタ 231">
                <a:extLst>
                  <a:ext uri="{FF2B5EF4-FFF2-40B4-BE49-F238E27FC236}">
                    <a16:creationId xmlns:a16="http://schemas.microsoft.com/office/drawing/2014/main" id="{338C324E-4D45-43C6-A033-2AAE71708941}"/>
                  </a:ext>
                </a:extLst>
              </p:cNvPr>
              <p:cNvCxnSpPr>
                <a:cxnSpLocks/>
              </p:cNvCxnSpPr>
              <p:nvPr/>
            </p:nvCxnSpPr>
            <p:spPr>
              <a:xfrm>
                <a:off x="6012016" y="1808982"/>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D13A683-8044-4DE8-BD47-7AAE930DA8A1}"/>
                  </a:ext>
                </a:extLst>
              </p:cNvPr>
              <p:cNvCxnSpPr>
                <a:cxnSpLocks/>
              </p:cNvCxnSpPr>
              <p:nvPr/>
            </p:nvCxnSpPr>
            <p:spPr>
              <a:xfrm>
                <a:off x="6732024" y="1808982"/>
                <a:ext cx="360006" cy="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234" name="直線コネクタ 233">
                <a:extLst>
                  <a:ext uri="{FF2B5EF4-FFF2-40B4-BE49-F238E27FC236}">
                    <a16:creationId xmlns:a16="http://schemas.microsoft.com/office/drawing/2014/main" id="{9F7B2E69-7628-4264-96F1-1A9B39841339}"/>
                  </a:ext>
                </a:extLst>
              </p:cNvPr>
              <p:cNvCxnSpPr>
                <a:cxnSpLocks/>
              </p:cNvCxnSpPr>
              <p:nvPr/>
            </p:nvCxnSpPr>
            <p:spPr>
              <a:xfrm flipV="1">
                <a:off x="6012016" y="728970"/>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235" name="グループ化 234">
                <a:extLst>
                  <a:ext uri="{FF2B5EF4-FFF2-40B4-BE49-F238E27FC236}">
                    <a16:creationId xmlns:a16="http://schemas.microsoft.com/office/drawing/2014/main" id="{AE41BA6F-0997-4464-B8C4-638F498543A1}"/>
                  </a:ext>
                </a:extLst>
              </p:cNvPr>
              <p:cNvGrpSpPr/>
              <p:nvPr/>
            </p:nvGrpSpPr>
            <p:grpSpPr>
              <a:xfrm>
                <a:off x="6912026" y="1988984"/>
                <a:ext cx="360004" cy="90003"/>
                <a:chOff x="7272030" y="3789004"/>
                <a:chExt cx="360004" cy="90003"/>
              </a:xfrm>
            </p:grpSpPr>
            <p:cxnSp>
              <p:nvCxnSpPr>
                <p:cNvPr id="244" name="直線コネクタ 243">
                  <a:extLst>
                    <a:ext uri="{FF2B5EF4-FFF2-40B4-BE49-F238E27FC236}">
                      <a16:creationId xmlns:a16="http://schemas.microsoft.com/office/drawing/2014/main" id="{38F09523-41D6-49E7-82EB-031AFCC68EF9}"/>
                    </a:ext>
                  </a:extLst>
                </p:cNvPr>
                <p:cNvCxnSpPr>
                  <a:cxnSpLocks/>
                </p:cNvCxnSpPr>
                <p:nvPr/>
              </p:nvCxnSpPr>
              <p:spPr>
                <a:xfrm flipH="1" flipV="1">
                  <a:off x="7272030" y="3789004"/>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5" name="直線コネクタ 244">
                  <a:extLst>
                    <a:ext uri="{FF2B5EF4-FFF2-40B4-BE49-F238E27FC236}">
                      <a16:creationId xmlns:a16="http://schemas.microsoft.com/office/drawing/2014/main" id="{8841C5CD-982F-46D7-BA78-230879DBE950}"/>
                    </a:ext>
                  </a:extLst>
                </p:cNvPr>
                <p:cNvCxnSpPr>
                  <a:cxnSpLocks/>
                </p:cNvCxnSpPr>
                <p:nvPr/>
              </p:nvCxnSpPr>
              <p:spPr>
                <a:xfrm flipH="1" flipV="1">
                  <a:off x="7272030" y="3879005"/>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36" name="直線コネクタ 235">
                <a:extLst>
                  <a:ext uri="{FF2B5EF4-FFF2-40B4-BE49-F238E27FC236}">
                    <a16:creationId xmlns:a16="http://schemas.microsoft.com/office/drawing/2014/main" id="{C1CBBE77-4F15-46EE-B9EE-ED0DEE982B9A}"/>
                  </a:ext>
                </a:extLst>
              </p:cNvPr>
              <p:cNvCxnSpPr>
                <a:cxnSpLocks/>
              </p:cNvCxnSpPr>
              <p:nvPr/>
            </p:nvCxnSpPr>
            <p:spPr>
              <a:xfrm flipV="1">
                <a:off x="7092028" y="1808982"/>
                <a:ext cx="0" cy="180002"/>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237" name="直線コネクタ 236">
                <a:extLst>
                  <a:ext uri="{FF2B5EF4-FFF2-40B4-BE49-F238E27FC236}">
                    <a16:creationId xmlns:a16="http://schemas.microsoft.com/office/drawing/2014/main" id="{9488BB4D-B7D9-4721-93A7-A119454944FA}"/>
                  </a:ext>
                </a:extLst>
              </p:cNvPr>
              <p:cNvCxnSpPr>
                <a:cxnSpLocks/>
              </p:cNvCxnSpPr>
              <p:nvPr/>
            </p:nvCxnSpPr>
            <p:spPr>
              <a:xfrm flipV="1">
                <a:off x="7092028" y="2078985"/>
                <a:ext cx="0" cy="270003"/>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238" name="グループ化 237">
                <a:extLst>
                  <a:ext uri="{FF2B5EF4-FFF2-40B4-BE49-F238E27FC236}">
                    <a16:creationId xmlns:a16="http://schemas.microsoft.com/office/drawing/2014/main" id="{4F2033AC-CF6E-4853-8F99-C123E929A718}"/>
                  </a:ext>
                </a:extLst>
              </p:cNvPr>
              <p:cNvGrpSpPr/>
              <p:nvPr/>
            </p:nvGrpSpPr>
            <p:grpSpPr>
              <a:xfrm>
                <a:off x="6912026" y="2348988"/>
                <a:ext cx="326325" cy="117556"/>
                <a:chOff x="2531592" y="5357236"/>
                <a:chExt cx="326325" cy="117556"/>
              </a:xfrm>
            </p:grpSpPr>
            <p:cxnSp>
              <p:nvCxnSpPr>
                <p:cNvPr id="241" name="直線コネクタ 240">
                  <a:extLst>
                    <a:ext uri="{FF2B5EF4-FFF2-40B4-BE49-F238E27FC236}">
                      <a16:creationId xmlns:a16="http://schemas.microsoft.com/office/drawing/2014/main" id="{106DAF75-B8E0-421A-A349-EE0F152DDEE2}"/>
                    </a:ext>
                  </a:extLst>
                </p:cNvPr>
                <p:cNvCxnSpPr/>
                <p:nvPr/>
              </p:nvCxnSpPr>
              <p:spPr>
                <a:xfrm flipV="1">
                  <a:off x="2531592" y="5357236"/>
                  <a:ext cx="326325"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2" name="直線コネクタ 241">
                  <a:extLst>
                    <a:ext uri="{FF2B5EF4-FFF2-40B4-BE49-F238E27FC236}">
                      <a16:creationId xmlns:a16="http://schemas.microsoft.com/office/drawing/2014/main" id="{576950CF-1A76-4A8D-893D-116E73952588}"/>
                    </a:ext>
                  </a:extLst>
                </p:cNvPr>
                <p:cNvCxnSpPr/>
                <p:nvPr/>
              </p:nvCxnSpPr>
              <p:spPr>
                <a:xfrm flipV="1">
                  <a:off x="2592779" y="5416014"/>
                  <a:ext cx="203953"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3" name="直線コネクタ 242">
                  <a:extLst>
                    <a:ext uri="{FF2B5EF4-FFF2-40B4-BE49-F238E27FC236}">
                      <a16:creationId xmlns:a16="http://schemas.microsoft.com/office/drawing/2014/main" id="{C6497466-A738-4AEC-AF93-3A3CFB8717EA}"/>
                    </a:ext>
                  </a:extLst>
                </p:cNvPr>
                <p:cNvCxnSpPr/>
                <p:nvPr/>
              </p:nvCxnSpPr>
              <p:spPr>
                <a:xfrm flipV="1">
                  <a:off x="2653965" y="5474792"/>
                  <a:ext cx="8158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39" name="直線コネクタ 238">
                <a:extLst>
                  <a:ext uri="{FF2B5EF4-FFF2-40B4-BE49-F238E27FC236}">
                    <a16:creationId xmlns:a16="http://schemas.microsoft.com/office/drawing/2014/main" id="{EF104839-E095-4B9F-9EA7-27A73046FE12}"/>
                  </a:ext>
                </a:extLst>
              </p:cNvPr>
              <p:cNvCxnSpPr>
                <a:cxnSpLocks/>
              </p:cNvCxnSpPr>
              <p:nvPr/>
            </p:nvCxnSpPr>
            <p:spPr>
              <a:xfrm flipV="1">
                <a:off x="6552022" y="1088974"/>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40" name="直線コネクタ 239">
                <a:extLst>
                  <a:ext uri="{FF2B5EF4-FFF2-40B4-BE49-F238E27FC236}">
                    <a16:creationId xmlns:a16="http://schemas.microsoft.com/office/drawing/2014/main" id="{066E6656-229E-4706-ADBB-77C7195B1F9F}"/>
                  </a:ext>
                </a:extLst>
              </p:cNvPr>
              <p:cNvCxnSpPr>
                <a:cxnSpLocks/>
              </p:cNvCxnSpPr>
              <p:nvPr/>
            </p:nvCxnSpPr>
            <p:spPr>
              <a:xfrm>
                <a:off x="5652012" y="1088974"/>
                <a:ext cx="1800020"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6944840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9A7C45-7EB0-4F27-BADC-7782B7AF473B}"/>
              </a:ext>
            </a:extLst>
          </p:cNvPr>
          <p:cNvSpPr>
            <a:spLocks noGrp="1"/>
          </p:cNvSpPr>
          <p:nvPr>
            <p:ph type="title"/>
          </p:nvPr>
        </p:nvSpPr>
        <p:spPr/>
        <p:txBody>
          <a:bodyPr/>
          <a:lstStyle/>
          <a:p>
            <a:r>
              <a:rPr kumimoji="1" lang="ja-JP" altLang="en-US" dirty="0"/>
              <a:t>メモリ</a:t>
            </a:r>
          </a:p>
        </p:txBody>
      </p:sp>
      <p:sp>
        <p:nvSpPr>
          <p:cNvPr id="3" name="テキスト プレースホルダー 2">
            <a:extLst>
              <a:ext uri="{FF2B5EF4-FFF2-40B4-BE49-F238E27FC236}">
                <a16:creationId xmlns:a16="http://schemas.microsoft.com/office/drawing/2014/main" id="{9A9554BA-573E-4373-B0CB-9B8794EA0391}"/>
              </a:ext>
            </a:extLst>
          </p:cNvPr>
          <p:cNvSpPr>
            <a:spLocks noGrp="1"/>
          </p:cNvSpPr>
          <p:nvPr>
            <p:ph type="body" sz="quarter" idx="10"/>
          </p:nvPr>
        </p:nvSpPr>
        <p:spPr/>
        <p:txBody>
          <a:bodyPr/>
          <a:lstStyle/>
          <a:p>
            <a:pPr marL="457200" indent="-457200">
              <a:buFont typeface="+mj-lt"/>
              <a:buAutoNum type="arabicPeriod"/>
            </a:pPr>
            <a:r>
              <a:rPr lang="ja-JP" altLang="en-US" dirty="0"/>
              <a:t>メモリの基本</a:t>
            </a:r>
            <a:endParaRPr lang="en-US" altLang="ja-JP" dirty="0"/>
          </a:p>
          <a:p>
            <a:pPr marL="817200" lvl="1" indent="-457200">
              <a:buFont typeface="+mj-lt"/>
              <a:buAutoNum type="arabicPeriod"/>
            </a:pPr>
            <a:r>
              <a:rPr lang="ja-JP" altLang="en-US" dirty="0"/>
              <a:t>構造</a:t>
            </a:r>
            <a:endParaRPr lang="en-US" altLang="ja-JP" dirty="0"/>
          </a:p>
          <a:p>
            <a:pPr marL="817200" lvl="1" indent="-457200">
              <a:buFont typeface="+mj-lt"/>
              <a:buAutoNum type="arabicPeriod"/>
            </a:pPr>
            <a:r>
              <a:rPr lang="ja-JP" altLang="en-US" dirty="0"/>
              <a:t>動作</a:t>
            </a:r>
            <a:endParaRPr lang="en-US" altLang="ja-JP" dirty="0"/>
          </a:p>
          <a:p>
            <a:pPr marL="817200" lvl="1" indent="-457200">
              <a:buFont typeface="+mj-lt"/>
              <a:buAutoNum type="arabicPeriod"/>
            </a:pPr>
            <a:r>
              <a:rPr lang="ja-JP" altLang="en-US" dirty="0"/>
              <a:t>アクセス時間</a:t>
            </a:r>
            <a:endParaRPr lang="en-US" altLang="ja-JP" dirty="0"/>
          </a:p>
          <a:p>
            <a:pPr marL="457200" indent="-457200">
              <a:buFont typeface="+mj-lt"/>
              <a:buAutoNum type="arabicPeriod"/>
            </a:pPr>
            <a:r>
              <a:rPr lang="ja-JP" altLang="en-US" dirty="0"/>
              <a:t>メモリの詳細</a:t>
            </a:r>
            <a:endParaRPr lang="en-US" altLang="ja-JP" dirty="0"/>
          </a:p>
          <a:p>
            <a:pPr marL="817200" lvl="1" indent="-457200">
              <a:buFont typeface="+mj-lt"/>
              <a:buAutoNum type="arabicPeriod"/>
            </a:pPr>
            <a:r>
              <a:rPr lang="en-US" altLang="ja-JP" dirty="0"/>
              <a:t>SRAM </a:t>
            </a:r>
            <a:r>
              <a:rPr lang="ja-JP" altLang="en-US" dirty="0"/>
              <a:t>と </a:t>
            </a:r>
            <a:r>
              <a:rPr lang="en-US" altLang="ja-JP" dirty="0"/>
              <a:t>DRAM</a:t>
            </a:r>
          </a:p>
          <a:p>
            <a:pPr marL="817200" lvl="1" indent="-457200">
              <a:buFont typeface="+mj-lt"/>
              <a:buAutoNum type="arabicPeriod"/>
            </a:pPr>
            <a:r>
              <a:rPr lang="ja-JP" altLang="en-US" dirty="0"/>
              <a:t>なぜメモリが存在するのか？</a:t>
            </a:r>
            <a:endParaRPr lang="en-US" altLang="ja-JP" dirty="0"/>
          </a:p>
          <a:p>
            <a:pPr marL="817200" lvl="1" indent="-457200">
              <a:buFont typeface="+mj-lt"/>
              <a:buAutoNum type="arabicPeriod"/>
            </a:pPr>
            <a:r>
              <a:rPr lang="ja-JP" altLang="en-US" b="1" dirty="0"/>
              <a:t>マルチポート・メモリ</a:t>
            </a:r>
            <a:endParaRPr lang="en-US" altLang="ja-JP" b="1" dirty="0"/>
          </a:p>
          <a:p>
            <a:pPr marL="817200" lvl="1" indent="-457200">
              <a:buFont typeface="+mj-lt"/>
              <a:buAutoNum type="arabicPeriod"/>
            </a:pPr>
            <a:r>
              <a:rPr lang="ja-JP" altLang="en-US" dirty="0"/>
              <a:t>メモリを対象にしたアタック</a:t>
            </a:r>
            <a:endParaRPr lang="ja-JP" altLang="en-US" b="1" dirty="0"/>
          </a:p>
        </p:txBody>
      </p:sp>
    </p:spTree>
    <p:extLst>
      <p:ext uri="{BB962C8B-B14F-4D97-AF65-F5344CB8AC3E}">
        <p14:creationId xmlns:p14="http://schemas.microsoft.com/office/powerpoint/2010/main" val="35050014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マルチポート・メモリ</a:t>
            </a:r>
            <a:endParaRPr kumimoji="1" lang="ja-JP" altLang="en-US" dirty="0"/>
          </a:p>
        </p:txBody>
      </p:sp>
      <p:sp>
        <p:nvSpPr>
          <p:cNvPr id="3" name="テキスト プレースホルダー 2"/>
          <p:cNvSpPr>
            <a:spLocks noGrp="1"/>
          </p:cNvSpPr>
          <p:nvPr>
            <p:ph type="body" sz="quarter" idx="10"/>
          </p:nvPr>
        </p:nvSpPr>
        <p:spPr>
          <a:xfrm>
            <a:off x="251952" y="1088974"/>
            <a:ext cx="8640096" cy="5219751"/>
          </a:xfrm>
        </p:spPr>
        <p:txBody>
          <a:bodyPr/>
          <a:lstStyle/>
          <a:p>
            <a:r>
              <a:rPr kumimoji="1" lang="ja-JP" altLang="en-US" dirty="0"/>
              <a:t>ランダムな複数の箇所を同時にアクセスできるメモリ</a:t>
            </a:r>
            <a:endParaRPr kumimoji="1" lang="en-US" altLang="ja-JP" dirty="0"/>
          </a:p>
          <a:p>
            <a:pPr lvl="1"/>
            <a:r>
              <a:rPr kumimoji="1" lang="ja-JP" altLang="en-US" dirty="0"/>
              <a:t>レジスタ・ファイルなどを作るときに必要</a:t>
            </a:r>
            <a:endParaRPr kumimoji="1" lang="en-US" altLang="ja-JP" dirty="0"/>
          </a:p>
          <a:p>
            <a:pPr lvl="2"/>
            <a:r>
              <a:rPr kumimoji="1" lang="ja-JP" altLang="en-US" dirty="0"/>
              <a:t>２つのソースの読み出しと，ディスティネーションの書き込み</a:t>
            </a:r>
            <a:endParaRPr kumimoji="1" lang="en-US" altLang="ja-JP" dirty="0"/>
          </a:p>
          <a:p>
            <a:pPr lvl="1"/>
            <a:r>
              <a:rPr kumimoji="1" lang="ja-JP" altLang="en-US" dirty="0"/>
              <a:t>同時にクセスできる数 </a:t>
            </a:r>
            <a:r>
              <a:rPr kumimoji="1" lang="en-US" altLang="ja-JP" dirty="0"/>
              <a:t>= </a:t>
            </a:r>
            <a:r>
              <a:rPr kumimoji="1" lang="ja-JP" altLang="en-US" dirty="0">
                <a:solidFill>
                  <a:schemeClr val="accent5"/>
                </a:solidFill>
              </a:rPr>
              <a:t>ポート数</a:t>
            </a:r>
            <a:endParaRPr kumimoji="1" lang="en-US" altLang="ja-JP" dirty="0">
              <a:solidFill>
                <a:schemeClr val="accent5"/>
              </a:solidFill>
            </a:endParaRPr>
          </a:p>
          <a:p>
            <a:r>
              <a:rPr kumimoji="1" lang="en-US" altLang="ja-JP" dirty="0"/>
              <a:t>CPU </a:t>
            </a:r>
            <a:r>
              <a:rPr kumimoji="1" lang="ja-JP" altLang="en-US" dirty="0"/>
              <a:t>に特有に良く必要になる</a:t>
            </a:r>
            <a:endParaRPr kumimoji="1" lang="en-US" altLang="ja-JP" dirty="0"/>
          </a:p>
          <a:p>
            <a:pPr lvl="1"/>
            <a:r>
              <a:rPr kumimoji="1" lang="ja-JP" altLang="en-US" dirty="0"/>
              <a:t>一般的な回路ではあまり出てこない</a:t>
            </a:r>
            <a:endParaRPr kumimoji="1" lang="en-US" altLang="ja-JP" dirty="0"/>
          </a:p>
          <a:p>
            <a:r>
              <a:rPr lang="ja-JP" altLang="en-US" dirty="0"/>
              <a:t>ポート数の２乗に比例して面積が大きくなる</a:t>
            </a:r>
            <a:endParaRPr lang="en-US" altLang="ja-JP" dirty="0"/>
          </a:p>
          <a:p>
            <a:pPr lvl="1"/>
            <a:r>
              <a:rPr lang="ja-JP" altLang="en-US" dirty="0"/>
              <a:t>同時にアクセスできる数の２乗に比例する</a:t>
            </a:r>
            <a:endParaRPr kumimoji="1" lang="ja-JP" altLang="en-US" dirty="0"/>
          </a:p>
        </p:txBody>
      </p:sp>
    </p:spTree>
    <p:extLst>
      <p:ext uri="{BB962C8B-B14F-4D97-AF65-F5344CB8AC3E}">
        <p14:creationId xmlns:p14="http://schemas.microsoft.com/office/powerpoint/2010/main" val="34013379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マルチポート・メモリの回路面積</a:t>
            </a:r>
            <a:endParaRPr kumimoji="1" lang="ja-JP" altLang="en-US" dirty="0"/>
          </a:p>
        </p:txBody>
      </p:sp>
      <p:sp>
        <p:nvSpPr>
          <p:cNvPr id="3" name="テキスト プレースホルダー 2"/>
          <p:cNvSpPr>
            <a:spLocks noGrp="1"/>
          </p:cNvSpPr>
          <p:nvPr>
            <p:ph type="body" sz="quarter" idx="10"/>
          </p:nvPr>
        </p:nvSpPr>
        <p:spPr>
          <a:xfrm>
            <a:off x="251952" y="1088974"/>
            <a:ext cx="8532044" cy="5219751"/>
          </a:xfrm>
        </p:spPr>
        <p:txBody>
          <a:bodyPr/>
          <a:lstStyle/>
          <a:p>
            <a:r>
              <a:rPr lang="ja-JP" altLang="en-US" dirty="0"/>
              <a:t>ポート数の２乗に比例して面積が大きくなる</a:t>
            </a:r>
            <a:endParaRPr lang="en-US" altLang="ja-JP" dirty="0"/>
          </a:p>
          <a:p>
            <a:pPr lvl="1"/>
            <a:r>
              <a:rPr lang="ja-JP" altLang="en-US" dirty="0"/>
              <a:t>同時にアクセスできる数の２乗に比例する</a:t>
            </a:r>
            <a:endParaRPr lang="en-US" altLang="ja-JP" dirty="0"/>
          </a:p>
          <a:p>
            <a:r>
              <a:rPr kumimoji="1" lang="ja-JP" altLang="en-US" dirty="0">
                <a:solidFill>
                  <a:schemeClr val="accent5"/>
                </a:solidFill>
              </a:rPr>
              <a:t>レジスタ・ファイルなどは，同一記憶容量あたりの回路面積が大きい</a:t>
            </a:r>
          </a:p>
        </p:txBody>
      </p:sp>
    </p:spTree>
    <p:extLst>
      <p:ext uri="{BB962C8B-B14F-4D97-AF65-F5344CB8AC3E}">
        <p14:creationId xmlns:p14="http://schemas.microsoft.com/office/powerpoint/2010/main" val="4413635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ポート数の２乗に比例して面積が大きくなる</a:t>
            </a:r>
            <a:endParaRPr lang="en-US" altLang="ja-JP" dirty="0"/>
          </a:p>
        </p:txBody>
      </p:sp>
      <p:sp>
        <p:nvSpPr>
          <p:cNvPr id="3" name="テキスト プレースホルダー 2"/>
          <p:cNvSpPr>
            <a:spLocks noGrp="1"/>
          </p:cNvSpPr>
          <p:nvPr>
            <p:ph type="body" sz="quarter" idx="10"/>
          </p:nvPr>
        </p:nvSpPr>
        <p:spPr>
          <a:xfrm>
            <a:off x="5742012" y="998974"/>
            <a:ext cx="3150035" cy="5655152"/>
          </a:xfrm>
        </p:spPr>
        <p:txBody>
          <a:bodyPr/>
          <a:lstStyle/>
          <a:p>
            <a:r>
              <a:rPr kumimoji="1" lang="ja-JP" altLang="en-US" dirty="0"/>
              <a:t>複数の異なる行を</a:t>
            </a:r>
            <a:br>
              <a:rPr kumimoji="1" lang="en-US" altLang="ja-JP" dirty="0"/>
            </a:br>
            <a:r>
              <a:rPr kumimoji="1" lang="ja-JP" altLang="en-US" dirty="0"/>
              <a:t>アクセス</a:t>
            </a:r>
            <a:endParaRPr kumimoji="1" lang="en-US" altLang="ja-JP" dirty="0"/>
          </a:p>
          <a:p>
            <a:pPr lvl="1"/>
            <a:r>
              <a:rPr kumimoji="1" lang="ja-JP" altLang="en-US" dirty="0"/>
              <a:t>ワードラインが</a:t>
            </a:r>
            <a:br>
              <a:rPr kumimoji="1" lang="en-US" altLang="ja-JP" dirty="0"/>
            </a:br>
            <a:r>
              <a:rPr kumimoji="1" lang="ja-JP" altLang="en-US" dirty="0"/>
              <a:t>複数必要</a:t>
            </a:r>
            <a:endParaRPr kumimoji="1" lang="en-US" altLang="ja-JP" dirty="0"/>
          </a:p>
          <a:p>
            <a:pPr lvl="1"/>
            <a:r>
              <a:rPr kumimoji="1" lang="ja-JP" altLang="en-US" dirty="0"/>
              <a:t>ビットラインも</a:t>
            </a:r>
            <a:br>
              <a:rPr kumimoji="1" lang="en-US" altLang="ja-JP" dirty="0"/>
            </a:br>
            <a:r>
              <a:rPr kumimoji="1" lang="ja-JP" altLang="en-US" dirty="0"/>
              <a:t>複数必要</a:t>
            </a:r>
            <a:endParaRPr kumimoji="1" lang="en-US" altLang="ja-JP" dirty="0"/>
          </a:p>
          <a:p>
            <a:r>
              <a:rPr kumimoji="1" lang="ja-JP" altLang="en-US" dirty="0"/>
              <a:t>縦と横がそれぞれ</a:t>
            </a:r>
            <a:br>
              <a:rPr kumimoji="1" lang="en-US" altLang="ja-JP" dirty="0"/>
            </a:br>
            <a:r>
              <a:rPr kumimoji="1" lang="ja-JP" altLang="en-US" dirty="0"/>
              <a:t>ポート数分増える</a:t>
            </a:r>
            <a:endParaRPr kumimoji="1" lang="en-US" altLang="ja-JP" dirty="0"/>
          </a:p>
          <a:p>
            <a:pPr lvl="1"/>
            <a:r>
              <a:rPr kumimoji="1" lang="ja-JP" altLang="en-US" dirty="0"/>
              <a:t>ポート数が増えると配線の面積が</a:t>
            </a:r>
            <a:br>
              <a:rPr kumimoji="1" lang="en-US" altLang="ja-JP" dirty="0"/>
            </a:br>
            <a:r>
              <a:rPr kumimoji="1" lang="ja-JP" altLang="en-US" dirty="0"/>
              <a:t>支配的に</a:t>
            </a:r>
          </a:p>
        </p:txBody>
      </p:sp>
      <p:sp>
        <p:nvSpPr>
          <p:cNvPr id="4" name="正方形/長方形 3"/>
          <p:cNvSpPr/>
          <p:nvPr/>
        </p:nvSpPr>
        <p:spPr>
          <a:xfrm>
            <a:off x="1691997" y="1268979"/>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2501994" y="126897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3311995" y="126897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4121995" y="126897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1241963" y="1538976"/>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1691994" y="207897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10" name="正方形/長方形 9"/>
          <p:cNvSpPr/>
          <p:nvPr/>
        </p:nvSpPr>
        <p:spPr>
          <a:xfrm>
            <a:off x="2501991" y="207897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600" dirty="0">
                <a:latin typeface="Arial Narrow" pitchFamily="34" charset="0"/>
              </a:rPr>
              <a:t>0</a:t>
            </a:r>
            <a:endParaRPr kumimoji="1" lang="ja-JP" altLang="en-US" sz="1600" dirty="0">
              <a:latin typeface="Arial Narrow" pitchFamily="34" charset="0"/>
            </a:endParaRPr>
          </a:p>
        </p:txBody>
      </p:sp>
      <p:sp>
        <p:nvSpPr>
          <p:cNvPr id="11" name="正方形/長方形 10"/>
          <p:cNvSpPr/>
          <p:nvPr/>
        </p:nvSpPr>
        <p:spPr>
          <a:xfrm>
            <a:off x="3311992" y="207897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2" name="正方形/長方形 11"/>
          <p:cNvSpPr/>
          <p:nvPr/>
        </p:nvSpPr>
        <p:spPr>
          <a:xfrm>
            <a:off x="4121992" y="207897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13" name="直線コネクタ 12"/>
          <p:cNvCxnSpPr/>
          <p:nvPr/>
        </p:nvCxnSpPr>
        <p:spPr>
          <a:xfrm flipV="1">
            <a:off x="1241963" y="2348973"/>
            <a:ext cx="3690029" cy="15"/>
          </a:xfrm>
          <a:prstGeom prst="line">
            <a:avLst/>
          </a:prstGeom>
          <a:ln w="3175"/>
        </p:spPr>
        <p:style>
          <a:lnRef idx="1">
            <a:schemeClr val="dk1"/>
          </a:lnRef>
          <a:fillRef idx="0">
            <a:schemeClr val="dk1"/>
          </a:fillRef>
          <a:effectRef idx="0">
            <a:schemeClr val="dk1"/>
          </a:effectRef>
          <a:fontRef idx="minor">
            <a:schemeClr val="tx1"/>
          </a:fontRef>
        </p:style>
      </p:cxnSp>
      <p:sp>
        <p:nvSpPr>
          <p:cNvPr id="14" name="正方形/長方形 13"/>
          <p:cNvSpPr/>
          <p:nvPr/>
        </p:nvSpPr>
        <p:spPr>
          <a:xfrm>
            <a:off x="1691994" y="288897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2501991" y="288897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3311992" y="288897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4121992" y="288897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1241963" y="3158973"/>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1691994" y="369897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2501991" y="369897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3311992" y="369897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4121992" y="369897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1241963" y="3968973"/>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961994" y="998979"/>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771994" y="998979"/>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581995" y="998979"/>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91995" y="998979"/>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91994" y="477897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29" name="直線コネクタ 28"/>
          <p:cNvCxnSpPr/>
          <p:nvPr/>
        </p:nvCxnSpPr>
        <p:spPr>
          <a:xfrm flipV="1">
            <a:off x="3151976" y="5048976"/>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4032005" y="2798982"/>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4301997" y="998973"/>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cell</a:t>
            </a:r>
            <a:endParaRPr kumimoji="1" lang="ja-JP" altLang="en-US" sz="1600" dirty="0">
              <a:latin typeface="Arial Narrow" pitchFamily="34" charset="0"/>
            </a:endParaRPr>
          </a:p>
        </p:txBody>
      </p:sp>
      <p:sp>
        <p:nvSpPr>
          <p:cNvPr id="32" name="台形 31"/>
          <p:cNvSpPr/>
          <p:nvPr/>
        </p:nvSpPr>
        <p:spPr>
          <a:xfrm rot="5400000" flipV="1">
            <a:off x="-378042" y="2618979"/>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35" name="直線コネクタ 34"/>
          <p:cNvCxnSpPr/>
          <p:nvPr/>
        </p:nvCxnSpPr>
        <p:spPr>
          <a:xfrm flipV="1">
            <a:off x="161951" y="2708992"/>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sp>
        <p:nvSpPr>
          <p:cNvPr id="36" name="正方形/長方形 35"/>
          <p:cNvSpPr/>
          <p:nvPr/>
        </p:nvSpPr>
        <p:spPr>
          <a:xfrm>
            <a:off x="1601967" y="5319021"/>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data</a:t>
            </a:r>
            <a:endParaRPr kumimoji="1" lang="ja-JP" altLang="en-US" sz="1600" dirty="0">
              <a:latin typeface="Arial Narrow" pitchFamily="34" charset="0"/>
            </a:endParaRPr>
          </a:p>
        </p:txBody>
      </p:sp>
      <p:cxnSp>
        <p:nvCxnSpPr>
          <p:cNvPr id="37" name="直線コネクタ 36"/>
          <p:cNvCxnSpPr/>
          <p:nvPr/>
        </p:nvCxnSpPr>
        <p:spPr>
          <a:xfrm flipV="1">
            <a:off x="1394363" y="1691376"/>
            <a:ext cx="3690032" cy="3"/>
          </a:xfrm>
          <a:prstGeom prst="line">
            <a:avLst/>
          </a:prstGeom>
          <a:ln w="3175"/>
        </p:spPr>
        <p:style>
          <a:lnRef idx="1">
            <a:schemeClr val="dk1"/>
          </a:lnRef>
          <a:fillRef idx="0">
            <a:schemeClr val="dk1"/>
          </a:fillRef>
          <a:effectRef idx="0">
            <a:schemeClr val="dk1"/>
          </a:effectRef>
          <a:fontRef idx="minor">
            <a:schemeClr val="tx1"/>
          </a:fontRef>
        </p:style>
      </p:cxnSp>
      <p:cxnSp>
        <p:nvCxnSpPr>
          <p:cNvPr id="38" name="直線コネクタ 37"/>
          <p:cNvCxnSpPr/>
          <p:nvPr/>
        </p:nvCxnSpPr>
        <p:spPr>
          <a:xfrm flipV="1">
            <a:off x="1394363" y="2501373"/>
            <a:ext cx="3690029" cy="15"/>
          </a:xfrm>
          <a:prstGeom prst="line">
            <a:avLst/>
          </a:prstGeom>
          <a:ln w="3175"/>
        </p:spPr>
        <p:style>
          <a:lnRef idx="1">
            <a:schemeClr val="dk1"/>
          </a:lnRef>
          <a:fillRef idx="0">
            <a:schemeClr val="dk1"/>
          </a:fillRef>
          <a:effectRef idx="0">
            <a:schemeClr val="dk1"/>
          </a:effectRef>
          <a:fontRef idx="minor">
            <a:schemeClr val="tx1"/>
          </a:fontRef>
        </p:style>
      </p:cxnSp>
      <p:cxnSp>
        <p:nvCxnSpPr>
          <p:cNvPr id="39" name="直線コネクタ 38"/>
          <p:cNvCxnSpPr/>
          <p:nvPr/>
        </p:nvCxnSpPr>
        <p:spPr>
          <a:xfrm flipV="1">
            <a:off x="1394363" y="3311373"/>
            <a:ext cx="3690029" cy="24"/>
          </a:xfrm>
          <a:prstGeom prst="line">
            <a:avLst/>
          </a:prstGeom>
          <a:ln w="3175"/>
        </p:spPr>
        <p:style>
          <a:lnRef idx="1">
            <a:schemeClr val="dk1"/>
          </a:lnRef>
          <a:fillRef idx="0">
            <a:schemeClr val="dk1"/>
          </a:fillRef>
          <a:effectRef idx="0">
            <a:schemeClr val="dk1"/>
          </a:effectRef>
          <a:fontRef idx="minor">
            <a:schemeClr val="tx1"/>
          </a:fontRef>
        </p:style>
      </p:cxnSp>
      <p:cxnSp>
        <p:nvCxnSpPr>
          <p:cNvPr id="40" name="直線コネクタ 39"/>
          <p:cNvCxnSpPr/>
          <p:nvPr/>
        </p:nvCxnSpPr>
        <p:spPr>
          <a:xfrm flipV="1">
            <a:off x="1394363" y="4121373"/>
            <a:ext cx="3690029" cy="33"/>
          </a:xfrm>
          <a:prstGeom prst="line">
            <a:avLst/>
          </a:prstGeom>
          <a:ln w="3175"/>
        </p:spPr>
        <p:style>
          <a:lnRef idx="1">
            <a:schemeClr val="dk1"/>
          </a:lnRef>
          <a:fillRef idx="0">
            <a:schemeClr val="dk1"/>
          </a:fillRef>
          <a:effectRef idx="0">
            <a:schemeClr val="dk1"/>
          </a:effectRef>
          <a:fontRef idx="minor">
            <a:schemeClr val="tx1"/>
          </a:fontRef>
        </p:style>
      </p:cxnSp>
      <p:sp>
        <p:nvSpPr>
          <p:cNvPr id="41" name="台形 40"/>
          <p:cNvSpPr/>
          <p:nvPr/>
        </p:nvSpPr>
        <p:spPr>
          <a:xfrm rot="5400000" flipV="1">
            <a:off x="-225642" y="2771379"/>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42" name="直線コネクタ 41"/>
          <p:cNvCxnSpPr/>
          <p:nvPr/>
        </p:nvCxnSpPr>
        <p:spPr>
          <a:xfrm flipV="1">
            <a:off x="314351" y="2861392"/>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cxnSp>
        <p:nvCxnSpPr>
          <p:cNvPr id="43" name="直線コネクタ 42"/>
          <p:cNvCxnSpPr/>
          <p:nvPr/>
        </p:nvCxnSpPr>
        <p:spPr>
          <a:xfrm flipV="1">
            <a:off x="2114394" y="1151379"/>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44" name="直線コネクタ 43"/>
          <p:cNvCxnSpPr/>
          <p:nvPr/>
        </p:nvCxnSpPr>
        <p:spPr>
          <a:xfrm flipV="1">
            <a:off x="2924394" y="1151379"/>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45" name="直線コネクタ 44"/>
          <p:cNvCxnSpPr/>
          <p:nvPr/>
        </p:nvCxnSpPr>
        <p:spPr>
          <a:xfrm flipV="1">
            <a:off x="3734395" y="1151379"/>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46" name="直線コネクタ 45"/>
          <p:cNvCxnSpPr/>
          <p:nvPr/>
        </p:nvCxnSpPr>
        <p:spPr>
          <a:xfrm flipV="1">
            <a:off x="4544395" y="1151379"/>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47" name="台形 46"/>
          <p:cNvSpPr/>
          <p:nvPr/>
        </p:nvSpPr>
        <p:spPr>
          <a:xfrm flipV="1">
            <a:off x="1844394" y="493137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48" name="直線コネクタ 47"/>
          <p:cNvCxnSpPr/>
          <p:nvPr/>
        </p:nvCxnSpPr>
        <p:spPr>
          <a:xfrm flipV="1">
            <a:off x="3304376" y="5201376"/>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3" name="正方形/長方形 32"/>
          <p:cNvSpPr/>
          <p:nvPr/>
        </p:nvSpPr>
        <p:spPr>
          <a:xfrm>
            <a:off x="2141973" y="4779015"/>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column selector</a:t>
            </a:r>
            <a:endParaRPr kumimoji="1" lang="ja-JP" altLang="en-US" sz="1600" dirty="0">
              <a:latin typeface="Arial Narrow" pitchFamily="34" charset="0"/>
            </a:endParaRPr>
          </a:p>
        </p:txBody>
      </p:sp>
      <p:sp>
        <p:nvSpPr>
          <p:cNvPr id="34" name="正方形/長方形 33"/>
          <p:cNvSpPr/>
          <p:nvPr/>
        </p:nvSpPr>
        <p:spPr>
          <a:xfrm rot="16200000">
            <a:off x="26962" y="2483979"/>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spTree>
    <p:extLst>
      <p:ext uri="{BB962C8B-B14F-4D97-AF65-F5344CB8AC3E}">
        <p14:creationId xmlns:p14="http://schemas.microsoft.com/office/powerpoint/2010/main" val="8756922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SRAM</a:t>
            </a:r>
            <a:r>
              <a:rPr kumimoji="1" lang="ja-JP" altLang="en-US" dirty="0"/>
              <a:t>（</a:t>
            </a:r>
            <a:r>
              <a:rPr lang="en-US" altLang="ja-JP" dirty="0"/>
              <a:t>1bit</a:t>
            </a:r>
            <a:r>
              <a:rPr kumimoji="1" lang="ja-JP" altLang="en-US" dirty="0"/>
              <a:t>）のレイアウト</a:t>
            </a:r>
          </a:p>
        </p:txBody>
      </p:sp>
      <p:pic>
        <p:nvPicPr>
          <p:cNvPr id="5" name="Picture 2" descr="Z:\docs\articles\2008\master-thesis\fig\1r1w.png"/>
          <p:cNvPicPr>
            <a:picLocks noChangeAspect="1" noChangeArrowheads="1"/>
          </p:cNvPicPr>
          <p:nvPr/>
        </p:nvPicPr>
        <p:blipFill>
          <a:blip r:embed="rId3" cstate="print"/>
          <a:srcRect/>
          <a:stretch>
            <a:fillRect/>
          </a:stretch>
        </p:blipFill>
        <p:spPr bwMode="auto">
          <a:xfrm rot="10800000">
            <a:off x="5112006" y="1718981"/>
            <a:ext cx="2643206" cy="4699034"/>
          </a:xfrm>
          <a:prstGeom prst="rect">
            <a:avLst/>
          </a:prstGeom>
          <a:noFill/>
        </p:spPr>
      </p:pic>
      <p:pic>
        <p:nvPicPr>
          <p:cNvPr id="6" name="Picture 3" descr="Z:\docs\articles\2008\master-thesis\fig\8r4w.png"/>
          <p:cNvPicPr>
            <a:picLocks noChangeAspect="1" noChangeArrowheads="1"/>
          </p:cNvPicPr>
          <p:nvPr/>
        </p:nvPicPr>
        <p:blipFill>
          <a:blip r:embed="rId4" cstate="print"/>
          <a:srcRect/>
          <a:stretch>
            <a:fillRect/>
          </a:stretch>
        </p:blipFill>
        <p:spPr bwMode="auto">
          <a:xfrm rot="10800000">
            <a:off x="1709771" y="1733248"/>
            <a:ext cx="2616417" cy="4651408"/>
          </a:xfrm>
          <a:prstGeom prst="rect">
            <a:avLst/>
          </a:prstGeom>
          <a:noFill/>
        </p:spPr>
      </p:pic>
      <p:sp>
        <p:nvSpPr>
          <p:cNvPr id="48" name="正方形/長方形 47"/>
          <p:cNvSpPr/>
          <p:nvPr/>
        </p:nvSpPr>
        <p:spPr bwMode="auto">
          <a:xfrm>
            <a:off x="6112138" y="3560496"/>
            <a:ext cx="667081" cy="1000132"/>
          </a:xfrm>
          <a:prstGeom prst="rect">
            <a:avLst/>
          </a:prstGeom>
          <a:solidFill>
            <a:schemeClr val="lt1">
              <a:alpha val="61000"/>
            </a:schemeClr>
          </a:solidFill>
          <a:ln w="44450">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sp>
        <p:nvSpPr>
          <p:cNvPr id="49" name="正方形/長方形 48"/>
          <p:cNvSpPr/>
          <p:nvPr/>
        </p:nvSpPr>
        <p:spPr bwMode="auto">
          <a:xfrm>
            <a:off x="1801718" y="1813961"/>
            <a:ext cx="2428892" cy="4445029"/>
          </a:xfrm>
          <a:prstGeom prst="rect">
            <a:avLst/>
          </a:prstGeom>
          <a:solidFill>
            <a:schemeClr val="lt1">
              <a:alpha val="61000"/>
            </a:schemeClr>
          </a:solidFill>
          <a:ln w="44450">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sp>
        <p:nvSpPr>
          <p:cNvPr id="52" name="テキスト ボックス 51"/>
          <p:cNvSpPr txBox="1"/>
          <p:nvPr/>
        </p:nvSpPr>
        <p:spPr>
          <a:xfrm>
            <a:off x="1682982" y="1241443"/>
            <a:ext cx="2643206" cy="461665"/>
          </a:xfrm>
          <a:prstGeom prst="rect">
            <a:avLst/>
          </a:prstGeom>
          <a:noFill/>
        </p:spPr>
        <p:txBody>
          <a:bodyPr wrap="square" rtlCol="0">
            <a:spAutoFit/>
          </a:bodyPr>
          <a:lstStyle/>
          <a:p>
            <a:pPr algn="ctr"/>
            <a:r>
              <a:rPr kumimoji="1" lang="en-US" altLang="ja-JP" sz="2400" dirty="0">
                <a:latin typeface="Helvetica" pitchFamily="34" charset="0"/>
                <a:cs typeface="Helvetica" pitchFamily="34" charset="0"/>
              </a:rPr>
              <a:t>12 ports</a:t>
            </a:r>
            <a:endParaRPr kumimoji="1" lang="ja-JP" altLang="en-US" sz="2400" dirty="0">
              <a:latin typeface="Helvetica" pitchFamily="34" charset="0"/>
              <a:cs typeface="Helvetica" pitchFamily="34" charset="0"/>
            </a:endParaRPr>
          </a:p>
        </p:txBody>
      </p:sp>
      <p:sp>
        <p:nvSpPr>
          <p:cNvPr id="53" name="テキスト ボックス 52"/>
          <p:cNvSpPr txBox="1"/>
          <p:nvPr/>
        </p:nvSpPr>
        <p:spPr>
          <a:xfrm>
            <a:off x="5112006" y="1241443"/>
            <a:ext cx="2643206" cy="461665"/>
          </a:xfrm>
          <a:prstGeom prst="rect">
            <a:avLst/>
          </a:prstGeom>
          <a:noFill/>
        </p:spPr>
        <p:txBody>
          <a:bodyPr wrap="square" rtlCol="0">
            <a:spAutoFit/>
          </a:bodyPr>
          <a:lstStyle/>
          <a:p>
            <a:pPr algn="ctr"/>
            <a:r>
              <a:rPr kumimoji="1" lang="en-US" altLang="ja-JP" sz="2400" dirty="0">
                <a:latin typeface="Helvetica" pitchFamily="34" charset="0"/>
                <a:cs typeface="Helvetica" pitchFamily="34" charset="0"/>
              </a:rPr>
              <a:t>2 ports</a:t>
            </a:r>
            <a:endParaRPr kumimoji="1" lang="ja-JP" altLang="en-US" sz="2400" dirty="0">
              <a:latin typeface="Helvetica" pitchFamily="34" charset="0"/>
              <a:cs typeface="Helvetica" pitchFamily="34" charset="0"/>
            </a:endParaRPr>
          </a:p>
        </p:txBody>
      </p:sp>
    </p:spTree>
    <p:extLst>
      <p:ext uri="{BB962C8B-B14F-4D97-AF65-F5344CB8AC3E}">
        <p14:creationId xmlns:p14="http://schemas.microsoft.com/office/powerpoint/2010/main" val="11710808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blinds(horizontal)">
                                      <p:cBhvr>
                                        <p:cTn id="7" dur="500"/>
                                        <p:tgtEl>
                                          <p:spTgt spid="4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blinds(horizontal)">
                                      <p:cBhvr>
                                        <p:cTn id="1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Intel Pentium 4 </a:t>
            </a:r>
            <a:r>
              <a:rPr kumimoji="1" lang="ja-JP" altLang="en-US" dirty="0"/>
              <a:t>の整数演算ユニット</a:t>
            </a:r>
          </a:p>
        </p:txBody>
      </p:sp>
      <p:pic>
        <p:nvPicPr>
          <p:cNvPr id="4" name="Picture 6"/>
          <p:cNvPicPr>
            <a:picLocks noChangeAspect="1" noChangeArrowheads="1"/>
          </p:cNvPicPr>
          <p:nvPr/>
        </p:nvPicPr>
        <p:blipFill>
          <a:blip r:embed="rId2" cstate="print"/>
          <a:srcRect/>
          <a:stretch>
            <a:fillRect/>
          </a:stretch>
        </p:blipFill>
        <p:spPr bwMode="auto">
          <a:xfrm>
            <a:off x="790279" y="1521823"/>
            <a:ext cx="2476517" cy="1857388"/>
          </a:xfrm>
          <a:prstGeom prst="rect">
            <a:avLst/>
          </a:prstGeom>
          <a:noFill/>
          <a:ln w="9525">
            <a:noFill/>
            <a:miter lim="800000"/>
            <a:headEnd/>
            <a:tailEnd/>
          </a:ln>
          <a:effectLst/>
        </p:spPr>
      </p:pic>
      <p:sp>
        <p:nvSpPr>
          <p:cNvPr id="5" name="正方形/長方形 4"/>
          <p:cNvSpPr/>
          <p:nvPr/>
        </p:nvSpPr>
        <p:spPr bwMode="auto">
          <a:xfrm>
            <a:off x="1718973" y="2379079"/>
            <a:ext cx="714380" cy="428628"/>
          </a:xfrm>
          <a:prstGeom prst="rect">
            <a:avLst/>
          </a:prstGeom>
          <a:noFill/>
          <a:ln w="38100" cap="flat" cmpd="sng" algn="ctr">
            <a:solidFill>
              <a:srgbClr val="FFC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Helvetica" pitchFamily="34" charset="0"/>
              <a:ea typeface="HG丸ｺﾞｼｯｸM-PRO" pitchFamily="50" charset="-128"/>
              <a:cs typeface="Helvetica" pitchFamily="34" charset="0"/>
            </a:endParaRPr>
          </a:p>
        </p:txBody>
      </p:sp>
      <p:cxnSp>
        <p:nvCxnSpPr>
          <p:cNvPr id="6" name="直線コネクタ 5"/>
          <p:cNvCxnSpPr/>
          <p:nvPr/>
        </p:nvCxnSpPr>
        <p:spPr bwMode="auto">
          <a:xfrm flipV="1">
            <a:off x="1718973" y="1664699"/>
            <a:ext cx="1143008" cy="714380"/>
          </a:xfrm>
          <a:prstGeom prst="line">
            <a:avLst/>
          </a:prstGeom>
          <a:noFill/>
          <a:ln w="25400" cap="flat" cmpd="sng" algn="ctr">
            <a:solidFill>
              <a:srgbClr val="FFC000"/>
            </a:solidFill>
            <a:prstDash val="solid"/>
            <a:round/>
            <a:headEnd type="none" w="med" len="med"/>
            <a:tailEnd type="none" w="med" len="med"/>
          </a:ln>
          <a:effectLst/>
        </p:spPr>
      </p:cxnSp>
      <p:cxnSp>
        <p:nvCxnSpPr>
          <p:cNvPr id="7" name="直線コネクタ 6"/>
          <p:cNvCxnSpPr/>
          <p:nvPr/>
        </p:nvCxnSpPr>
        <p:spPr bwMode="auto">
          <a:xfrm rot="16200000" flipH="1">
            <a:off x="1147469" y="3379211"/>
            <a:ext cx="2286016" cy="1143008"/>
          </a:xfrm>
          <a:prstGeom prst="line">
            <a:avLst/>
          </a:prstGeom>
          <a:noFill/>
          <a:ln w="25400" cap="flat" cmpd="sng" algn="ctr">
            <a:solidFill>
              <a:srgbClr val="FFC000"/>
            </a:solidFill>
            <a:prstDash val="solid"/>
            <a:round/>
            <a:headEnd type="none" w="med" len="med"/>
            <a:tailEnd type="none" w="med" len="med"/>
          </a:ln>
          <a:effectLst/>
        </p:spPr>
      </p:cxnSp>
      <p:sp>
        <p:nvSpPr>
          <p:cNvPr id="8" name="正方形/長方形 7"/>
          <p:cNvSpPr/>
          <p:nvPr/>
        </p:nvSpPr>
        <p:spPr bwMode="auto">
          <a:xfrm>
            <a:off x="2861981" y="1664699"/>
            <a:ext cx="5786478" cy="3429024"/>
          </a:xfrm>
          <a:prstGeom prst="rect">
            <a:avLst/>
          </a:prstGeom>
          <a:noFill/>
          <a:ln w="38100" cap="flat" cmpd="sng" algn="ctr">
            <a:solidFill>
              <a:srgbClr val="FFC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Helvetica" pitchFamily="34" charset="0"/>
              <a:ea typeface="HG丸ｺﾞｼｯｸM-PRO" pitchFamily="50" charset="-128"/>
              <a:cs typeface="Helvetica" pitchFamily="34" charset="0"/>
            </a:endParaRPr>
          </a:p>
        </p:txBody>
      </p:sp>
      <p:cxnSp>
        <p:nvCxnSpPr>
          <p:cNvPr id="9" name="直線コネクタ 8"/>
          <p:cNvCxnSpPr/>
          <p:nvPr/>
        </p:nvCxnSpPr>
        <p:spPr bwMode="auto">
          <a:xfrm flipV="1">
            <a:off x="2433353" y="1664699"/>
            <a:ext cx="6215106" cy="714380"/>
          </a:xfrm>
          <a:prstGeom prst="line">
            <a:avLst/>
          </a:prstGeom>
          <a:noFill/>
          <a:ln w="25400" cap="flat" cmpd="sng" algn="ctr">
            <a:solidFill>
              <a:srgbClr val="FFC000"/>
            </a:solidFill>
            <a:prstDash val="solid"/>
            <a:round/>
            <a:headEnd type="none" w="med" len="med"/>
            <a:tailEnd type="none" w="med" len="med"/>
          </a:ln>
          <a:effectLst/>
        </p:spPr>
      </p:cxnSp>
      <p:cxnSp>
        <p:nvCxnSpPr>
          <p:cNvPr id="10" name="直線コネクタ 9"/>
          <p:cNvCxnSpPr/>
          <p:nvPr/>
        </p:nvCxnSpPr>
        <p:spPr bwMode="auto">
          <a:xfrm>
            <a:off x="2433353" y="2807707"/>
            <a:ext cx="6215106" cy="2286016"/>
          </a:xfrm>
          <a:prstGeom prst="line">
            <a:avLst/>
          </a:prstGeom>
          <a:noFill/>
          <a:ln w="25400" cap="flat" cmpd="sng" algn="ctr">
            <a:solidFill>
              <a:srgbClr val="FFC000"/>
            </a:solidFill>
            <a:prstDash val="solid"/>
            <a:round/>
            <a:headEnd type="none" w="med" len="med"/>
            <a:tailEnd type="none" w="med" len="med"/>
          </a:ln>
          <a:effectLst/>
        </p:spPr>
      </p:cxnSp>
      <p:pic>
        <p:nvPicPr>
          <p:cNvPr id="11" name="Picture 4"/>
          <p:cNvPicPr>
            <a:picLocks noChangeAspect="1" noChangeArrowheads="1"/>
          </p:cNvPicPr>
          <p:nvPr/>
        </p:nvPicPr>
        <p:blipFill>
          <a:blip r:embed="rId3" cstate="print"/>
          <a:srcRect/>
          <a:stretch>
            <a:fillRect/>
          </a:stretch>
        </p:blipFill>
        <p:spPr bwMode="auto">
          <a:xfrm>
            <a:off x="2861981" y="1628980"/>
            <a:ext cx="5785486" cy="3500462"/>
          </a:xfrm>
          <a:prstGeom prst="rect">
            <a:avLst/>
          </a:prstGeom>
          <a:noFill/>
          <a:ln w="9525">
            <a:noFill/>
            <a:miter lim="800000"/>
            <a:headEnd/>
            <a:tailEnd/>
          </a:ln>
          <a:effectLst/>
        </p:spPr>
      </p:pic>
      <p:sp>
        <p:nvSpPr>
          <p:cNvPr id="12" name="正方形/長方形 11"/>
          <p:cNvSpPr/>
          <p:nvPr/>
        </p:nvSpPr>
        <p:spPr bwMode="auto">
          <a:xfrm>
            <a:off x="6791071" y="2346749"/>
            <a:ext cx="1785950" cy="1000132"/>
          </a:xfrm>
          <a:prstGeom prst="rect">
            <a:avLst/>
          </a:prstGeom>
          <a:solidFill>
            <a:schemeClr val="bg1">
              <a:alpha val="50000"/>
            </a:schemeClr>
          </a:solidFill>
          <a:ln w="63500"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Helvetica" pitchFamily="34" charset="0"/>
              <a:ea typeface="HG丸ｺﾞｼｯｸM-PRO" pitchFamily="50" charset="-128"/>
              <a:cs typeface="Helvetica" pitchFamily="34" charset="0"/>
            </a:endParaRPr>
          </a:p>
        </p:txBody>
      </p:sp>
      <p:sp>
        <p:nvSpPr>
          <p:cNvPr id="13" name="正方形/長方形 12"/>
          <p:cNvSpPr/>
          <p:nvPr/>
        </p:nvSpPr>
        <p:spPr bwMode="auto">
          <a:xfrm>
            <a:off x="6791071" y="4061261"/>
            <a:ext cx="1785950" cy="928694"/>
          </a:xfrm>
          <a:prstGeom prst="rect">
            <a:avLst/>
          </a:prstGeom>
          <a:solidFill>
            <a:schemeClr val="bg1">
              <a:alpha val="50000"/>
            </a:schemeClr>
          </a:solidFill>
          <a:ln w="63500"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Helvetica" pitchFamily="34" charset="0"/>
              <a:ea typeface="HG丸ｺﾞｼｯｸM-PRO" pitchFamily="50" charset="-128"/>
              <a:cs typeface="Helvetica" pitchFamily="34" charset="0"/>
            </a:endParaRPr>
          </a:p>
        </p:txBody>
      </p:sp>
      <p:sp>
        <p:nvSpPr>
          <p:cNvPr id="14" name="正方形/長方形 13"/>
          <p:cNvSpPr/>
          <p:nvPr/>
        </p:nvSpPr>
        <p:spPr bwMode="auto">
          <a:xfrm>
            <a:off x="3576361" y="3418319"/>
            <a:ext cx="1357322" cy="1246776"/>
          </a:xfrm>
          <a:prstGeom prst="rect">
            <a:avLst/>
          </a:prstGeom>
          <a:solidFill>
            <a:schemeClr val="bg1">
              <a:alpha val="50000"/>
            </a:schemeClr>
          </a:solidFill>
          <a:ln w="63500" cap="flat" cmpd="sng" algn="ctr">
            <a:solidFill>
              <a:srgbClr val="FFCC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Helvetica" pitchFamily="34" charset="0"/>
              <a:ea typeface="HG丸ｺﾞｼｯｸM-PRO" pitchFamily="50" charset="-128"/>
              <a:cs typeface="Helvetica" pitchFamily="34" charset="0"/>
            </a:endParaRPr>
          </a:p>
        </p:txBody>
      </p:sp>
      <p:sp>
        <p:nvSpPr>
          <p:cNvPr id="15" name="正方形/長方形 14"/>
          <p:cNvSpPr/>
          <p:nvPr/>
        </p:nvSpPr>
        <p:spPr bwMode="auto">
          <a:xfrm>
            <a:off x="3576361" y="1736137"/>
            <a:ext cx="1357322" cy="1214446"/>
          </a:xfrm>
          <a:prstGeom prst="rect">
            <a:avLst/>
          </a:prstGeom>
          <a:solidFill>
            <a:schemeClr val="bg1">
              <a:alpha val="50000"/>
            </a:schemeClr>
          </a:solidFill>
          <a:ln w="63500" cap="flat" cmpd="sng" algn="ctr">
            <a:solidFill>
              <a:srgbClr val="FFCC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Helvetica" pitchFamily="34" charset="0"/>
              <a:ea typeface="HG丸ｺﾞｼｯｸM-PRO" pitchFamily="50" charset="-128"/>
              <a:cs typeface="Helvetica" pitchFamily="34" charset="0"/>
            </a:endParaRPr>
          </a:p>
        </p:txBody>
      </p:sp>
      <p:sp>
        <p:nvSpPr>
          <p:cNvPr id="16" name="テキスト ボックス 15"/>
          <p:cNvSpPr txBox="1"/>
          <p:nvPr/>
        </p:nvSpPr>
        <p:spPr>
          <a:xfrm>
            <a:off x="893161" y="5155036"/>
            <a:ext cx="3214710" cy="800219"/>
          </a:xfrm>
          <a:prstGeom prst="rect">
            <a:avLst/>
          </a:prstGeom>
          <a:noFill/>
        </p:spPr>
        <p:txBody>
          <a:bodyPr wrap="square" rtlCol="0">
            <a:spAutoFit/>
          </a:bodyPr>
          <a:lstStyle/>
          <a:p>
            <a:r>
              <a:rPr kumimoji="1" lang="en-US" altLang="ja-JP" sz="2800" dirty="0">
                <a:solidFill>
                  <a:schemeClr val="tx1">
                    <a:lumMod val="75000"/>
                    <a:lumOff val="25000"/>
                  </a:schemeClr>
                </a:solidFill>
                <a:latin typeface="Helvetica" pitchFamily="34" charset="0"/>
                <a:cs typeface="Helvetica" pitchFamily="34" charset="0"/>
              </a:rPr>
              <a:t>L1 Data cache</a:t>
            </a:r>
          </a:p>
          <a:p>
            <a:r>
              <a:rPr lang="en-US" altLang="ja-JP" dirty="0">
                <a:solidFill>
                  <a:schemeClr val="tx1">
                    <a:lumMod val="75000"/>
                    <a:lumOff val="25000"/>
                  </a:schemeClr>
                </a:solidFill>
                <a:latin typeface="Helvetica" pitchFamily="34" charset="0"/>
                <a:cs typeface="Helvetica" pitchFamily="34" charset="0"/>
              </a:rPr>
              <a:t>16KB </a:t>
            </a:r>
            <a:r>
              <a:rPr lang="en-US" altLang="ja-JP" dirty="0">
                <a:solidFill>
                  <a:schemeClr val="accent5"/>
                </a:solidFill>
                <a:latin typeface="Helvetica" pitchFamily="34" charset="0"/>
                <a:cs typeface="Helvetica" pitchFamily="34" charset="0"/>
              </a:rPr>
              <a:t>1 read/1 write</a:t>
            </a:r>
            <a:r>
              <a:rPr kumimoji="1" lang="en-US" altLang="ja-JP" dirty="0">
                <a:solidFill>
                  <a:schemeClr val="accent5"/>
                </a:solidFill>
                <a:latin typeface="Helvetica" pitchFamily="34" charset="0"/>
                <a:cs typeface="Helvetica" pitchFamily="34" charset="0"/>
              </a:rPr>
              <a:t> </a:t>
            </a:r>
            <a:endParaRPr kumimoji="1" lang="ja-JP" altLang="en-US" dirty="0">
              <a:solidFill>
                <a:schemeClr val="accent5"/>
              </a:solidFill>
              <a:latin typeface="Helvetica" pitchFamily="34" charset="0"/>
              <a:cs typeface="Helvetica" pitchFamily="34" charset="0"/>
            </a:endParaRPr>
          </a:p>
        </p:txBody>
      </p:sp>
      <p:sp>
        <p:nvSpPr>
          <p:cNvPr id="17" name="テキスト ボックス 16"/>
          <p:cNvSpPr txBox="1"/>
          <p:nvPr/>
        </p:nvSpPr>
        <p:spPr>
          <a:xfrm>
            <a:off x="5012889" y="5155036"/>
            <a:ext cx="3550478" cy="1077218"/>
          </a:xfrm>
          <a:prstGeom prst="rect">
            <a:avLst/>
          </a:prstGeom>
          <a:noFill/>
        </p:spPr>
        <p:txBody>
          <a:bodyPr wrap="square" rtlCol="0">
            <a:spAutoFit/>
          </a:bodyPr>
          <a:lstStyle/>
          <a:p>
            <a:r>
              <a:rPr kumimoji="1" lang="en-US" altLang="ja-JP" sz="2800" dirty="0">
                <a:solidFill>
                  <a:schemeClr val="tx1">
                    <a:lumMod val="75000"/>
                    <a:lumOff val="25000"/>
                  </a:schemeClr>
                </a:solidFill>
                <a:latin typeface="Helvetica" pitchFamily="34" charset="0"/>
                <a:cs typeface="Helvetica" pitchFamily="34" charset="0"/>
              </a:rPr>
              <a:t>Register file</a:t>
            </a:r>
          </a:p>
          <a:p>
            <a:r>
              <a:rPr lang="en-US" altLang="ja-JP" dirty="0">
                <a:solidFill>
                  <a:schemeClr val="tx1">
                    <a:lumMod val="75000"/>
                    <a:lumOff val="25000"/>
                  </a:schemeClr>
                </a:solidFill>
                <a:latin typeface="Helvetica" pitchFamily="34" charset="0"/>
                <a:cs typeface="Helvetica" pitchFamily="34" charset="0"/>
              </a:rPr>
              <a:t>64 bits 144 entries </a:t>
            </a:r>
            <a:r>
              <a:rPr lang="en-US" altLang="ja-JP" dirty="0">
                <a:solidFill>
                  <a:schemeClr val="accent5"/>
                </a:solidFill>
                <a:latin typeface="Helvetica" pitchFamily="34" charset="0"/>
                <a:cs typeface="Helvetica" pitchFamily="34" charset="0"/>
              </a:rPr>
              <a:t>6 read/3 write</a:t>
            </a:r>
          </a:p>
          <a:p>
            <a:r>
              <a:rPr kumimoji="1" lang="en-US" altLang="ja-JP" dirty="0">
                <a:solidFill>
                  <a:schemeClr val="tx1">
                    <a:lumMod val="75000"/>
                    <a:lumOff val="25000"/>
                  </a:schemeClr>
                </a:solidFill>
                <a:latin typeface="Helvetica" pitchFamily="34" charset="0"/>
                <a:cs typeface="Helvetica" pitchFamily="34" charset="0"/>
              </a:rPr>
              <a:t>(double pumped)</a:t>
            </a:r>
            <a:endParaRPr kumimoji="1" lang="ja-JP" altLang="en-US" dirty="0">
              <a:solidFill>
                <a:schemeClr val="tx1">
                  <a:lumMod val="75000"/>
                  <a:lumOff val="25000"/>
                </a:schemeClr>
              </a:solidFill>
              <a:latin typeface="Helvetica" pitchFamily="34" charset="0"/>
              <a:cs typeface="Helvetica" pitchFamily="34" charset="0"/>
            </a:endParaRPr>
          </a:p>
        </p:txBody>
      </p:sp>
      <p:cxnSp>
        <p:nvCxnSpPr>
          <p:cNvPr id="18" name="図形 25"/>
          <p:cNvCxnSpPr>
            <a:stCxn id="16" idx="0"/>
            <a:endCxn id="14" idx="1"/>
          </p:cNvCxnSpPr>
          <p:nvPr/>
        </p:nvCxnSpPr>
        <p:spPr bwMode="auto">
          <a:xfrm rot="5400000" flipH="1" flipV="1">
            <a:off x="2481774" y="4060450"/>
            <a:ext cx="1113329" cy="1075845"/>
          </a:xfrm>
          <a:prstGeom prst="curvedConnector2">
            <a:avLst/>
          </a:prstGeom>
          <a:noFill/>
          <a:ln w="25400" cap="flat" cmpd="sng" algn="ctr">
            <a:solidFill>
              <a:schemeClr val="accent6"/>
            </a:solidFill>
            <a:prstDash val="solid"/>
            <a:round/>
            <a:headEnd type="none" w="med" len="med"/>
            <a:tailEnd type="arrow"/>
          </a:ln>
          <a:effectLst/>
        </p:spPr>
      </p:cxnSp>
      <p:cxnSp>
        <p:nvCxnSpPr>
          <p:cNvPr id="19" name="図形 26"/>
          <p:cNvCxnSpPr>
            <a:stCxn id="16" idx="0"/>
            <a:endCxn id="15" idx="1"/>
          </p:cNvCxnSpPr>
          <p:nvPr/>
        </p:nvCxnSpPr>
        <p:spPr bwMode="auto">
          <a:xfrm rot="5400000" flipH="1" flipV="1">
            <a:off x="1632600" y="3211276"/>
            <a:ext cx="2811676" cy="1075845"/>
          </a:xfrm>
          <a:prstGeom prst="curvedConnector2">
            <a:avLst/>
          </a:prstGeom>
          <a:noFill/>
          <a:ln w="25400" cap="flat" cmpd="sng" algn="ctr">
            <a:solidFill>
              <a:schemeClr val="accent6"/>
            </a:solidFill>
            <a:prstDash val="solid"/>
            <a:round/>
            <a:headEnd type="none" w="med" len="med"/>
            <a:tailEnd type="arrow"/>
          </a:ln>
          <a:effectLst/>
        </p:spPr>
      </p:cxnSp>
      <p:sp>
        <p:nvSpPr>
          <p:cNvPr id="20" name="正方形/長方形 19"/>
          <p:cNvSpPr/>
          <p:nvPr/>
        </p:nvSpPr>
        <p:spPr>
          <a:xfrm>
            <a:off x="718841" y="5975013"/>
            <a:ext cx="6072230" cy="276999"/>
          </a:xfrm>
          <a:prstGeom prst="rect">
            <a:avLst/>
          </a:prstGeom>
        </p:spPr>
        <p:txBody>
          <a:bodyPr wrap="square">
            <a:spAutoFit/>
          </a:bodyPr>
          <a:lstStyle/>
          <a:p>
            <a:r>
              <a:rPr lang="ja-JP" altLang="en-US" sz="1200" dirty="0">
                <a:solidFill>
                  <a:schemeClr val="tx1">
                    <a:lumMod val="75000"/>
                    <a:lumOff val="25000"/>
                  </a:schemeClr>
                </a:solidFill>
                <a:latin typeface="Helvetica" pitchFamily="34" charset="0"/>
                <a:cs typeface="Helvetica" pitchFamily="34" charset="0"/>
              </a:rPr>
              <a:t>（</a:t>
            </a:r>
            <a:r>
              <a:rPr lang="en-US" altLang="ja-JP" sz="1200" dirty="0">
                <a:solidFill>
                  <a:schemeClr val="tx1">
                    <a:lumMod val="75000"/>
                    <a:lumOff val="25000"/>
                  </a:schemeClr>
                </a:solidFill>
                <a:latin typeface="Helvetica" pitchFamily="34" charset="0"/>
                <a:cs typeface="Helvetica" pitchFamily="34" charset="0"/>
              </a:rPr>
              <a:t> from http://www.chip-architect.com</a:t>
            </a:r>
            <a:r>
              <a:rPr lang="ja-JP" altLang="en-US" sz="1200" dirty="0">
                <a:solidFill>
                  <a:schemeClr val="tx1">
                    <a:lumMod val="75000"/>
                    <a:lumOff val="25000"/>
                  </a:schemeClr>
                </a:solidFill>
                <a:latin typeface="Helvetica" pitchFamily="34" charset="0"/>
                <a:cs typeface="Helvetica" pitchFamily="34" charset="0"/>
              </a:rPr>
              <a:t>）</a:t>
            </a:r>
          </a:p>
        </p:txBody>
      </p:sp>
      <p:sp>
        <p:nvSpPr>
          <p:cNvPr id="24" name="正方形/長方形 23"/>
          <p:cNvSpPr/>
          <p:nvPr/>
        </p:nvSpPr>
        <p:spPr bwMode="auto">
          <a:xfrm>
            <a:off x="5832014" y="2528990"/>
            <a:ext cx="540006" cy="630007"/>
          </a:xfrm>
          <a:prstGeom prst="rect">
            <a:avLst/>
          </a:prstGeom>
          <a:solidFill>
            <a:schemeClr val="bg1">
              <a:alpha val="50000"/>
            </a:schemeClr>
          </a:solidFill>
          <a:ln w="63500" cap="flat" cmpd="sng" algn="ctr">
            <a:solidFill>
              <a:schemeClr val="accent5"/>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Helvetica" pitchFamily="34" charset="0"/>
              <a:ea typeface="HG丸ｺﾞｼｯｸM-PRO" pitchFamily="50" charset="-128"/>
              <a:cs typeface="Helvetica" pitchFamily="34" charset="0"/>
            </a:endParaRPr>
          </a:p>
        </p:txBody>
      </p:sp>
      <p:sp>
        <p:nvSpPr>
          <p:cNvPr id="25" name="正方形/長方形 24"/>
          <p:cNvSpPr/>
          <p:nvPr/>
        </p:nvSpPr>
        <p:spPr bwMode="auto">
          <a:xfrm>
            <a:off x="5832014" y="4059007"/>
            <a:ext cx="540006" cy="720008"/>
          </a:xfrm>
          <a:prstGeom prst="rect">
            <a:avLst/>
          </a:prstGeom>
          <a:solidFill>
            <a:schemeClr val="bg1">
              <a:alpha val="50000"/>
            </a:schemeClr>
          </a:solidFill>
          <a:ln w="63500" cap="flat" cmpd="sng" algn="ctr">
            <a:solidFill>
              <a:schemeClr val="accent5"/>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Helvetica" pitchFamily="34" charset="0"/>
              <a:ea typeface="HG丸ｺﾞｼｯｸM-PRO" pitchFamily="50" charset="-128"/>
              <a:cs typeface="Helvetica" pitchFamily="34" charset="0"/>
            </a:endParaRPr>
          </a:p>
        </p:txBody>
      </p:sp>
      <p:cxnSp>
        <p:nvCxnSpPr>
          <p:cNvPr id="22" name="図形 26"/>
          <p:cNvCxnSpPr/>
          <p:nvPr/>
        </p:nvCxnSpPr>
        <p:spPr bwMode="auto">
          <a:xfrm rot="5400000" flipH="1" flipV="1">
            <a:off x="4770125" y="3261340"/>
            <a:ext cx="2811676" cy="1075845"/>
          </a:xfrm>
          <a:prstGeom prst="curvedConnector2">
            <a:avLst/>
          </a:prstGeom>
          <a:noFill/>
          <a:ln w="25400" cap="flat" cmpd="sng" algn="ctr">
            <a:solidFill>
              <a:srgbClr val="FF0000"/>
            </a:solidFill>
            <a:prstDash val="solid"/>
            <a:round/>
            <a:headEnd type="none" w="med" len="med"/>
            <a:tailEnd type="arrow"/>
          </a:ln>
          <a:effectLst/>
        </p:spPr>
      </p:cxnSp>
      <p:cxnSp>
        <p:nvCxnSpPr>
          <p:cNvPr id="21" name="図形 25"/>
          <p:cNvCxnSpPr/>
          <p:nvPr/>
        </p:nvCxnSpPr>
        <p:spPr bwMode="auto">
          <a:xfrm rot="5400000" flipH="1" flipV="1">
            <a:off x="5619299" y="4110514"/>
            <a:ext cx="1113329" cy="1075845"/>
          </a:xfrm>
          <a:prstGeom prst="curvedConnector2">
            <a:avLst/>
          </a:prstGeom>
          <a:noFill/>
          <a:ln w="25400" cap="flat" cmpd="sng" algn="ctr">
            <a:solidFill>
              <a:srgbClr val="FF0000"/>
            </a:solidFill>
            <a:prstDash val="solid"/>
            <a:round/>
            <a:headEnd type="none" w="med" len="med"/>
            <a:tailEnd type="arrow"/>
          </a:ln>
          <a:effectLst/>
        </p:spPr>
      </p:cxnSp>
    </p:spTree>
    <p:extLst>
      <p:ext uri="{BB962C8B-B14F-4D97-AF65-F5344CB8AC3E}">
        <p14:creationId xmlns:p14="http://schemas.microsoft.com/office/powerpoint/2010/main" val="23004770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cerulean">
  <a:themeElements>
    <a:clrScheme name="ユーザー定義 1">
      <a:dk1>
        <a:sysClr val="windowText" lastClr="000000"/>
      </a:dk1>
      <a:lt1>
        <a:sysClr val="window" lastClr="FFFFFF"/>
      </a:lt1>
      <a:dk2>
        <a:srgbClr val="F4EB00"/>
      </a:dk2>
      <a:lt2>
        <a:srgbClr val="C4FF4A"/>
      </a:lt2>
      <a:accent1>
        <a:srgbClr val="4F81BD"/>
      </a:accent1>
      <a:accent2>
        <a:srgbClr val="C0504D"/>
      </a:accent2>
      <a:accent3>
        <a:srgbClr val="9BBB59"/>
      </a:accent3>
      <a:accent4>
        <a:srgbClr val="8064A2"/>
      </a:accent4>
      <a:accent5>
        <a:srgbClr val="328FAC"/>
      </a:accent5>
      <a:accent6>
        <a:srgbClr val="D87552"/>
      </a:accent6>
      <a:hlink>
        <a:srgbClr val="0000FF"/>
      </a:hlink>
      <a:folHlink>
        <a:srgbClr val="800080"/>
      </a:folHlink>
    </a:clrScheme>
    <a:fontScheme name="メイリオ-SegoeUI">
      <a:majorFont>
        <a:latin typeface="Segoe UI"/>
        <a:ea typeface="メイリオ"/>
        <a:cs typeface=""/>
      </a:majorFont>
      <a:minorFont>
        <a:latin typeface="Segoe UI"/>
        <a:ea typeface="メイリオ"/>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a:tailEnd type="triangle" w="sm" len="med"/>
        </a:ln>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kumimoji="1" dirty="0" smtClean="0">
            <a:solidFill>
              <a:schemeClr val="tx1">
                <a:lumMod val="75000"/>
                <a:lumOff val="25000"/>
              </a:schemeClr>
            </a:solidFill>
            <a:latin typeface="+mn-ea"/>
          </a:defRPr>
        </a:defPPr>
      </a:lstStyle>
      <a:style>
        <a:lnRef idx="1">
          <a:schemeClr val="accent5"/>
        </a:lnRef>
        <a:fillRef idx="2">
          <a:schemeClr val="accent5"/>
        </a:fillRef>
        <a:effectRef idx="1">
          <a:schemeClr val="accent5"/>
        </a:effectRef>
        <a:fontRef idx="minor">
          <a:schemeClr val="dk1"/>
        </a:fontRef>
      </a: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Verdana" pitchFamily="34" charset="0"/>
            <a:ea typeface="HG丸ｺﾞｼｯｸM-PRO" pitchFamily="50" charset="-128"/>
          </a:defRPr>
        </a:defPPr>
      </a:lstStyle>
    </a:lnDef>
  </a:objectDefaults>
  <a:extraClrSchemeLst>
    <a:extraClrScheme>
      <a:clrScheme name="colorful water rev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olorful water rev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olorful water rev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lorful water rev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olorful water rev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olorful water rev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olorful water rev 8">
        <a:dk1>
          <a:srgbClr val="000000"/>
        </a:dk1>
        <a:lt1>
          <a:srgbClr val="FFFFFF"/>
        </a:lt1>
        <a:dk2>
          <a:srgbClr val="000000"/>
        </a:dk2>
        <a:lt2>
          <a:srgbClr val="808080"/>
        </a:lt2>
        <a:accent1>
          <a:srgbClr val="9999FF"/>
        </a:accent1>
        <a:accent2>
          <a:srgbClr val="3333CC"/>
        </a:accent2>
        <a:accent3>
          <a:srgbClr val="FFFFFF"/>
        </a:accent3>
        <a:accent4>
          <a:srgbClr val="000000"/>
        </a:accent4>
        <a:accent5>
          <a:srgbClr val="CACAFF"/>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9">
        <a:dk1>
          <a:srgbClr val="000000"/>
        </a:dk1>
        <a:lt1>
          <a:srgbClr val="FFFFFF"/>
        </a:lt1>
        <a:dk2>
          <a:srgbClr val="000000"/>
        </a:dk2>
        <a:lt2>
          <a:srgbClr val="808080"/>
        </a:lt2>
        <a:accent1>
          <a:srgbClr val="9999FF"/>
        </a:accent1>
        <a:accent2>
          <a:srgbClr val="FF0000"/>
        </a:accent2>
        <a:accent3>
          <a:srgbClr val="FFFFFF"/>
        </a:accent3>
        <a:accent4>
          <a:srgbClr val="000000"/>
        </a:accent4>
        <a:accent5>
          <a:srgbClr val="CACAFF"/>
        </a:accent5>
        <a:accent6>
          <a:srgbClr val="E70000"/>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erulean" id="{B42443E9-F396-466A-92C3-7ED6F4EBC01F}" vid="{0CE6AD82-9598-49D5-BEEF-3DCDCFA8BED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cerulean</Template>
  <TotalTime>59637</TotalTime>
  <Words>6923</Words>
  <Application>Microsoft Office PowerPoint</Application>
  <PresentationFormat>画面に合わせる (4:3)</PresentationFormat>
  <Paragraphs>1085</Paragraphs>
  <Slides>109</Slides>
  <Notes>2</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109</vt:i4>
      </vt:variant>
    </vt:vector>
  </HeadingPairs>
  <TitlesOfParts>
    <vt:vector size="121" baseType="lpstr">
      <vt:lpstr>HG丸ｺﾞｼｯｸM-PRO</vt:lpstr>
      <vt:lpstr>MeiryoKe_PGothic</vt:lpstr>
      <vt:lpstr>メイリオ</vt:lpstr>
      <vt:lpstr>Arial Narrow</vt:lpstr>
      <vt:lpstr>Calibri</vt:lpstr>
      <vt:lpstr>Cambria Math</vt:lpstr>
      <vt:lpstr>Consolas</vt:lpstr>
      <vt:lpstr>Helvetica</vt:lpstr>
      <vt:lpstr>Segoe UI</vt:lpstr>
      <vt:lpstr>Verdana</vt:lpstr>
      <vt:lpstr>Wingdings</vt:lpstr>
      <vt:lpstr>cerulean</vt:lpstr>
      <vt:lpstr>先進計算機構成論 07</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The 1st Instruction Prefetching Championship</vt:lpstr>
      <vt:lpstr>D-JOLT prefetcher</vt:lpstr>
      <vt:lpstr>Top 3 prefetchers … (IPC1 Concluding Remarks より)</vt:lpstr>
      <vt:lpstr>Winners’ S-curves (IPC1 Concluding Remarks より)</vt:lpstr>
      <vt:lpstr>感想</vt:lpstr>
      <vt:lpstr>Barça: Branch Agnostic Region Searching Algorithm Daniel A. Jiménez et al., より</vt:lpstr>
      <vt:lpstr>前回の内容</vt:lpstr>
      <vt:lpstr>今日の内容</vt:lpstr>
      <vt:lpstr>動的分岐方向予測の続き</vt:lpstr>
      <vt:lpstr>前回の復習：「履歴（history）」を用いた予測器</vt:lpstr>
      <vt:lpstr>履歴長と予測精度</vt:lpstr>
      <vt:lpstr>履歴長と予測精度</vt:lpstr>
      <vt:lpstr>パーセプトロン予測器</vt:lpstr>
      <vt:lpstr>パーセプトロン</vt:lpstr>
      <vt:lpstr>「010 なら 1 」を学習させた場合</vt:lpstr>
      <vt:lpstr>パーセプトロン予測器</vt:lpstr>
      <vt:lpstr>グローバル履歴をそのまま重みにかけるもの</vt:lpstr>
      <vt:lpstr>実際の学習の様子</vt:lpstr>
      <vt:lpstr>Hash perceptron （パーセプトロン予測器に分類されるが，前ページまでのものとはかなり違う）</vt:lpstr>
      <vt:lpstr>Hash perceptron</vt:lpstr>
      <vt:lpstr>Hash perceptron の効果</vt:lpstr>
      <vt:lpstr>AMD Zen では Hash Perceptron を使ってるらしい</vt:lpstr>
      <vt:lpstr>TAGE 予測器</vt:lpstr>
      <vt:lpstr>TAGE 予測器 図は A. Seznec and P. Michaud. A case for (partially)-tagged  geometric history length predictors より</vt:lpstr>
      <vt:lpstr>TAGE 予測器 図は A. Seznec and P. Michaud. A case for (partially)-tagged  geometric history length predictors より</vt:lpstr>
      <vt:lpstr>TAGE 予測器のメリット（１）</vt:lpstr>
      <vt:lpstr>TAGE 予測器のメリット（２）</vt:lpstr>
      <vt:lpstr>TAGE 予測器 と パーセプトロン予測器</vt:lpstr>
      <vt:lpstr>AMD Zen2 (Ryzen 9)</vt:lpstr>
      <vt:lpstr>最近の分岐予測器の研究</vt:lpstr>
      <vt:lpstr>予測器の精度 Pierre Michaud, An alternative TAGE-like conditional branch predictor, TACO 2018 より</vt:lpstr>
      <vt:lpstr>実際の例</vt:lpstr>
      <vt:lpstr>今日の内容</vt:lpstr>
      <vt:lpstr>関節分岐命令</vt:lpstr>
      <vt:lpstr>関節分岐命令の使いどころ</vt:lpstr>
      <vt:lpstr>間接分岐予測</vt:lpstr>
      <vt:lpstr>間接分岐一般の予測</vt:lpstr>
      <vt:lpstr>簡単なもの：BTB を使った間接分岐の予測</vt:lpstr>
      <vt:lpstr>もう少し凝ったもの</vt:lpstr>
      <vt:lpstr>間接分岐予測</vt:lpstr>
      <vt:lpstr>関数からの return の予測</vt:lpstr>
      <vt:lpstr>Return Address Stack (RAS) を使った予測</vt:lpstr>
      <vt:lpstr>今日の内容</vt:lpstr>
      <vt:lpstr>メモリ</vt:lpstr>
      <vt:lpstr>メモリ</vt:lpstr>
      <vt:lpstr>メモリの基本構造：セルを行列状に配置</vt:lpstr>
      <vt:lpstr>メモリの読み出し操作</vt:lpstr>
      <vt:lpstr>メモリの読み出し動作の例</vt:lpstr>
      <vt:lpstr>メモリの読み出し動作（１） アドレスのデコード</vt:lpstr>
      <vt:lpstr>メモリの読み出し動作（２） ワードラインのアサート</vt:lpstr>
      <vt:lpstr>メモリの読み出し動作（３） ワード（１行分のデータ）の読み出し</vt:lpstr>
      <vt:lpstr>メモリの読み出し動作（４） 列の選択</vt:lpstr>
      <vt:lpstr>AMD Zen コアの場合 Teja Singh et al., Zen: An Energy-Efficient High-Performance ×86 Core より</vt:lpstr>
      <vt:lpstr>「田」の字の構造</vt:lpstr>
      <vt:lpstr>メモリ</vt:lpstr>
      <vt:lpstr>メモリの読み出し時間</vt:lpstr>
      <vt:lpstr>データをとってくるのに，どのぐらいかかるか？</vt:lpstr>
      <vt:lpstr>アクセス時間は容量に直接は比例しない （容量の平方根ぐらいに比例</vt:lpstr>
      <vt:lpstr>なぜレジスタやキャッシュがあるのか？</vt:lpstr>
      <vt:lpstr>メモリ</vt:lpstr>
      <vt:lpstr>メモリのバリエーション</vt:lpstr>
      <vt:lpstr>Static Random Access Memory (SRAM)</vt:lpstr>
      <vt:lpstr>SRAM のセル（1bit）</vt:lpstr>
      <vt:lpstr>SRAM の読み出し</vt:lpstr>
      <vt:lpstr>なぜプリチャージが必要なのか？</vt:lpstr>
      <vt:lpstr>SRAM の書き込み</vt:lpstr>
      <vt:lpstr>Dynamic Random Access Memory (DRAM)</vt:lpstr>
      <vt:lpstr>DRAM のセル</vt:lpstr>
      <vt:lpstr>DRAM の読み出し</vt:lpstr>
      <vt:lpstr>DRAM の書き込み</vt:lpstr>
      <vt:lpstr>SRAM の場合との違い</vt:lpstr>
      <vt:lpstr>DRAM のコンデンサの作り方 H. Seidl et al, A Fully Integrated Al2O3 Trench Capacitor DRAM for Sub-100nm Technology より</vt:lpstr>
      <vt:lpstr>メモリ</vt:lpstr>
      <vt:lpstr>メモリの存在する理由</vt:lpstr>
      <vt:lpstr>D-FF とマルチプレクサによる 4bit の RAM</vt:lpstr>
      <vt:lpstr>D-FF：トランジスタ 16個</vt:lpstr>
      <vt:lpstr>マルチプレクサ：トランジスタ 6個</vt:lpstr>
      <vt:lpstr>4bit メモリに必要なトランジスタ数：82</vt:lpstr>
      <vt:lpstr>SRAM と DRAM のセル（1bit）</vt:lpstr>
      <vt:lpstr>SRAM と DRAM（4bit）</vt:lpstr>
      <vt:lpstr>メモリ</vt:lpstr>
      <vt:lpstr>マルチポート・メモリ</vt:lpstr>
      <vt:lpstr>マルチポート・メモリの回路面積</vt:lpstr>
      <vt:lpstr>ポート数の２乗に比例して面積が大きくなる</vt:lpstr>
      <vt:lpstr>SRAM（1bit）のレイアウト</vt:lpstr>
      <vt:lpstr>Intel Pentium 4 の整数演算ユニット</vt:lpstr>
      <vt:lpstr>マルチポート・メモリと CPU の回路規模</vt:lpstr>
      <vt:lpstr>マルチポート・メモリと CPU の回路規模</vt:lpstr>
      <vt:lpstr>メモリ</vt:lpstr>
      <vt:lpstr>メモリを対象にしたアタック</vt:lpstr>
      <vt:lpstr>Row Hammer</vt:lpstr>
      <vt:lpstr>Cold Boot Attack</vt:lpstr>
      <vt:lpstr>Cold Boot Attack の応用例</vt:lpstr>
      <vt:lpstr>ロマサガ２の技のひらめき判定（イメージ） このゲームでは戦闘中に条件に応じて一定の確率で技をひらめく</vt:lpstr>
      <vt:lpstr>今日のまとめ</vt:lpstr>
      <vt:lpstr>出欠と感想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shioya</dc:creator>
  <cp:lastModifiedBy>shioya</cp:lastModifiedBy>
  <cp:revision>13745</cp:revision>
  <cp:lastPrinted>2014-12-10T13:40:48Z</cp:lastPrinted>
  <dcterms:created xsi:type="dcterms:W3CDTF">2014-11-17T10:53:59Z</dcterms:created>
  <dcterms:modified xsi:type="dcterms:W3CDTF">2021-10-12T03:10:05Z</dcterms:modified>
</cp:coreProperties>
</file>